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7" r:id="rId2"/>
    <p:sldId id="258" r:id="rId3"/>
    <p:sldId id="294" r:id="rId4"/>
    <p:sldId id="295"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288" r:id="rId19"/>
    <p:sldId id="289"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312" r:id="rId35"/>
    <p:sldId id="313"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9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35CB09-FA17-49DA-AD05-9FE4F2114DBB}">
          <p14:sldIdLst>
            <p14:sldId id="257"/>
            <p14:sldId id="258"/>
            <p14:sldId id="294"/>
            <p14:sldId id="295"/>
            <p14:sldId id="296"/>
            <p14:sldId id="297"/>
            <p14:sldId id="298"/>
            <p14:sldId id="299"/>
            <p14:sldId id="300"/>
            <p14:sldId id="301"/>
            <p14:sldId id="302"/>
            <p14:sldId id="303"/>
            <p14:sldId id="304"/>
            <p14:sldId id="305"/>
            <p14:sldId id="306"/>
            <p14:sldId id="307"/>
            <p14:sldId id="308"/>
            <p14:sldId id="288"/>
            <p14:sldId id="289"/>
            <p14:sldId id="259"/>
            <p14:sldId id="260"/>
            <p14:sldId id="261"/>
            <p14:sldId id="262"/>
            <p14:sldId id="263"/>
            <p14:sldId id="264"/>
            <p14:sldId id="265"/>
            <p14:sldId id="266"/>
            <p14:sldId id="267"/>
            <p14:sldId id="268"/>
            <p14:sldId id="269"/>
            <p14:sldId id="270"/>
            <p14:sldId id="271"/>
            <p14:sldId id="272"/>
            <p14:sldId id="312"/>
            <p14:sldId id="313"/>
            <p14:sldId id="273"/>
            <p14:sldId id="274"/>
            <p14:sldId id="275"/>
            <p14:sldId id="276"/>
            <p14:sldId id="277"/>
            <p14:sldId id="278"/>
            <p14:sldId id="279"/>
            <p14:sldId id="280"/>
            <p14:sldId id="281"/>
            <p14:sldId id="282"/>
            <p14:sldId id="283"/>
            <p14:sldId id="284"/>
            <p14:sldId id="285"/>
            <p14:sldId id="286"/>
            <p14:sldId id="287"/>
            <p14:sldId id="29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29" autoAdjust="0"/>
    <p:restoredTop sz="94660"/>
  </p:normalViewPr>
  <p:slideViewPr>
    <p:cSldViewPr snapToGrid="0">
      <p:cViewPr varScale="1">
        <p:scale>
          <a:sx n="72" d="100"/>
          <a:sy n="72" d="100"/>
        </p:scale>
        <p:origin x="4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dy Ley" userId="2b2699f69fd91d75" providerId="LiveId" clId="{F13D9241-2A2B-466B-9571-FA33E125F2FE}"/>
    <pc:docChg chg="undo custSel delSld sldOrd delSection modSection">
      <pc:chgData name="Hendy Ley" userId="2b2699f69fd91d75" providerId="LiveId" clId="{F13D9241-2A2B-466B-9571-FA33E125F2FE}" dt="2022-04-18T18:41:21.640" v="9" actId="47"/>
      <pc:docMkLst>
        <pc:docMk/>
      </pc:docMkLst>
      <pc:sldChg chg="ord">
        <pc:chgData name="Hendy Ley" userId="2b2699f69fd91d75" providerId="LiveId" clId="{F13D9241-2A2B-466B-9571-FA33E125F2FE}" dt="2022-04-16T18:05:03.825" v="6"/>
        <pc:sldMkLst>
          <pc:docMk/>
          <pc:sldMk cId="464703643" sldId="257"/>
        </pc:sldMkLst>
      </pc:sldChg>
      <pc:sldChg chg="ord">
        <pc:chgData name="Hendy Ley" userId="2b2699f69fd91d75" providerId="LiveId" clId="{F13D9241-2A2B-466B-9571-FA33E125F2FE}" dt="2022-04-16T18:05:07.223" v="8"/>
        <pc:sldMkLst>
          <pc:docMk/>
          <pc:sldMk cId="900543519" sldId="258"/>
        </pc:sldMkLst>
      </pc:sldChg>
      <pc:sldChg chg="del">
        <pc:chgData name="Hendy Ley" userId="2b2699f69fd91d75" providerId="LiveId" clId="{F13D9241-2A2B-466B-9571-FA33E125F2FE}" dt="2022-04-16T18:04:09.264" v="4" actId="47"/>
        <pc:sldMkLst>
          <pc:docMk/>
          <pc:sldMk cId="4108656257" sldId="309"/>
        </pc:sldMkLst>
      </pc:sldChg>
      <pc:sldChg chg="del">
        <pc:chgData name="Hendy Ley" userId="2b2699f69fd91d75" providerId="LiveId" clId="{F13D9241-2A2B-466B-9571-FA33E125F2FE}" dt="2022-04-16T18:04:09.264" v="4" actId="47"/>
        <pc:sldMkLst>
          <pc:docMk/>
          <pc:sldMk cId="1686193424" sldId="310"/>
        </pc:sldMkLst>
      </pc:sldChg>
      <pc:sldChg chg="del">
        <pc:chgData name="Hendy Ley" userId="2b2699f69fd91d75" providerId="LiveId" clId="{F13D9241-2A2B-466B-9571-FA33E125F2FE}" dt="2022-04-18T18:41:21.640" v="9" actId="47"/>
        <pc:sldMkLst>
          <pc:docMk/>
          <pc:sldMk cId="2807386145" sldId="311"/>
        </pc:sldMkLst>
      </pc:sldChg>
      <pc:sldChg chg="del ord">
        <pc:chgData name="Hendy Ley" userId="2b2699f69fd91d75" providerId="LiveId" clId="{F13D9241-2A2B-466B-9571-FA33E125F2FE}" dt="2022-04-16T18:04:09.264" v="4" actId="47"/>
        <pc:sldMkLst>
          <pc:docMk/>
          <pc:sldMk cId="3624471936" sldId="351"/>
        </pc:sldMkLst>
      </pc:sldChg>
      <pc:sldChg chg="del">
        <pc:chgData name="Hendy Ley" userId="2b2699f69fd91d75" providerId="LiveId" clId="{F13D9241-2A2B-466B-9571-FA33E125F2FE}" dt="2022-04-16T18:04:09.264" v="4" actId="47"/>
        <pc:sldMkLst>
          <pc:docMk/>
          <pc:sldMk cId="3946486946" sldId="352"/>
        </pc:sldMkLst>
      </pc:sldChg>
      <pc:sldChg chg="del">
        <pc:chgData name="Hendy Ley" userId="2b2699f69fd91d75" providerId="LiveId" clId="{F13D9241-2A2B-466B-9571-FA33E125F2FE}" dt="2022-04-16T18:04:09.264" v="4" actId="47"/>
        <pc:sldMkLst>
          <pc:docMk/>
          <pc:sldMk cId="2439085722" sldId="353"/>
        </pc:sldMkLst>
      </pc:sldChg>
      <pc:sldChg chg="del">
        <pc:chgData name="Hendy Ley" userId="2b2699f69fd91d75" providerId="LiveId" clId="{F13D9241-2A2B-466B-9571-FA33E125F2FE}" dt="2022-04-16T18:04:09.264" v="4" actId="47"/>
        <pc:sldMkLst>
          <pc:docMk/>
          <pc:sldMk cId="3016575397" sldId="483"/>
        </pc:sldMkLst>
      </pc:sldChg>
      <pc:sldChg chg="del">
        <pc:chgData name="Hendy Ley" userId="2b2699f69fd91d75" providerId="LiveId" clId="{F13D9241-2A2B-466B-9571-FA33E125F2FE}" dt="2022-04-16T18:04:09.264" v="4" actId="47"/>
        <pc:sldMkLst>
          <pc:docMk/>
          <pc:sldMk cId="0" sldId="493"/>
        </pc:sldMkLst>
      </pc:sldChg>
      <pc:sldChg chg="del">
        <pc:chgData name="Hendy Ley" userId="2b2699f69fd91d75" providerId="LiveId" clId="{F13D9241-2A2B-466B-9571-FA33E125F2FE}" dt="2022-04-16T18:04:09.264" v="4" actId="47"/>
        <pc:sldMkLst>
          <pc:docMk/>
          <pc:sldMk cId="0" sldId="494"/>
        </pc:sldMkLst>
      </pc:sldChg>
      <pc:sldChg chg="del">
        <pc:chgData name="Hendy Ley" userId="2b2699f69fd91d75" providerId="LiveId" clId="{F13D9241-2A2B-466B-9571-FA33E125F2FE}" dt="2022-04-16T18:04:09.264" v="4" actId="47"/>
        <pc:sldMkLst>
          <pc:docMk/>
          <pc:sldMk cId="0" sldId="495"/>
        </pc:sldMkLst>
      </pc:sldChg>
      <pc:sldChg chg="del">
        <pc:chgData name="Hendy Ley" userId="2b2699f69fd91d75" providerId="LiveId" clId="{F13D9241-2A2B-466B-9571-FA33E125F2FE}" dt="2022-04-16T18:04:09.264" v="4" actId="47"/>
        <pc:sldMkLst>
          <pc:docMk/>
          <pc:sldMk cId="0" sldId="497"/>
        </pc:sldMkLst>
      </pc:sldChg>
      <pc:sldChg chg="del">
        <pc:chgData name="Hendy Ley" userId="2b2699f69fd91d75" providerId="LiveId" clId="{F13D9241-2A2B-466B-9571-FA33E125F2FE}" dt="2022-04-16T18:04:09.264" v="4" actId="47"/>
        <pc:sldMkLst>
          <pc:docMk/>
          <pc:sldMk cId="0" sldId="498"/>
        </pc:sldMkLst>
      </pc:sldChg>
      <pc:sldChg chg="del">
        <pc:chgData name="Hendy Ley" userId="2b2699f69fd91d75" providerId="LiveId" clId="{F13D9241-2A2B-466B-9571-FA33E125F2FE}" dt="2022-04-16T18:04:09.264" v="4" actId="47"/>
        <pc:sldMkLst>
          <pc:docMk/>
          <pc:sldMk cId="0" sldId="499"/>
        </pc:sldMkLst>
      </pc:sldChg>
      <pc:sldChg chg="del">
        <pc:chgData name="Hendy Ley" userId="2b2699f69fd91d75" providerId="LiveId" clId="{F13D9241-2A2B-466B-9571-FA33E125F2FE}" dt="2022-04-16T18:04:09.264" v="4" actId="47"/>
        <pc:sldMkLst>
          <pc:docMk/>
          <pc:sldMk cId="0" sldId="559"/>
        </pc:sldMkLst>
      </pc:sldChg>
      <pc:sldChg chg="del">
        <pc:chgData name="Hendy Ley" userId="2b2699f69fd91d75" providerId="LiveId" clId="{F13D9241-2A2B-466B-9571-FA33E125F2FE}" dt="2022-04-16T18:04:09.264" v="4" actId="47"/>
        <pc:sldMkLst>
          <pc:docMk/>
          <pc:sldMk cId="3676760978" sldId="560"/>
        </pc:sldMkLst>
      </pc:sldChg>
      <pc:sldChg chg="del">
        <pc:chgData name="Hendy Ley" userId="2b2699f69fd91d75" providerId="LiveId" clId="{F13D9241-2A2B-466B-9571-FA33E125F2FE}" dt="2022-04-16T18:04:09.264" v="4" actId="47"/>
        <pc:sldMkLst>
          <pc:docMk/>
          <pc:sldMk cId="1698563220" sldId="561"/>
        </pc:sldMkLst>
      </pc:sldChg>
      <pc:sldChg chg="del">
        <pc:chgData name="Hendy Ley" userId="2b2699f69fd91d75" providerId="LiveId" clId="{F13D9241-2A2B-466B-9571-FA33E125F2FE}" dt="2022-04-16T18:04:09.264" v="4" actId="47"/>
        <pc:sldMkLst>
          <pc:docMk/>
          <pc:sldMk cId="358824860" sldId="562"/>
        </pc:sldMkLst>
      </pc:sldChg>
      <pc:sldChg chg="del">
        <pc:chgData name="Hendy Ley" userId="2b2699f69fd91d75" providerId="LiveId" clId="{F13D9241-2A2B-466B-9571-FA33E125F2FE}" dt="2022-04-16T18:04:09.264" v="4" actId="47"/>
        <pc:sldMkLst>
          <pc:docMk/>
          <pc:sldMk cId="516332432" sldId="563"/>
        </pc:sldMkLst>
      </pc:sldChg>
      <pc:sldChg chg="del">
        <pc:chgData name="Hendy Ley" userId="2b2699f69fd91d75" providerId="LiveId" clId="{F13D9241-2A2B-466B-9571-FA33E125F2FE}" dt="2022-04-16T18:04:09.264" v="4" actId="47"/>
        <pc:sldMkLst>
          <pc:docMk/>
          <pc:sldMk cId="3298692304" sldId="564"/>
        </pc:sldMkLst>
      </pc:sldChg>
      <pc:sldChg chg="del">
        <pc:chgData name="Hendy Ley" userId="2b2699f69fd91d75" providerId="LiveId" clId="{F13D9241-2A2B-466B-9571-FA33E125F2FE}" dt="2022-04-16T18:04:09.264" v="4" actId="47"/>
        <pc:sldMkLst>
          <pc:docMk/>
          <pc:sldMk cId="1811596930" sldId="565"/>
        </pc:sldMkLst>
      </pc:sldChg>
      <pc:sldChg chg="del">
        <pc:chgData name="Hendy Ley" userId="2b2699f69fd91d75" providerId="LiveId" clId="{F13D9241-2A2B-466B-9571-FA33E125F2FE}" dt="2022-04-16T18:04:09.264" v="4" actId="47"/>
        <pc:sldMkLst>
          <pc:docMk/>
          <pc:sldMk cId="82167206" sldId="566"/>
        </pc:sldMkLst>
      </pc:sldChg>
      <pc:sldChg chg="del">
        <pc:chgData name="Hendy Ley" userId="2b2699f69fd91d75" providerId="LiveId" clId="{F13D9241-2A2B-466B-9571-FA33E125F2FE}" dt="2022-04-16T18:04:09.264" v="4" actId="47"/>
        <pc:sldMkLst>
          <pc:docMk/>
          <pc:sldMk cId="830578809" sldId="567"/>
        </pc:sldMkLst>
      </pc:sldChg>
      <pc:sldChg chg="del">
        <pc:chgData name="Hendy Ley" userId="2b2699f69fd91d75" providerId="LiveId" clId="{F13D9241-2A2B-466B-9571-FA33E125F2FE}" dt="2022-04-16T18:04:09.264" v="4" actId="47"/>
        <pc:sldMkLst>
          <pc:docMk/>
          <pc:sldMk cId="1649845393" sldId="568"/>
        </pc:sldMkLst>
      </pc:sldChg>
      <pc:sldChg chg="del">
        <pc:chgData name="Hendy Ley" userId="2b2699f69fd91d75" providerId="LiveId" clId="{F13D9241-2A2B-466B-9571-FA33E125F2FE}" dt="2022-04-16T18:04:09.264" v="4" actId="47"/>
        <pc:sldMkLst>
          <pc:docMk/>
          <pc:sldMk cId="2870113503" sldId="569"/>
        </pc:sldMkLst>
      </pc:sldChg>
      <pc:sldChg chg="del">
        <pc:chgData name="Hendy Ley" userId="2b2699f69fd91d75" providerId="LiveId" clId="{F13D9241-2A2B-466B-9571-FA33E125F2FE}" dt="2022-04-16T18:04:09.264" v="4" actId="47"/>
        <pc:sldMkLst>
          <pc:docMk/>
          <pc:sldMk cId="3862265238" sldId="570"/>
        </pc:sldMkLst>
      </pc:sldChg>
      <pc:sldChg chg="del">
        <pc:chgData name="Hendy Ley" userId="2b2699f69fd91d75" providerId="LiveId" clId="{F13D9241-2A2B-466B-9571-FA33E125F2FE}" dt="2022-04-16T18:04:09.264" v="4" actId="47"/>
        <pc:sldMkLst>
          <pc:docMk/>
          <pc:sldMk cId="4163798442" sldId="571"/>
        </pc:sldMkLst>
      </pc:sldChg>
      <pc:sldChg chg="del">
        <pc:chgData name="Hendy Ley" userId="2b2699f69fd91d75" providerId="LiveId" clId="{F13D9241-2A2B-466B-9571-FA33E125F2FE}" dt="2022-04-16T18:04:09.264" v="4" actId="47"/>
        <pc:sldMkLst>
          <pc:docMk/>
          <pc:sldMk cId="116768522" sldId="572"/>
        </pc:sldMkLst>
      </pc:sldChg>
      <pc:sldChg chg="del">
        <pc:chgData name="Hendy Ley" userId="2b2699f69fd91d75" providerId="LiveId" clId="{F13D9241-2A2B-466B-9571-FA33E125F2FE}" dt="2022-04-16T18:04:09.264" v="4" actId="47"/>
        <pc:sldMkLst>
          <pc:docMk/>
          <pc:sldMk cId="1178086913" sldId="573"/>
        </pc:sldMkLst>
      </pc:sldChg>
      <pc:sldChg chg="del">
        <pc:chgData name="Hendy Ley" userId="2b2699f69fd91d75" providerId="LiveId" clId="{F13D9241-2A2B-466B-9571-FA33E125F2FE}" dt="2022-04-16T18:04:09.264" v="4" actId="47"/>
        <pc:sldMkLst>
          <pc:docMk/>
          <pc:sldMk cId="4078619921" sldId="574"/>
        </pc:sldMkLst>
      </pc:sldChg>
      <pc:sldChg chg="del">
        <pc:chgData name="Hendy Ley" userId="2b2699f69fd91d75" providerId="LiveId" clId="{F13D9241-2A2B-466B-9571-FA33E125F2FE}" dt="2022-04-16T18:04:09.264" v="4" actId="47"/>
        <pc:sldMkLst>
          <pc:docMk/>
          <pc:sldMk cId="3570318648" sldId="575"/>
        </pc:sldMkLst>
      </pc:sldChg>
      <pc:sldChg chg="del">
        <pc:chgData name="Hendy Ley" userId="2b2699f69fd91d75" providerId="LiveId" clId="{F13D9241-2A2B-466B-9571-FA33E125F2FE}" dt="2022-04-16T18:04:09.264" v="4" actId="47"/>
        <pc:sldMkLst>
          <pc:docMk/>
          <pc:sldMk cId="96350195" sldId="5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B6F6D-E836-4A30-A8CF-8711CE5FD9EC}"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D4DFB-17EB-4D5D-9A13-99B4BC0AA15B}" type="slidenum">
              <a:rPr lang="en-US" smtClean="0"/>
              <a:t>‹#›</a:t>
            </a:fld>
            <a:endParaRPr lang="en-US"/>
          </a:p>
        </p:txBody>
      </p:sp>
    </p:spTree>
    <p:extLst>
      <p:ext uri="{BB962C8B-B14F-4D97-AF65-F5344CB8AC3E}">
        <p14:creationId xmlns:p14="http://schemas.microsoft.com/office/powerpoint/2010/main" val="2488438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44F128D8-01D2-9144-8437-0F0085F63091}"/>
              </a:ext>
            </a:extLst>
          </p:cNvPr>
          <p:cNvSpPr>
            <a:spLocks noGrp="1" noChangeArrowheads="1"/>
          </p:cNvSpPr>
          <p:nvPr>
            <p:ph type="sldNum" sz="quarter" idx="5"/>
          </p:nvPr>
        </p:nvSpPr>
        <p:spPr>
          <a:ln/>
        </p:spPr>
        <p:txBody>
          <a:bodyPr/>
          <a:lstStyle/>
          <a:p>
            <a:fld id="{0AA1E0F9-2022-684C-A281-0211E24DF220}" type="slidenum">
              <a:rPr lang="en-US" altLang="en-US"/>
              <a:pPr/>
              <a:t>53</a:t>
            </a:fld>
            <a:endParaRPr lang="en-US" altLang="en-US"/>
          </a:p>
        </p:txBody>
      </p:sp>
      <p:sp>
        <p:nvSpPr>
          <p:cNvPr id="49154" name="Rectangle 2">
            <a:extLst>
              <a:ext uri="{FF2B5EF4-FFF2-40B4-BE49-F238E27FC236}">
                <a16:creationId xmlns:a16="http://schemas.microsoft.com/office/drawing/2014/main" id="{BB14103B-87D5-714A-9BF1-869160948422}"/>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77374ED-32E6-5141-9AD9-F3EB7AA78CE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3C398426-4B37-8645-AB3A-E9E946C12FFE}"/>
              </a:ext>
            </a:extLst>
          </p:cNvPr>
          <p:cNvSpPr>
            <a:spLocks noGrp="1" noChangeArrowheads="1"/>
          </p:cNvSpPr>
          <p:nvPr>
            <p:ph type="sldNum" sz="quarter" idx="5"/>
          </p:nvPr>
        </p:nvSpPr>
        <p:spPr>
          <a:ln/>
        </p:spPr>
        <p:txBody>
          <a:bodyPr/>
          <a:lstStyle/>
          <a:p>
            <a:fld id="{61F0389F-C7BA-9D41-B4BD-12B72634E223}" type="slidenum">
              <a:rPr lang="en-US" altLang="en-US"/>
              <a:pPr/>
              <a:t>54</a:t>
            </a:fld>
            <a:endParaRPr lang="en-US" altLang="en-US"/>
          </a:p>
        </p:txBody>
      </p:sp>
      <p:sp>
        <p:nvSpPr>
          <p:cNvPr id="53250" name="Rectangle 2">
            <a:extLst>
              <a:ext uri="{FF2B5EF4-FFF2-40B4-BE49-F238E27FC236}">
                <a16:creationId xmlns:a16="http://schemas.microsoft.com/office/drawing/2014/main" id="{E5E3CD47-C46A-AD4F-ACB6-B9E275449B3F}"/>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2F9FC71-557C-8F4F-B040-CBEB8ECFB43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79F46C98-771C-A94F-A8F4-20591A1E6D93}"/>
              </a:ext>
            </a:extLst>
          </p:cNvPr>
          <p:cNvSpPr>
            <a:spLocks noGrp="1" noChangeArrowheads="1"/>
          </p:cNvSpPr>
          <p:nvPr>
            <p:ph type="sldNum" sz="quarter" idx="5"/>
          </p:nvPr>
        </p:nvSpPr>
        <p:spPr>
          <a:ln/>
        </p:spPr>
        <p:txBody>
          <a:bodyPr/>
          <a:lstStyle/>
          <a:p>
            <a:fld id="{32BC1AAD-B4C2-CB4B-8983-D50B993AB727}" type="slidenum">
              <a:rPr lang="en-US" altLang="en-US"/>
              <a:pPr/>
              <a:t>55</a:t>
            </a:fld>
            <a:endParaRPr lang="en-US" altLang="en-US"/>
          </a:p>
        </p:txBody>
      </p:sp>
      <p:sp>
        <p:nvSpPr>
          <p:cNvPr id="50178" name="Rectangle 2">
            <a:extLst>
              <a:ext uri="{FF2B5EF4-FFF2-40B4-BE49-F238E27FC236}">
                <a16:creationId xmlns:a16="http://schemas.microsoft.com/office/drawing/2014/main" id="{6D323C89-547D-0D43-A1BB-A0B936AFB469}"/>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91159D68-956E-1A44-A3F1-0E6C3E4F9A0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61A9F098-9ED9-944A-9AF7-9697CA6A50EF}"/>
              </a:ext>
            </a:extLst>
          </p:cNvPr>
          <p:cNvSpPr>
            <a:spLocks noGrp="1" noChangeArrowheads="1"/>
          </p:cNvSpPr>
          <p:nvPr>
            <p:ph type="sldNum" sz="quarter" idx="5"/>
          </p:nvPr>
        </p:nvSpPr>
        <p:spPr>
          <a:ln/>
        </p:spPr>
        <p:txBody>
          <a:bodyPr/>
          <a:lstStyle/>
          <a:p>
            <a:fld id="{E7F3E661-B09E-9744-B9A6-231D58F7BCF3}" type="slidenum">
              <a:rPr lang="en-US" altLang="en-US"/>
              <a:pPr/>
              <a:t>56</a:t>
            </a:fld>
            <a:endParaRPr lang="en-US" altLang="en-US"/>
          </a:p>
        </p:txBody>
      </p:sp>
      <p:sp>
        <p:nvSpPr>
          <p:cNvPr id="51202" name="Rectangle 2">
            <a:extLst>
              <a:ext uri="{FF2B5EF4-FFF2-40B4-BE49-F238E27FC236}">
                <a16:creationId xmlns:a16="http://schemas.microsoft.com/office/drawing/2014/main" id="{B27B5672-0B73-BD44-974F-D942A9693C94}"/>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D1C6CD8D-D160-7640-AB13-3FA23DF2221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0222D234-3405-E44D-AAFA-F4FA06B80B5D}"/>
              </a:ext>
            </a:extLst>
          </p:cNvPr>
          <p:cNvSpPr>
            <a:spLocks noGrp="1" noChangeArrowheads="1"/>
          </p:cNvSpPr>
          <p:nvPr>
            <p:ph type="sldNum" sz="quarter" idx="5"/>
          </p:nvPr>
        </p:nvSpPr>
        <p:spPr>
          <a:ln/>
        </p:spPr>
        <p:txBody>
          <a:bodyPr/>
          <a:lstStyle/>
          <a:p>
            <a:fld id="{9EF9A174-835E-734B-9E76-6140742EF2AE}" type="slidenum">
              <a:rPr lang="en-US" altLang="en-US"/>
              <a:pPr/>
              <a:t>57</a:t>
            </a:fld>
            <a:endParaRPr lang="en-US" altLang="en-US"/>
          </a:p>
        </p:txBody>
      </p:sp>
      <p:sp>
        <p:nvSpPr>
          <p:cNvPr id="54274" name="Rectangle 2">
            <a:extLst>
              <a:ext uri="{FF2B5EF4-FFF2-40B4-BE49-F238E27FC236}">
                <a16:creationId xmlns:a16="http://schemas.microsoft.com/office/drawing/2014/main" id="{79EE5CEF-9FA1-884E-99F8-7EBBF96EE5D9}"/>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0A951E4-F714-354A-8F57-C1076B3E9BF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a:extLst>
              <a:ext uri="{FF2B5EF4-FFF2-40B4-BE49-F238E27FC236}">
                <a16:creationId xmlns:a16="http://schemas.microsoft.com/office/drawing/2014/main" id="{821A1E2E-B208-B344-AF0D-2EFED4EBA5E1}"/>
              </a:ext>
            </a:extLst>
          </p:cNvPr>
          <p:cNvSpPr>
            <a:spLocks noGrp="1" noChangeArrowheads="1"/>
          </p:cNvSpPr>
          <p:nvPr>
            <p:ph type="sldNum" sz="quarter" idx="5"/>
          </p:nvPr>
        </p:nvSpPr>
        <p:spPr>
          <a:ln/>
        </p:spPr>
        <p:txBody>
          <a:bodyPr/>
          <a:lstStyle/>
          <a:p>
            <a:fld id="{7156D77D-CB60-5940-8558-39EC88255AFA}" type="slidenum">
              <a:rPr lang="en-US" altLang="en-US"/>
              <a:pPr/>
              <a:t>58</a:t>
            </a:fld>
            <a:endParaRPr lang="en-US" altLang="en-US"/>
          </a:p>
        </p:txBody>
      </p:sp>
      <p:sp>
        <p:nvSpPr>
          <p:cNvPr id="57346" name="Rectangle 2">
            <a:extLst>
              <a:ext uri="{FF2B5EF4-FFF2-40B4-BE49-F238E27FC236}">
                <a16:creationId xmlns:a16="http://schemas.microsoft.com/office/drawing/2014/main" id="{950692D2-7703-D242-96AF-AEE10E592512}"/>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DAD928EE-BC1F-F44C-98E8-F8D2ED68CFE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762C55-9036-4BF7-8EF6-A7BB9124082D}" type="slidenum">
              <a:rPr lang="en-SG" smtClean="0"/>
              <a:t>61</a:t>
            </a:fld>
            <a:endParaRPr lang="en-SG"/>
          </a:p>
        </p:txBody>
      </p:sp>
    </p:spTree>
    <p:extLst>
      <p:ext uri="{BB962C8B-B14F-4D97-AF65-F5344CB8AC3E}">
        <p14:creationId xmlns:p14="http://schemas.microsoft.com/office/powerpoint/2010/main" val="1039256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every recursive call, cut the rod into two pieces of length</a:t>
            </a:r>
            <a:r>
              <a:rPr lang="en-US" baseline="0" dirty="0"/>
              <a:t> </a:t>
            </a:r>
            <a:r>
              <a:rPr lang="en-US" baseline="0" dirty="0" err="1"/>
              <a:t>i</a:t>
            </a:r>
            <a:r>
              <a:rPr lang="en-US" baseline="0" dirty="0"/>
              <a:t> and n-</a:t>
            </a:r>
            <a:r>
              <a:rPr lang="en-US" baseline="0" dirty="0" err="1"/>
              <a:t>i</a:t>
            </a:r>
            <a:r>
              <a:rPr lang="en-US" baseline="0" dirty="0"/>
              <a:t>. The second piece will be further cut into two piece via another recursive call to find its max revenue.</a:t>
            </a:r>
            <a:endParaRPr lang="en-US" dirty="0"/>
          </a:p>
          <a:p>
            <a:endParaRPr lang="en-SG" dirty="0"/>
          </a:p>
        </p:txBody>
      </p:sp>
      <p:sp>
        <p:nvSpPr>
          <p:cNvPr id="4" name="Slide Number Placeholder 3"/>
          <p:cNvSpPr>
            <a:spLocks noGrp="1"/>
          </p:cNvSpPr>
          <p:nvPr>
            <p:ph type="sldNum" sz="quarter" idx="10"/>
          </p:nvPr>
        </p:nvSpPr>
        <p:spPr/>
        <p:txBody>
          <a:bodyPr/>
          <a:lstStyle/>
          <a:p>
            <a:fld id="{69762C55-9036-4BF7-8EF6-A7BB9124082D}" type="slidenum">
              <a:rPr lang="en-SG" smtClean="0"/>
              <a:t>81</a:t>
            </a:fld>
            <a:endParaRPr lang="en-SG"/>
          </a:p>
        </p:txBody>
      </p:sp>
    </p:spTree>
    <p:extLst>
      <p:ext uri="{BB962C8B-B14F-4D97-AF65-F5344CB8AC3E}">
        <p14:creationId xmlns:p14="http://schemas.microsoft.com/office/powerpoint/2010/main" val="2162425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because item 1 is 2kg which exceeds</a:t>
            </a:r>
            <a:r>
              <a:rPr lang="en-US" baseline="0" dirty="0"/>
              <a:t> the capacity 1</a:t>
            </a:r>
          </a:p>
          <a:p>
            <a:endParaRPr lang="en-SG" dirty="0"/>
          </a:p>
        </p:txBody>
      </p:sp>
      <p:sp>
        <p:nvSpPr>
          <p:cNvPr id="4" name="Slide Number Placeholder 3"/>
          <p:cNvSpPr>
            <a:spLocks noGrp="1"/>
          </p:cNvSpPr>
          <p:nvPr>
            <p:ph type="sldNum" sz="quarter" idx="10"/>
          </p:nvPr>
        </p:nvSpPr>
        <p:spPr/>
        <p:txBody>
          <a:bodyPr/>
          <a:lstStyle/>
          <a:p>
            <a:fld id="{69762C55-9036-4BF7-8EF6-A7BB9124082D}" type="slidenum">
              <a:rPr lang="en-SG" smtClean="0"/>
              <a:t>86</a:t>
            </a:fld>
            <a:endParaRPr lang="en-SG"/>
          </a:p>
        </p:txBody>
      </p:sp>
    </p:spTree>
    <p:extLst>
      <p:ext uri="{BB962C8B-B14F-4D97-AF65-F5344CB8AC3E}">
        <p14:creationId xmlns:p14="http://schemas.microsoft.com/office/powerpoint/2010/main" val="102157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5292294-1F86-4CD9-B048-4206D288B7CA}"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681EE-5202-4305-A0A0-AADC1E2A4384}" type="slidenum">
              <a:rPr lang="en-US" smtClean="0"/>
              <a:t>‹#›</a:t>
            </a:fld>
            <a:endParaRPr lang="en-US"/>
          </a:p>
        </p:txBody>
      </p:sp>
    </p:spTree>
    <p:extLst>
      <p:ext uri="{BB962C8B-B14F-4D97-AF65-F5344CB8AC3E}">
        <p14:creationId xmlns:p14="http://schemas.microsoft.com/office/powerpoint/2010/main" val="1466737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292294-1F86-4CD9-B048-4206D288B7CA}"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681EE-5202-4305-A0A0-AADC1E2A4384}" type="slidenum">
              <a:rPr lang="en-US" smtClean="0"/>
              <a:t>‹#›</a:t>
            </a:fld>
            <a:endParaRPr lang="en-US"/>
          </a:p>
        </p:txBody>
      </p:sp>
    </p:spTree>
    <p:extLst>
      <p:ext uri="{BB962C8B-B14F-4D97-AF65-F5344CB8AC3E}">
        <p14:creationId xmlns:p14="http://schemas.microsoft.com/office/powerpoint/2010/main" val="43522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292294-1F86-4CD9-B048-4206D288B7CA}"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681EE-5202-4305-A0A0-AADC1E2A4384}" type="slidenum">
              <a:rPr lang="en-US" smtClean="0"/>
              <a:t>‹#›</a:t>
            </a:fld>
            <a:endParaRPr lang="en-US"/>
          </a:p>
        </p:txBody>
      </p:sp>
    </p:spTree>
    <p:extLst>
      <p:ext uri="{BB962C8B-B14F-4D97-AF65-F5344CB8AC3E}">
        <p14:creationId xmlns:p14="http://schemas.microsoft.com/office/powerpoint/2010/main" val="2502346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292294-1F86-4CD9-B048-4206D288B7CA}"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681EE-5202-4305-A0A0-AADC1E2A4384}" type="slidenum">
              <a:rPr lang="en-US" smtClean="0"/>
              <a:t>‹#›</a:t>
            </a:fld>
            <a:endParaRPr lang="en-US"/>
          </a:p>
        </p:txBody>
      </p:sp>
    </p:spTree>
    <p:extLst>
      <p:ext uri="{BB962C8B-B14F-4D97-AF65-F5344CB8AC3E}">
        <p14:creationId xmlns:p14="http://schemas.microsoft.com/office/powerpoint/2010/main" val="1230728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292294-1F86-4CD9-B048-4206D288B7CA}"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681EE-5202-4305-A0A0-AADC1E2A4384}" type="slidenum">
              <a:rPr lang="en-US" smtClean="0"/>
              <a:t>‹#›</a:t>
            </a:fld>
            <a:endParaRPr lang="en-US"/>
          </a:p>
        </p:txBody>
      </p:sp>
    </p:spTree>
    <p:extLst>
      <p:ext uri="{BB962C8B-B14F-4D97-AF65-F5344CB8AC3E}">
        <p14:creationId xmlns:p14="http://schemas.microsoft.com/office/powerpoint/2010/main" val="353048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292294-1F86-4CD9-B048-4206D288B7CA}" type="datetimeFigureOut">
              <a:rPr lang="en-US" smtClean="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F681EE-5202-4305-A0A0-AADC1E2A4384}" type="slidenum">
              <a:rPr lang="en-US" smtClean="0"/>
              <a:t>‹#›</a:t>
            </a:fld>
            <a:endParaRPr lang="en-US"/>
          </a:p>
        </p:txBody>
      </p:sp>
    </p:spTree>
    <p:extLst>
      <p:ext uri="{BB962C8B-B14F-4D97-AF65-F5344CB8AC3E}">
        <p14:creationId xmlns:p14="http://schemas.microsoft.com/office/powerpoint/2010/main" val="2499101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292294-1F86-4CD9-B048-4206D288B7CA}" type="datetimeFigureOut">
              <a:rPr lang="en-US" smtClean="0"/>
              <a:t>4/19/2022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F681EE-5202-4305-A0A0-AADC1E2A4384}" type="slidenum">
              <a:rPr lang="en-US" smtClean="0"/>
              <a:t>‹#›</a:t>
            </a:fld>
            <a:endParaRPr lang="en-US"/>
          </a:p>
        </p:txBody>
      </p:sp>
    </p:spTree>
    <p:extLst>
      <p:ext uri="{BB962C8B-B14F-4D97-AF65-F5344CB8AC3E}">
        <p14:creationId xmlns:p14="http://schemas.microsoft.com/office/powerpoint/2010/main" val="402219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292294-1F86-4CD9-B048-4206D288B7CA}" type="datetimeFigureOut">
              <a:rPr lang="en-US" smtClean="0"/>
              <a:t>4/19/2022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F681EE-5202-4305-A0A0-AADC1E2A4384}" type="slidenum">
              <a:rPr lang="en-US" smtClean="0"/>
              <a:t>‹#›</a:t>
            </a:fld>
            <a:endParaRPr lang="en-US"/>
          </a:p>
        </p:txBody>
      </p:sp>
    </p:spTree>
    <p:extLst>
      <p:ext uri="{BB962C8B-B14F-4D97-AF65-F5344CB8AC3E}">
        <p14:creationId xmlns:p14="http://schemas.microsoft.com/office/powerpoint/2010/main" val="137477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292294-1F86-4CD9-B048-4206D288B7CA}" type="datetimeFigureOut">
              <a:rPr lang="en-US" smtClean="0"/>
              <a:t>4/19/2022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F681EE-5202-4305-A0A0-AADC1E2A4384}" type="slidenum">
              <a:rPr lang="en-US" smtClean="0"/>
              <a:t>‹#›</a:t>
            </a:fld>
            <a:endParaRPr lang="en-US"/>
          </a:p>
        </p:txBody>
      </p:sp>
    </p:spTree>
    <p:extLst>
      <p:ext uri="{BB962C8B-B14F-4D97-AF65-F5344CB8AC3E}">
        <p14:creationId xmlns:p14="http://schemas.microsoft.com/office/powerpoint/2010/main" val="392751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292294-1F86-4CD9-B048-4206D288B7CA}" type="datetimeFigureOut">
              <a:rPr lang="en-US" smtClean="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F681EE-5202-4305-A0A0-AADC1E2A4384}" type="slidenum">
              <a:rPr lang="en-US" smtClean="0"/>
              <a:t>‹#›</a:t>
            </a:fld>
            <a:endParaRPr lang="en-US"/>
          </a:p>
        </p:txBody>
      </p:sp>
    </p:spTree>
    <p:extLst>
      <p:ext uri="{BB962C8B-B14F-4D97-AF65-F5344CB8AC3E}">
        <p14:creationId xmlns:p14="http://schemas.microsoft.com/office/powerpoint/2010/main" val="4083116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5292294-1F86-4CD9-B048-4206D288B7CA}" type="datetimeFigureOut">
              <a:rPr lang="en-US" smtClean="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F681EE-5202-4305-A0A0-AADC1E2A4384}" type="slidenum">
              <a:rPr lang="en-US" smtClean="0"/>
              <a:t>‹#›</a:t>
            </a:fld>
            <a:endParaRPr lang="en-US"/>
          </a:p>
        </p:txBody>
      </p:sp>
    </p:spTree>
    <p:extLst>
      <p:ext uri="{BB962C8B-B14F-4D97-AF65-F5344CB8AC3E}">
        <p14:creationId xmlns:p14="http://schemas.microsoft.com/office/powerpoint/2010/main" val="3281461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92294-1F86-4CD9-B048-4206D288B7CA}" type="datetimeFigureOut">
              <a:rPr lang="en-US" smtClean="0"/>
              <a:t>4/19/2022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681EE-5202-4305-A0A0-AADC1E2A4384}" type="slidenum">
              <a:rPr lang="en-US" smtClean="0"/>
              <a:t>‹#›</a:t>
            </a:fld>
            <a:endParaRPr lang="en-US"/>
          </a:p>
        </p:txBody>
      </p:sp>
    </p:spTree>
    <p:extLst>
      <p:ext uri="{BB962C8B-B14F-4D97-AF65-F5344CB8AC3E}">
        <p14:creationId xmlns:p14="http://schemas.microsoft.com/office/powerpoint/2010/main" val="2650749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anhtuan.luu@ntu.edu.s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anhtuan.luu@ntu.edu.sg"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anhtuan.luu@ntu.edu.sg"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anhtuan.luu@ntu.edu.sg"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0.png"/><Relationship Id="rId1" Type="http://schemas.openxmlformats.org/officeDocument/2006/relationships/slideLayout" Target="../slideLayouts/slideLayout2.xm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69211"/>
            <a:ext cx="9144000" cy="2387600"/>
          </a:xfrm>
        </p:spPr>
        <p:txBody>
          <a:bodyPr>
            <a:normAutofit/>
          </a:bodyPr>
          <a:lstStyle/>
          <a:p>
            <a:r>
              <a:rPr lang="en-US" sz="4800" dirty="0">
                <a:latin typeface="Cooper Black" panose="0208090404030B020404" pitchFamily="18" charset="77"/>
              </a:rPr>
              <a:t>SC1007 </a:t>
            </a:r>
            <a:br>
              <a:rPr lang="en-US" sz="4800" dirty="0">
                <a:latin typeface="Cooper Black" panose="0208090404030B020404" pitchFamily="18" charset="77"/>
              </a:rPr>
            </a:br>
            <a:r>
              <a:rPr lang="en-US" sz="4800" dirty="0">
                <a:latin typeface="Cooper Black" panose="0208090404030B020404" pitchFamily="18" charset="77"/>
              </a:rPr>
              <a:t>Data Structures and Algorithms</a:t>
            </a:r>
          </a:p>
        </p:txBody>
      </p:sp>
      <p:sp>
        <p:nvSpPr>
          <p:cNvPr id="3" name="Subtitle 2"/>
          <p:cNvSpPr>
            <a:spLocks noGrp="1"/>
          </p:cNvSpPr>
          <p:nvPr>
            <p:ph type="subTitle" idx="1"/>
          </p:nvPr>
        </p:nvSpPr>
        <p:spPr>
          <a:xfrm>
            <a:off x="8593666" y="5339414"/>
            <a:ext cx="3505199" cy="1437746"/>
          </a:xfrm>
        </p:spPr>
        <p:txBody>
          <a:bodyPr>
            <a:normAutofit/>
          </a:bodyPr>
          <a:lstStyle/>
          <a:p>
            <a:pPr algn="l"/>
            <a:r>
              <a:rPr lang="en-US" sz="2000" dirty="0"/>
              <a:t>Instructor: Luu Anh Tuan</a:t>
            </a:r>
          </a:p>
          <a:p>
            <a:pPr algn="l"/>
            <a:r>
              <a:rPr lang="en-US" sz="2000" dirty="0"/>
              <a:t>Email: </a:t>
            </a:r>
            <a:r>
              <a:rPr lang="en-US" sz="2000" dirty="0">
                <a:hlinkClick r:id="rId2"/>
              </a:rPr>
              <a:t>anhtuan.luu@ntu.edu.sg</a:t>
            </a:r>
            <a:endParaRPr lang="en-US" sz="2000" dirty="0"/>
          </a:p>
          <a:p>
            <a:pPr algn="l"/>
            <a:r>
              <a:rPr lang="en-US" sz="2000" dirty="0"/>
              <a:t>Office: #N4-02b-66</a:t>
            </a:r>
          </a:p>
        </p:txBody>
      </p:sp>
      <p:sp>
        <p:nvSpPr>
          <p:cNvPr id="4" name="Footer Placeholder 3"/>
          <p:cNvSpPr>
            <a:spLocks noGrp="1"/>
          </p:cNvSpPr>
          <p:nvPr>
            <p:ph type="ftr" sz="quarter" idx="11"/>
          </p:nvPr>
        </p:nvSpPr>
        <p:spPr>
          <a:xfrm>
            <a:off x="4038600" y="6143625"/>
            <a:ext cx="4114800" cy="365125"/>
          </a:xfrm>
        </p:spPr>
        <p:txBody>
          <a:bodyPr/>
          <a:lstStyle/>
          <a:p>
            <a:r>
              <a:rPr lang="en-US" dirty="0">
                <a:solidFill>
                  <a:schemeClr val="tx1"/>
                </a:solidFill>
              </a:rPr>
              <a:t>College of Engineering</a:t>
            </a:r>
          </a:p>
        </p:txBody>
      </p:sp>
      <p:sp>
        <p:nvSpPr>
          <p:cNvPr id="5" name="Footer Placeholder 3"/>
          <p:cNvSpPr txBox="1">
            <a:spLocks/>
          </p:cNvSpPr>
          <p:nvPr/>
        </p:nvSpPr>
        <p:spPr>
          <a:xfrm>
            <a:off x="4038600" y="6412035"/>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solidFill>
              </a:rPr>
              <a:t>School of Computer Science and Engineering</a:t>
            </a:r>
          </a:p>
        </p:txBody>
      </p:sp>
      <p:sp>
        <p:nvSpPr>
          <p:cNvPr id="7" name="Subtitle 2"/>
          <p:cNvSpPr txBox="1">
            <a:spLocks/>
          </p:cNvSpPr>
          <p:nvPr/>
        </p:nvSpPr>
        <p:spPr>
          <a:xfrm>
            <a:off x="3920066" y="3199364"/>
            <a:ext cx="4233334" cy="80182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Week 8: Hash Table &amp; </a:t>
            </a:r>
          </a:p>
          <a:p>
            <a:r>
              <a:rPr lang="en-US" b="1" dirty="0">
                <a:latin typeface="Arial" panose="020B0604020202020204" pitchFamily="34" charset="0"/>
                <a:cs typeface="Arial" panose="020B0604020202020204" pitchFamily="34" charset="0"/>
              </a:rPr>
              <a:t>Graph Representation</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603" t="5280" r="15189" b="8602"/>
          <a:stretch/>
        </p:blipFill>
        <p:spPr>
          <a:xfrm>
            <a:off x="69122" y="3697660"/>
            <a:ext cx="3337319" cy="3160340"/>
          </a:xfrm>
          <a:prstGeom prst="rect">
            <a:avLst/>
          </a:prstGeom>
        </p:spPr>
      </p:pic>
    </p:spTree>
    <p:extLst>
      <p:ext uri="{BB962C8B-B14F-4D97-AF65-F5344CB8AC3E}">
        <p14:creationId xmlns:p14="http://schemas.microsoft.com/office/powerpoint/2010/main" val="46470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Addressing: Separate Chaining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56129" y="1825625"/>
                <a:ext cx="10515600" cy="4642410"/>
              </a:xfrm>
            </p:spPr>
            <p:txBody>
              <a:bodyPr>
                <a:normAutofit fontScale="70000" lnSpcReduction="20000"/>
              </a:bodyPr>
              <a:lstStyle/>
              <a:p>
                <a:r>
                  <a:rPr lang="en-US" dirty="0"/>
                  <a:t>Keys are not stored in the table itself</a:t>
                </a:r>
              </a:p>
              <a:p>
                <a:r>
                  <a:rPr lang="en-US" dirty="0"/>
                  <a:t>All the keys with the same hash address are store in a separate list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altLang="en-US" dirty="0"/>
                  <a:t>During searching, the searched element with hash address i is compared with elements in linked list H[i] sequentially</a:t>
                </a:r>
              </a:p>
              <a:p>
                <a:r>
                  <a:rPr lang="en-US" altLang="en-US" dirty="0"/>
                  <a:t>In closed address hashing, there will be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𝛼</m:t>
                    </m:r>
                  </m:oMath>
                </a14:m>
                <a:r>
                  <a:rPr lang="en-US" altLang="en-US" dirty="0"/>
                  <a:t> number of elements in each linked list on average.</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56129" y="1825625"/>
                <a:ext cx="10515600" cy="4642410"/>
              </a:xfrm>
              <a:blipFill>
                <a:blip r:embed="rId2"/>
                <a:stretch>
                  <a:fillRect l="-522" t="-2362" b="-1706"/>
                </a:stretch>
              </a:blipFill>
            </p:spPr>
            <p:txBody>
              <a:bodyPr/>
              <a:lstStyle/>
              <a:p>
                <a:r>
                  <a:rPr lang="en-US">
                    <a:noFill/>
                  </a:rPr>
                  <a:t> </a:t>
                </a:r>
              </a:p>
            </p:txBody>
          </p:sp>
        </mc:Fallback>
      </mc:AlternateContent>
      <p:grpSp>
        <p:nvGrpSpPr>
          <p:cNvPr id="4" name="Group 3"/>
          <p:cNvGrpSpPr/>
          <p:nvPr/>
        </p:nvGrpSpPr>
        <p:grpSpPr>
          <a:xfrm>
            <a:off x="5073732" y="3664393"/>
            <a:ext cx="1128247" cy="593221"/>
            <a:chOff x="3779838" y="4292600"/>
            <a:chExt cx="1223962" cy="657656"/>
          </a:xfrm>
        </p:grpSpPr>
        <p:sp>
          <p:nvSpPr>
            <p:cNvPr id="5" name="Rectangle 4"/>
            <p:cNvSpPr/>
            <p:nvPr/>
          </p:nvSpPr>
          <p:spPr>
            <a:xfrm>
              <a:off x="3779838" y="4292600"/>
              <a:ext cx="1223962" cy="64928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Arial" pitchFamily="34" charset="0"/>
                </a:defRPr>
              </a:lvl1pPr>
              <a:lvl2pPr marL="742950" indent="-285750">
                <a:defRPr sz="2400" i="1">
                  <a:solidFill>
                    <a:schemeClr val="tx1"/>
                  </a:solidFill>
                  <a:latin typeface="Arial" pitchFamily="34" charset="0"/>
                </a:defRPr>
              </a:lvl2pPr>
              <a:lvl3pPr marL="1143000" indent="-228600">
                <a:defRPr sz="2400" i="1">
                  <a:solidFill>
                    <a:schemeClr val="tx1"/>
                  </a:solidFill>
                  <a:latin typeface="Arial" pitchFamily="34" charset="0"/>
                </a:defRPr>
              </a:lvl3pPr>
              <a:lvl4pPr marL="1600200" indent="-228600">
                <a:defRPr sz="2400" i="1">
                  <a:solidFill>
                    <a:schemeClr val="tx1"/>
                  </a:solidFill>
                  <a:latin typeface="Arial" pitchFamily="34" charset="0"/>
                </a:defRPr>
              </a:lvl4pPr>
              <a:lvl5pPr marL="2057400" indent="-228600">
                <a:defRPr sz="2400" i="1">
                  <a:solidFill>
                    <a:schemeClr val="tx1"/>
                  </a:solidFill>
                  <a:latin typeface="Arial" pitchFamily="34" charset="0"/>
                </a:defRPr>
              </a:lvl5pPr>
              <a:lvl6pPr marL="2514600" indent="-228600" eaLnBrk="0" fontAlgn="base" hangingPunct="0">
                <a:spcBef>
                  <a:spcPct val="0"/>
                </a:spcBef>
                <a:spcAft>
                  <a:spcPct val="0"/>
                </a:spcAft>
                <a:defRPr sz="2400" i="1">
                  <a:solidFill>
                    <a:schemeClr val="tx1"/>
                  </a:solidFill>
                  <a:latin typeface="Arial" pitchFamily="34" charset="0"/>
                </a:defRPr>
              </a:lvl6pPr>
              <a:lvl7pPr marL="2971800" indent="-228600" eaLnBrk="0" fontAlgn="base" hangingPunct="0">
                <a:spcBef>
                  <a:spcPct val="0"/>
                </a:spcBef>
                <a:spcAft>
                  <a:spcPct val="0"/>
                </a:spcAft>
                <a:defRPr sz="2400" i="1">
                  <a:solidFill>
                    <a:schemeClr val="tx1"/>
                  </a:solidFill>
                  <a:latin typeface="Arial" pitchFamily="34" charset="0"/>
                </a:defRPr>
              </a:lvl7pPr>
              <a:lvl8pPr marL="3429000" indent="-228600" eaLnBrk="0" fontAlgn="base" hangingPunct="0">
                <a:spcBef>
                  <a:spcPct val="0"/>
                </a:spcBef>
                <a:spcAft>
                  <a:spcPct val="0"/>
                </a:spcAft>
                <a:defRPr sz="2400" i="1">
                  <a:solidFill>
                    <a:schemeClr val="tx1"/>
                  </a:solidFill>
                  <a:latin typeface="Arial" pitchFamily="34" charset="0"/>
                </a:defRPr>
              </a:lvl8pPr>
              <a:lvl9pPr marL="3886200" indent="-228600" eaLnBrk="0" fontAlgn="base" hangingPunct="0">
                <a:spcBef>
                  <a:spcPct val="0"/>
                </a:spcBef>
                <a:spcAft>
                  <a:spcPct val="0"/>
                </a:spcAft>
                <a:defRPr sz="2400" i="1">
                  <a:solidFill>
                    <a:schemeClr val="tx1"/>
                  </a:solidFill>
                  <a:latin typeface="Arial" pitchFamily="34" charset="0"/>
                </a:defRPr>
              </a:lvl9pPr>
            </a:lstStyle>
            <a:p>
              <a:pPr>
                <a:defRPr/>
              </a:pPr>
              <a:endParaRPr lang="en-US" altLang="en-US">
                <a:solidFill>
                  <a:srgbClr val="FFFFFF"/>
                </a:solidFill>
              </a:endParaRPr>
            </a:p>
          </p:txBody>
        </p:sp>
        <p:cxnSp>
          <p:nvCxnSpPr>
            <p:cNvPr id="6" name="Straight Connector 5"/>
            <p:cNvCxnSpPr/>
            <p:nvPr/>
          </p:nvCxnSpPr>
          <p:spPr>
            <a:xfrm>
              <a:off x="4356100" y="4300969"/>
              <a:ext cx="0" cy="6492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41"/>
            <p:cNvSpPr txBox="1">
              <a:spLocks noChangeArrowheads="1"/>
            </p:cNvSpPr>
            <p:nvPr/>
          </p:nvSpPr>
          <p:spPr bwMode="auto">
            <a:xfrm>
              <a:off x="3851275" y="4417189"/>
              <a:ext cx="504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anose="020B0604020202020204" pitchFamily="34" charset="0"/>
                </a:defRPr>
              </a:lvl1pPr>
              <a:lvl2pPr marL="742950" indent="-285750">
                <a:defRPr sz="2400" i="1">
                  <a:solidFill>
                    <a:schemeClr val="tx1"/>
                  </a:solidFill>
                  <a:latin typeface="Arial" panose="020B0604020202020204" pitchFamily="34" charset="0"/>
                </a:defRPr>
              </a:lvl2pPr>
              <a:lvl3pPr marL="1143000" indent="-228600">
                <a:defRPr sz="2400" i="1">
                  <a:solidFill>
                    <a:schemeClr val="tx1"/>
                  </a:solidFill>
                  <a:latin typeface="Arial" panose="020B0604020202020204" pitchFamily="34" charset="0"/>
                </a:defRPr>
              </a:lvl3pPr>
              <a:lvl4pPr marL="1600200" indent="-228600">
                <a:defRPr sz="2400" i="1">
                  <a:solidFill>
                    <a:schemeClr val="tx1"/>
                  </a:solidFill>
                  <a:latin typeface="Arial" panose="020B0604020202020204" pitchFamily="34" charset="0"/>
                </a:defRPr>
              </a:lvl4pPr>
              <a:lvl5pPr marL="2057400" indent="-228600">
                <a:defRPr sz="2400" i="1">
                  <a:solidFill>
                    <a:schemeClr val="tx1"/>
                  </a:solidFill>
                  <a:latin typeface="Arial" panose="020B0604020202020204" pitchFamily="34" charset="0"/>
                </a:defRPr>
              </a:lvl5pPr>
              <a:lvl6pPr marL="2514600" indent="-228600" eaLnBrk="0" fontAlgn="base" hangingPunct="0">
                <a:spcBef>
                  <a:spcPct val="0"/>
                </a:spcBef>
                <a:spcAft>
                  <a:spcPct val="0"/>
                </a:spcAft>
                <a:defRPr sz="2400" i="1">
                  <a:solidFill>
                    <a:schemeClr val="tx1"/>
                  </a:solidFill>
                  <a:latin typeface="Arial" panose="020B0604020202020204" pitchFamily="34" charset="0"/>
                </a:defRPr>
              </a:lvl6pPr>
              <a:lvl7pPr marL="2971800" indent="-228600" eaLnBrk="0" fontAlgn="base" hangingPunct="0">
                <a:spcBef>
                  <a:spcPct val="0"/>
                </a:spcBef>
                <a:spcAft>
                  <a:spcPct val="0"/>
                </a:spcAft>
                <a:defRPr sz="2400" i="1">
                  <a:solidFill>
                    <a:schemeClr val="tx1"/>
                  </a:solidFill>
                  <a:latin typeface="Arial" panose="020B0604020202020204" pitchFamily="34" charset="0"/>
                </a:defRPr>
              </a:lvl7pPr>
              <a:lvl8pPr marL="3429000" indent="-228600" eaLnBrk="0" fontAlgn="base" hangingPunct="0">
                <a:spcBef>
                  <a:spcPct val="0"/>
                </a:spcBef>
                <a:spcAft>
                  <a:spcPct val="0"/>
                </a:spcAft>
                <a:defRPr sz="2400" i="1">
                  <a:solidFill>
                    <a:schemeClr val="tx1"/>
                  </a:solidFill>
                  <a:latin typeface="Arial" panose="020B0604020202020204" pitchFamily="34" charset="0"/>
                </a:defRPr>
              </a:lvl8pPr>
              <a:lvl9pPr marL="3886200" indent="-228600" eaLnBrk="0" fontAlgn="base" hangingPunct="0">
                <a:spcBef>
                  <a:spcPct val="0"/>
                </a:spcBef>
                <a:spcAft>
                  <a:spcPct val="0"/>
                </a:spcAft>
                <a:defRPr sz="2400" i="1">
                  <a:solidFill>
                    <a:schemeClr val="tx1"/>
                  </a:solidFill>
                  <a:latin typeface="Arial" panose="020B0604020202020204" pitchFamily="34" charset="0"/>
                </a:defRPr>
              </a:lvl9pPr>
            </a:lstStyle>
            <a:p>
              <a:r>
                <a:rPr lang="en-US" altLang="en-US" sz="2000" b="1" i="0" dirty="0">
                  <a:solidFill>
                    <a:schemeClr val="bg1"/>
                  </a:solidFill>
                  <a:latin typeface="+mn-lt"/>
                </a:rPr>
                <a:t>84</a:t>
              </a:r>
            </a:p>
          </p:txBody>
        </p:sp>
      </p:grpSp>
      <p:grpSp>
        <p:nvGrpSpPr>
          <p:cNvPr id="8" name="Group 7"/>
          <p:cNvGrpSpPr/>
          <p:nvPr/>
        </p:nvGrpSpPr>
        <p:grpSpPr>
          <a:xfrm>
            <a:off x="6945396" y="3663719"/>
            <a:ext cx="1128248" cy="585672"/>
            <a:chOff x="5651500" y="4292600"/>
            <a:chExt cx="1223963" cy="649288"/>
          </a:xfrm>
        </p:grpSpPr>
        <p:sp>
          <p:nvSpPr>
            <p:cNvPr id="9" name="Rectangle 8"/>
            <p:cNvSpPr/>
            <p:nvPr/>
          </p:nvSpPr>
          <p:spPr>
            <a:xfrm>
              <a:off x="5651500" y="4292600"/>
              <a:ext cx="1223963" cy="64928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ltLang="en-US">
                <a:solidFill>
                  <a:srgbClr val="FFFFFF"/>
                </a:solidFill>
                <a:latin typeface="Arial" pitchFamily="34" charset="0"/>
              </a:endParaRPr>
            </a:p>
          </p:txBody>
        </p:sp>
        <p:cxnSp>
          <p:nvCxnSpPr>
            <p:cNvPr id="10" name="Straight Connector 9"/>
            <p:cNvCxnSpPr/>
            <p:nvPr/>
          </p:nvCxnSpPr>
          <p:spPr>
            <a:xfrm>
              <a:off x="6300788" y="4292600"/>
              <a:ext cx="0" cy="6492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42"/>
            <p:cNvSpPr txBox="1">
              <a:spLocks noChangeArrowheads="1"/>
            </p:cNvSpPr>
            <p:nvPr/>
          </p:nvSpPr>
          <p:spPr bwMode="auto">
            <a:xfrm>
              <a:off x="5724525" y="4417189"/>
              <a:ext cx="5032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000" b="1" i="0">
                  <a:solidFill>
                    <a:schemeClr val="bg1"/>
                  </a:solidFill>
                  <a:latin typeface="+mn-lt"/>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39</a:t>
              </a:r>
            </a:p>
          </p:txBody>
        </p:sp>
      </p:grpSp>
      <p:grpSp>
        <p:nvGrpSpPr>
          <p:cNvPr id="12" name="Group 11"/>
          <p:cNvGrpSpPr/>
          <p:nvPr/>
        </p:nvGrpSpPr>
        <p:grpSpPr>
          <a:xfrm>
            <a:off x="8745621" y="3663719"/>
            <a:ext cx="1128248" cy="585672"/>
            <a:chOff x="7451725" y="4292600"/>
            <a:chExt cx="1223963" cy="649288"/>
          </a:xfrm>
        </p:grpSpPr>
        <p:sp>
          <p:nvSpPr>
            <p:cNvPr id="13" name="Rectangle 12"/>
            <p:cNvSpPr/>
            <p:nvPr/>
          </p:nvSpPr>
          <p:spPr>
            <a:xfrm>
              <a:off x="7451725" y="4292600"/>
              <a:ext cx="1223963" cy="64928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ltLang="en-US">
                <a:solidFill>
                  <a:srgbClr val="FFFFFF"/>
                </a:solidFill>
                <a:latin typeface="Arial" pitchFamily="34" charset="0"/>
              </a:endParaRPr>
            </a:p>
          </p:txBody>
        </p:sp>
        <p:cxnSp>
          <p:nvCxnSpPr>
            <p:cNvPr id="14" name="Straight Connector 13"/>
            <p:cNvCxnSpPr/>
            <p:nvPr/>
          </p:nvCxnSpPr>
          <p:spPr>
            <a:xfrm>
              <a:off x="8101013" y="4292600"/>
              <a:ext cx="0" cy="6492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43"/>
            <p:cNvSpPr txBox="1">
              <a:spLocks noChangeArrowheads="1"/>
            </p:cNvSpPr>
            <p:nvPr/>
          </p:nvSpPr>
          <p:spPr bwMode="auto">
            <a:xfrm>
              <a:off x="7524750" y="4417189"/>
              <a:ext cx="5032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000" b="1" i="0">
                  <a:solidFill>
                    <a:schemeClr val="bg1"/>
                  </a:solidFill>
                  <a:latin typeface="+mn-lt"/>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92</a:t>
              </a:r>
            </a:p>
          </p:txBody>
        </p:sp>
        <p:cxnSp>
          <p:nvCxnSpPr>
            <p:cNvPr id="16" name="Straight Connector 15"/>
            <p:cNvCxnSpPr>
              <a:endCxn id="13" idx="2"/>
            </p:cNvCxnSpPr>
            <p:nvPr/>
          </p:nvCxnSpPr>
          <p:spPr>
            <a:xfrm flipH="1">
              <a:off x="8063707" y="4292600"/>
              <a:ext cx="611981" cy="649288"/>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sp>
        <p:nvSpPr>
          <p:cNvPr id="17" name="TextBox 48"/>
          <p:cNvSpPr txBox="1">
            <a:spLocks noChangeArrowheads="1"/>
          </p:cNvSpPr>
          <p:nvPr/>
        </p:nvSpPr>
        <p:spPr bwMode="auto">
          <a:xfrm>
            <a:off x="5995135" y="4412956"/>
            <a:ext cx="2817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i="1">
                <a:solidFill>
                  <a:schemeClr val="tx1"/>
                </a:solidFill>
                <a:latin typeface="Arial" panose="020B0604020202020204" pitchFamily="34" charset="0"/>
              </a:defRPr>
            </a:lvl1pPr>
            <a:lvl2pPr marL="742950" indent="-285750">
              <a:defRPr sz="2400" i="1">
                <a:solidFill>
                  <a:schemeClr val="tx1"/>
                </a:solidFill>
                <a:latin typeface="Arial" panose="020B0604020202020204" pitchFamily="34" charset="0"/>
              </a:defRPr>
            </a:lvl2pPr>
            <a:lvl3pPr marL="1143000" indent="-228600">
              <a:defRPr sz="2400" i="1">
                <a:solidFill>
                  <a:schemeClr val="tx1"/>
                </a:solidFill>
                <a:latin typeface="Arial" panose="020B0604020202020204" pitchFamily="34" charset="0"/>
              </a:defRPr>
            </a:lvl3pPr>
            <a:lvl4pPr marL="1600200" indent="-228600">
              <a:defRPr sz="2400" i="1">
                <a:solidFill>
                  <a:schemeClr val="tx1"/>
                </a:solidFill>
                <a:latin typeface="Arial" panose="020B0604020202020204" pitchFamily="34" charset="0"/>
              </a:defRPr>
            </a:lvl4pPr>
            <a:lvl5pPr marL="2057400" indent="-228600">
              <a:defRPr sz="2400" i="1">
                <a:solidFill>
                  <a:schemeClr val="tx1"/>
                </a:solidFill>
                <a:latin typeface="Arial" panose="020B0604020202020204" pitchFamily="34" charset="0"/>
              </a:defRPr>
            </a:lvl5pPr>
            <a:lvl6pPr marL="2514600" indent="-228600" eaLnBrk="0" fontAlgn="base" hangingPunct="0">
              <a:spcBef>
                <a:spcPct val="0"/>
              </a:spcBef>
              <a:spcAft>
                <a:spcPct val="0"/>
              </a:spcAft>
              <a:defRPr sz="2400" i="1">
                <a:solidFill>
                  <a:schemeClr val="tx1"/>
                </a:solidFill>
                <a:latin typeface="Arial" panose="020B0604020202020204" pitchFamily="34" charset="0"/>
              </a:defRPr>
            </a:lvl6pPr>
            <a:lvl7pPr marL="2971800" indent="-228600" eaLnBrk="0" fontAlgn="base" hangingPunct="0">
              <a:spcBef>
                <a:spcPct val="0"/>
              </a:spcBef>
              <a:spcAft>
                <a:spcPct val="0"/>
              </a:spcAft>
              <a:defRPr sz="2400" i="1">
                <a:solidFill>
                  <a:schemeClr val="tx1"/>
                </a:solidFill>
                <a:latin typeface="Arial" panose="020B0604020202020204" pitchFamily="34" charset="0"/>
              </a:defRPr>
            </a:lvl7pPr>
            <a:lvl8pPr marL="3429000" indent="-228600" eaLnBrk="0" fontAlgn="base" hangingPunct="0">
              <a:spcBef>
                <a:spcPct val="0"/>
              </a:spcBef>
              <a:spcAft>
                <a:spcPct val="0"/>
              </a:spcAft>
              <a:defRPr sz="2400" i="1">
                <a:solidFill>
                  <a:schemeClr val="tx1"/>
                </a:solidFill>
                <a:latin typeface="Arial" panose="020B0604020202020204" pitchFamily="34" charset="0"/>
              </a:defRPr>
            </a:lvl8pPr>
            <a:lvl9pPr marL="3886200" indent="-228600" eaLnBrk="0" fontAlgn="base" hangingPunct="0">
              <a:spcBef>
                <a:spcPct val="0"/>
              </a:spcBef>
              <a:spcAft>
                <a:spcPct val="0"/>
              </a:spcAft>
              <a:defRPr sz="2400" i="1">
                <a:solidFill>
                  <a:schemeClr val="tx1"/>
                </a:solidFill>
                <a:latin typeface="Arial" panose="020B0604020202020204" pitchFamily="34" charset="0"/>
              </a:defRPr>
            </a:lvl9pPr>
          </a:lstStyle>
          <a:p>
            <a:r>
              <a:rPr lang="en-US" altLang="en-US" sz="2000" b="1" i="0" dirty="0">
                <a:latin typeface="+mn-lt"/>
                <a:cs typeface="Times New Roman" panose="02020603050405020304" pitchFamily="18" charset="0"/>
              </a:rPr>
              <a:t>h(84) = h(39) = h(92) = </a:t>
            </a:r>
            <a:r>
              <a:rPr lang="en-US" altLang="en-US" sz="2000" b="1" i="0" dirty="0" err="1">
                <a:latin typeface="+mn-lt"/>
                <a:cs typeface="Times New Roman" panose="02020603050405020304" pitchFamily="18" charset="0"/>
              </a:rPr>
              <a:t>i</a:t>
            </a:r>
            <a:endParaRPr lang="en-US" altLang="en-US" sz="2000" b="1" i="0" dirty="0">
              <a:latin typeface="+mn-lt"/>
              <a:cs typeface="Times New Roman" panose="02020603050405020304" pitchFamily="18" charset="0"/>
            </a:endParaRPr>
          </a:p>
        </p:txBody>
      </p:sp>
      <p:grpSp>
        <p:nvGrpSpPr>
          <p:cNvPr id="18" name="Group 17"/>
          <p:cNvGrpSpPr/>
          <p:nvPr/>
        </p:nvGrpSpPr>
        <p:grpSpPr>
          <a:xfrm>
            <a:off x="2310299" y="2263588"/>
            <a:ext cx="1990165" cy="3160339"/>
            <a:chOff x="973138" y="2733675"/>
            <a:chExt cx="2159000" cy="3503613"/>
          </a:xfrm>
        </p:grpSpPr>
        <p:sp>
          <p:nvSpPr>
            <p:cNvPr id="19" name="Rectangle 18"/>
            <p:cNvSpPr/>
            <p:nvPr/>
          </p:nvSpPr>
          <p:spPr>
            <a:xfrm>
              <a:off x="1476375" y="3068638"/>
              <a:ext cx="1655763" cy="3168650"/>
            </a:xfrm>
            <a:prstGeom prst="rect">
              <a:avLst/>
            </a:prstGeom>
            <a:solidFill>
              <a:schemeClr val="tx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Arial" pitchFamily="34" charset="0"/>
                </a:defRPr>
              </a:lvl1pPr>
              <a:lvl2pPr marL="742950" indent="-285750">
                <a:defRPr sz="2400" i="1">
                  <a:solidFill>
                    <a:schemeClr val="tx1"/>
                  </a:solidFill>
                  <a:latin typeface="Arial" pitchFamily="34" charset="0"/>
                </a:defRPr>
              </a:lvl2pPr>
              <a:lvl3pPr marL="1143000" indent="-228600">
                <a:defRPr sz="2400" i="1">
                  <a:solidFill>
                    <a:schemeClr val="tx1"/>
                  </a:solidFill>
                  <a:latin typeface="Arial" pitchFamily="34" charset="0"/>
                </a:defRPr>
              </a:lvl3pPr>
              <a:lvl4pPr marL="1600200" indent="-228600">
                <a:defRPr sz="2400" i="1">
                  <a:solidFill>
                    <a:schemeClr val="tx1"/>
                  </a:solidFill>
                  <a:latin typeface="Arial" pitchFamily="34" charset="0"/>
                </a:defRPr>
              </a:lvl4pPr>
              <a:lvl5pPr marL="2057400" indent="-228600">
                <a:defRPr sz="2400" i="1">
                  <a:solidFill>
                    <a:schemeClr val="tx1"/>
                  </a:solidFill>
                  <a:latin typeface="Arial" pitchFamily="34" charset="0"/>
                </a:defRPr>
              </a:lvl5pPr>
              <a:lvl6pPr marL="2514600" indent="-228600" eaLnBrk="0" fontAlgn="base" hangingPunct="0">
                <a:spcBef>
                  <a:spcPct val="0"/>
                </a:spcBef>
                <a:spcAft>
                  <a:spcPct val="0"/>
                </a:spcAft>
                <a:defRPr sz="2400" i="1">
                  <a:solidFill>
                    <a:schemeClr val="tx1"/>
                  </a:solidFill>
                  <a:latin typeface="Arial" pitchFamily="34" charset="0"/>
                </a:defRPr>
              </a:lvl6pPr>
              <a:lvl7pPr marL="2971800" indent="-228600" eaLnBrk="0" fontAlgn="base" hangingPunct="0">
                <a:spcBef>
                  <a:spcPct val="0"/>
                </a:spcBef>
                <a:spcAft>
                  <a:spcPct val="0"/>
                </a:spcAft>
                <a:defRPr sz="2400" i="1">
                  <a:solidFill>
                    <a:schemeClr val="tx1"/>
                  </a:solidFill>
                  <a:latin typeface="Arial" pitchFamily="34" charset="0"/>
                </a:defRPr>
              </a:lvl7pPr>
              <a:lvl8pPr marL="3429000" indent="-228600" eaLnBrk="0" fontAlgn="base" hangingPunct="0">
                <a:spcBef>
                  <a:spcPct val="0"/>
                </a:spcBef>
                <a:spcAft>
                  <a:spcPct val="0"/>
                </a:spcAft>
                <a:defRPr sz="2400" i="1">
                  <a:solidFill>
                    <a:schemeClr val="tx1"/>
                  </a:solidFill>
                  <a:latin typeface="Arial" pitchFamily="34" charset="0"/>
                </a:defRPr>
              </a:lvl8pPr>
              <a:lvl9pPr marL="3886200" indent="-228600" eaLnBrk="0" fontAlgn="base" hangingPunct="0">
                <a:spcBef>
                  <a:spcPct val="0"/>
                </a:spcBef>
                <a:spcAft>
                  <a:spcPct val="0"/>
                </a:spcAft>
                <a:defRPr sz="2400" i="1">
                  <a:solidFill>
                    <a:schemeClr val="tx1"/>
                  </a:solidFill>
                  <a:latin typeface="Arial" pitchFamily="34" charset="0"/>
                </a:defRPr>
              </a:lvl9pPr>
            </a:lstStyle>
            <a:p>
              <a:pPr>
                <a:defRPr/>
              </a:pPr>
              <a:endParaRPr lang="en-US" altLang="en-US">
                <a:solidFill>
                  <a:srgbClr val="FFFFFF"/>
                </a:solidFill>
              </a:endParaRPr>
            </a:p>
          </p:txBody>
        </p:sp>
        <p:sp>
          <p:nvSpPr>
            <p:cNvPr id="20" name="Rectangle 19"/>
            <p:cNvSpPr/>
            <p:nvPr/>
          </p:nvSpPr>
          <p:spPr>
            <a:xfrm>
              <a:off x="1476375" y="4292600"/>
              <a:ext cx="1655763" cy="576263"/>
            </a:xfrm>
            <a:prstGeom prst="rect">
              <a:avLst/>
            </a:prstGeom>
            <a:solidFill>
              <a:srgbClr val="0070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Arial" pitchFamily="34" charset="0"/>
                </a:defRPr>
              </a:lvl1pPr>
              <a:lvl2pPr marL="742950" indent="-285750">
                <a:defRPr sz="2400" i="1">
                  <a:solidFill>
                    <a:schemeClr val="tx1"/>
                  </a:solidFill>
                  <a:latin typeface="Arial" pitchFamily="34" charset="0"/>
                </a:defRPr>
              </a:lvl2pPr>
              <a:lvl3pPr marL="1143000" indent="-228600">
                <a:defRPr sz="2400" i="1">
                  <a:solidFill>
                    <a:schemeClr val="tx1"/>
                  </a:solidFill>
                  <a:latin typeface="Arial" pitchFamily="34" charset="0"/>
                </a:defRPr>
              </a:lvl3pPr>
              <a:lvl4pPr marL="1600200" indent="-228600">
                <a:defRPr sz="2400" i="1">
                  <a:solidFill>
                    <a:schemeClr val="tx1"/>
                  </a:solidFill>
                  <a:latin typeface="Arial" pitchFamily="34" charset="0"/>
                </a:defRPr>
              </a:lvl4pPr>
              <a:lvl5pPr marL="2057400" indent="-228600">
                <a:defRPr sz="2400" i="1">
                  <a:solidFill>
                    <a:schemeClr val="tx1"/>
                  </a:solidFill>
                  <a:latin typeface="Arial" pitchFamily="34" charset="0"/>
                </a:defRPr>
              </a:lvl5pPr>
              <a:lvl6pPr marL="2514600" indent="-228600" eaLnBrk="0" fontAlgn="base" hangingPunct="0">
                <a:spcBef>
                  <a:spcPct val="0"/>
                </a:spcBef>
                <a:spcAft>
                  <a:spcPct val="0"/>
                </a:spcAft>
                <a:defRPr sz="2400" i="1">
                  <a:solidFill>
                    <a:schemeClr val="tx1"/>
                  </a:solidFill>
                  <a:latin typeface="Arial" pitchFamily="34" charset="0"/>
                </a:defRPr>
              </a:lvl6pPr>
              <a:lvl7pPr marL="2971800" indent="-228600" eaLnBrk="0" fontAlgn="base" hangingPunct="0">
                <a:spcBef>
                  <a:spcPct val="0"/>
                </a:spcBef>
                <a:spcAft>
                  <a:spcPct val="0"/>
                </a:spcAft>
                <a:defRPr sz="2400" i="1">
                  <a:solidFill>
                    <a:schemeClr val="tx1"/>
                  </a:solidFill>
                  <a:latin typeface="Arial" pitchFamily="34" charset="0"/>
                </a:defRPr>
              </a:lvl7pPr>
              <a:lvl8pPr marL="3429000" indent="-228600" eaLnBrk="0" fontAlgn="base" hangingPunct="0">
                <a:spcBef>
                  <a:spcPct val="0"/>
                </a:spcBef>
                <a:spcAft>
                  <a:spcPct val="0"/>
                </a:spcAft>
                <a:defRPr sz="2400" i="1">
                  <a:solidFill>
                    <a:schemeClr val="tx1"/>
                  </a:solidFill>
                  <a:latin typeface="Arial" pitchFamily="34" charset="0"/>
                </a:defRPr>
              </a:lvl8pPr>
              <a:lvl9pPr marL="3886200" indent="-228600" eaLnBrk="0" fontAlgn="base" hangingPunct="0">
                <a:spcBef>
                  <a:spcPct val="0"/>
                </a:spcBef>
                <a:spcAft>
                  <a:spcPct val="0"/>
                </a:spcAft>
                <a:defRPr sz="2400" i="1">
                  <a:solidFill>
                    <a:schemeClr val="tx1"/>
                  </a:solidFill>
                  <a:latin typeface="Arial" pitchFamily="34" charset="0"/>
                </a:defRPr>
              </a:lvl9pPr>
            </a:lstStyle>
            <a:p>
              <a:pPr>
                <a:defRPr/>
              </a:pPr>
              <a:endParaRPr lang="en-US" altLang="en-US">
                <a:solidFill>
                  <a:srgbClr val="FFFFFF"/>
                </a:solidFill>
              </a:endParaRPr>
            </a:p>
          </p:txBody>
        </p:sp>
        <p:sp>
          <p:nvSpPr>
            <p:cNvPr id="21" name="TextBox 46"/>
            <p:cNvSpPr txBox="1">
              <a:spLocks noChangeArrowheads="1"/>
            </p:cNvSpPr>
            <p:nvPr/>
          </p:nvSpPr>
          <p:spPr bwMode="auto">
            <a:xfrm>
              <a:off x="973138" y="4321175"/>
              <a:ext cx="503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anose="020B0604020202020204" pitchFamily="34" charset="0"/>
                </a:defRPr>
              </a:lvl1pPr>
              <a:lvl2pPr marL="742950" indent="-285750">
                <a:defRPr sz="2400" i="1">
                  <a:solidFill>
                    <a:schemeClr val="tx1"/>
                  </a:solidFill>
                  <a:latin typeface="Arial" panose="020B0604020202020204" pitchFamily="34" charset="0"/>
                </a:defRPr>
              </a:lvl2pPr>
              <a:lvl3pPr marL="1143000" indent="-228600">
                <a:defRPr sz="2400" i="1">
                  <a:solidFill>
                    <a:schemeClr val="tx1"/>
                  </a:solidFill>
                  <a:latin typeface="Arial" panose="020B0604020202020204" pitchFamily="34" charset="0"/>
                </a:defRPr>
              </a:lvl3pPr>
              <a:lvl4pPr marL="1600200" indent="-228600">
                <a:defRPr sz="2400" i="1">
                  <a:solidFill>
                    <a:schemeClr val="tx1"/>
                  </a:solidFill>
                  <a:latin typeface="Arial" panose="020B0604020202020204" pitchFamily="34" charset="0"/>
                </a:defRPr>
              </a:lvl4pPr>
              <a:lvl5pPr marL="2057400" indent="-228600">
                <a:defRPr sz="2400" i="1">
                  <a:solidFill>
                    <a:schemeClr val="tx1"/>
                  </a:solidFill>
                  <a:latin typeface="Arial" panose="020B0604020202020204" pitchFamily="34" charset="0"/>
                </a:defRPr>
              </a:lvl5pPr>
              <a:lvl6pPr marL="2514600" indent="-228600" eaLnBrk="0" fontAlgn="base" hangingPunct="0">
                <a:spcBef>
                  <a:spcPct val="0"/>
                </a:spcBef>
                <a:spcAft>
                  <a:spcPct val="0"/>
                </a:spcAft>
                <a:defRPr sz="2400" i="1">
                  <a:solidFill>
                    <a:schemeClr val="tx1"/>
                  </a:solidFill>
                  <a:latin typeface="Arial" panose="020B0604020202020204" pitchFamily="34" charset="0"/>
                </a:defRPr>
              </a:lvl6pPr>
              <a:lvl7pPr marL="2971800" indent="-228600" eaLnBrk="0" fontAlgn="base" hangingPunct="0">
                <a:spcBef>
                  <a:spcPct val="0"/>
                </a:spcBef>
                <a:spcAft>
                  <a:spcPct val="0"/>
                </a:spcAft>
                <a:defRPr sz="2400" i="1">
                  <a:solidFill>
                    <a:schemeClr val="tx1"/>
                  </a:solidFill>
                  <a:latin typeface="Arial" panose="020B0604020202020204" pitchFamily="34" charset="0"/>
                </a:defRPr>
              </a:lvl7pPr>
              <a:lvl8pPr marL="3429000" indent="-228600" eaLnBrk="0" fontAlgn="base" hangingPunct="0">
                <a:spcBef>
                  <a:spcPct val="0"/>
                </a:spcBef>
                <a:spcAft>
                  <a:spcPct val="0"/>
                </a:spcAft>
                <a:defRPr sz="2400" i="1">
                  <a:solidFill>
                    <a:schemeClr val="tx1"/>
                  </a:solidFill>
                  <a:latin typeface="Arial" panose="020B0604020202020204" pitchFamily="34" charset="0"/>
                </a:defRPr>
              </a:lvl8pPr>
              <a:lvl9pPr marL="3886200" indent="-228600" eaLnBrk="0" fontAlgn="base" hangingPunct="0">
                <a:spcBef>
                  <a:spcPct val="0"/>
                </a:spcBef>
                <a:spcAft>
                  <a:spcPct val="0"/>
                </a:spcAft>
                <a:defRPr sz="2400" i="1">
                  <a:solidFill>
                    <a:schemeClr val="tx1"/>
                  </a:solidFill>
                  <a:latin typeface="Arial" panose="020B0604020202020204" pitchFamily="34" charset="0"/>
                </a:defRPr>
              </a:lvl9pPr>
            </a:lstStyle>
            <a:p>
              <a:pPr>
                <a:defRPr/>
              </a:pPr>
              <a:r>
                <a:rPr lang="en-US" altLang="en-US" dirty="0" err="1">
                  <a:latin typeface="+mn-lt"/>
                  <a:cs typeface="Times New Roman" panose="02020603050405020304" pitchFamily="18" charset="0"/>
                </a:rPr>
                <a:t>i</a:t>
              </a:r>
              <a:endParaRPr lang="en-US" altLang="en-US" dirty="0">
                <a:latin typeface="+mn-lt"/>
                <a:cs typeface="Times New Roman" panose="02020603050405020304" pitchFamily="18" charset="0"/>
              </a:endParaRPr>
            </a:p>
          </p:txBody>
        </p:sp>
        <p:sp>
          <p:nvSpPr>
            <p:cNvPr id="22" name="TextBox 47"/>
            <p:cNvSpPr txBox="1">
              <a:spLocks noChangeArrowheads="1"/>
            </p:cNvSpPr>
            <p:nvPr/>
          </p:nvSpPr>
          <p:spPr bwMode="auto">
            <a:xfrm>
              <a:off x="2052637" y="2733675"/>
              <a:ext cx="5032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Arial" panose="020B0604020202020204" pitchFamily="34" charset="0"/>
                </a:defRPr>
              </a:lvl1pPr>
              <a:lvl2pPr marL="742950" indent="-285750">
                <a:defRPr sz="2400" i="1">
                  <a:solidFill>
                    <a:schemeClr val="tx1"/>
                  </a:solidFill>
                  <a:latin typeface="Arial" panose="020B0604020202020204" pitchFamily="34" charset="0"/>
                </a:defRPr>
              </a:lvl2pPr>
              <a:lvl3pPr marL="1143000" indent="-228600">
                <a:defRPr sz="2400" i="1">
                  <a:solidFill>
                    <a:schemeClr val="tx1"/>
                  </a:solidFill>
                  <a:latin typeface="Arial" panose="020B0604020202020204" pitchFamily="34" charset="0"/>
                </a:defRPr>
              </a:lvl3pPr>
              <a:lvl4pPr marL="1600200" indent="-228600">
                <a:defRPr sz="2400" i="1">
                  <a:solidFill>
                    <a:schemeClr val="tx1"/>
                  </a:solidFill>
                  <a:latin typeface="Arial" panose="020B0604020202020204" pitchFamily="34" charset="0"/>
                </a:defRPr>
              </a:lvl4pPr>
              <a:lvl5pPr marL="2057400" indent="-228600">
                <a:defRPr sz="2400" i="1">
                  <a:solidFill>
                    <a:schemeClr val="tx1"/>
                  </a:solidFill>
                  <a:latin typeface="Arial" panose="020B0604020202020204" pitchFamily="34" charset="0"/>
                </a:defRPr>
              </a:lvl5pPr>
              <a:lvl6pPr marL="2514600" indent="-228600" eaLnBrk="0" fontAlgn="base" hangingPunct="0">
                <a:spcBef>
                  <a:spcPct val="0"/>
                </a:spcBef>
                <a:spcAft>
                  <a:spcPct val="0"/>
                </a:spcAft>
                <a:defRPr sz="2400" i="1">
                  <a:solidFill>
                    <a:schemeClr val="tx1"/>
                  </a:solidFill>
                  <a:latin typeface="Arial" panose="020B0604020202020204" pitchFamily="34" charset="0"/>
                </a:defRPr>
              </a:lvl6pPr>
              <a:lvl7pPr marL="2971800" indent="-228600" eaLnBrk="0" fontAlgn="base" hangingPunct="0">
                <a:spcBef>
                  <a:spcPct val="0"/>
                </a:spcBef>
                <a:spcAft>
                  <a:spcPct val="0"/>
                </a:spcAft>
                <a:defRPr sz="2400" i="1">
                  <a:solidFill>
                    <a:schemeClr val="tx1"/>
                  </a:solidFill>
                  <a:latin typeface="Arial" panose="020B0604020202020204" pitchFamily="34" charset="0"/>
                </a:defRPr>
              </a:lvl7pPr>
              <a:lvl8pPr marL="3429000" indent="-228600" eaLnBrk="0" fontAlgn="base" hangingPunct="0">
                <a:spcBef>
                  <a:spcPct val="0"/>
                </a:spcBef>
                <a:spcAft>
                  <a:spcPct val="0"/>
                </a:spcAft>
                <a:defRPr sz="2400" i="1">
                  <a:solidFill>
                    <a:schemeClr val="tx1"/>
                  </a:solidFill>
                  <a:latin typeface="Arial" panose="020B0604020202020204" pitchFamily="34" charset="0"/>
                </a:defRPr>
              </a:lvl8pPr>
              <a:lvl9pPr marL="3886200" indent="-228600" eaLnBrk="0" fontAlgn="base" hangingPunct="0">
                <a:spcBef>
                  <a:spcPct val="0"/>
                </a:spcBef>
                <a:spcAft>
                  <a:spcPct val="0"/>
                </a:spcAft>
                <a:defRPr sz="2400" i="1">
                  <a:solidFill>
                    <a:schemeClr val="tx1"/>
                  </a:solidFill>
                  <a:latin typeface="Arial" panose="020B0604020202020204" pitchFamily="34" charset="0"/>
                </a:defRPr>
              </a:lvl9pPr>
            </a:lstStyle>
            <a:p>
              <a:pPr algn="ctr">
                <a:defRPr/>
              </a:pPr>
              <a:r>
                <a:rPr lang="en-US" altLang="en-US" sz="2000" b="1" i="0" dirty="0">
                  <a:latin typeface="+mn-lt"/>
                  <a:cs typeface="Times New Roman" panose="02020603050405020304" pitchFamily="18" charset="0"/>
                </a:rPr>
                <a:t>T</a:t>
              </a:r>
            </a:p>
          </p:txBody>
        </p:sp>
        <p:sp>
          <p:nvSpPr>
            <p:cNvPr id="23" name="Oval 22"/>
            <p:cNvSpPr/>
            <p:nvPr/>
          </p:nvSpPr>
          <p:spPr>
            <a:xfrm>
              <a:off x="2210564" y="4487039"/>
              <a:ext cx="187385" cy="1873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4" name="Straight Arrow Connector 23"/>
          <p:cNvCxnSpPr>
            <a:stCxn id="23" idx="6"/>
          </p:cNvCxnSpPr>
          <p:nvPr/>
        </p:nvCxnSpPr>
        <p:spPr>
          <a:xfrm>
            <a:off x="3623689" y="3929675"/>
            <a:ext cx="1490675" cy="28243"/>
          </a:xfrm>
          <a:prstGeom prst="straightConnector1">
            <a:avLst/>
          </a:prstGeom>
          <a:ln>
            <a:solidFill>
              <a:srgbClr val="00B050"/>
            </a:solidFill>
            <a:tailEnd type="triangle" w="lg" len="lg"/>
          </a:ln>
        </p:spPr>
        <p:style>
          <a:lnRef idx="3">
            <a:schemeClr val="dk1"/>
          </a:lnRef>
          <a:fillRef idx="0">
            <a:schemeClr val="dk1"/>
          </a:fillRef>
          <a:effectRef idx="2">
            <a:schemeClr val="dk1"/>
          </a:effectRef>
          <a:fontRef idx="minor">
            <a:schemeClr val="tx1"/>
          </a:fontRef>
        </p:style>
      </p:cxnSp>
      <p:cxnSp>
        <p:nvCxnSpPr>
          <p:cNvPr id="25" name="Straight Arrow Connector 24"/>
          <p:cNvCxnSpPr>
            <a:endCxn id="9" idx="1"/>
          </p:cNvCxnSpPr>
          <p:nvPr/>
        </p:nvCxnSpPr>
        <p:spPr>
          <a:xfrm>
            <a:off x="5894294" y="3948953"/>
            <a:ext cx="1051102" cy="7602"/>
          </a:xfrm>
          <a:prstGeom prst="straightConnector1">
            <a:avLst/>
          </a:prstGeom>
          <a:ln>
            <a:solidFill>
              <a:srgbClr val="00B050"/>
            </a:solidFill>
            <a:tailEnd type="triangle" w="lg" len="lg"/>
          </a:ln>
        </p:spPr>
        <p:style>
          <a:lnRef idx="3">
            <a:schemeClr val="dk1"/>
          </a:lnRef>
          <a:fillRef idx="0">
            <a:schemeClr val="dk1"/>
          </a:fillRef>
          <a:effectRef idx="2">
            <a:schemeClr val="dk1"/>
          </a:effectRef>
          <a:fontRef idx="minor">
            <a:schemeClr val="tx1"/>
          </a:fontRef>
        </p:style>
      </p:cxnSp>
      <p:cxnSp>
        <p:nvCxnSpPr>
          <p:cNvPr id="26" name="Straight Arrow Connector 25"/>
          <p:cNvCxnSpPr>
            <a:endCxn id="13" idx="1"/>
          </p:cNvCxnSpPr>
          <p:nvPr/>
        </p:nvCxnSpPr>
        <p:spPr>
          <a:xfrm>
            <a:off x="7816118" y="3931959"/>
            <a:ext cx="929503" cy="24596"/>
          </a:xfrm>
          <a:prstGeom prst="straightConnector1">
            <a:avLst/>
          </a:prstGeom>
          <a:ln>
            <a:solidFill>
              <a:srgbClr val="00B050"/>
            </a:solidFill>
            <a:tailEnd type="triangle"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8075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Addressing: Separate Chaining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Time complexity in the </a:t>
                </a:r>
                <a:r>
                  <a:rPr lang="en-US" dirty="0">
                    <a:solidFill>
                      <a:srgbClr val="FF0000"/>
                    </a:solidFill>
                  </a:rPr>
                  <a:t>worst-case analysis</a:t>
                </a:r>
                <a:r>
                  <a:rPr lang="en-US" dirty="0"/>
                  <a:t>:</a:t>
                </a:r>
              </a:p>
              <a:p>
                <a:pPr lvl="1"/>
                <a:r>
                  <a:rPr lang="en-US" dirty="0"/>
                  <a:t>When all elements are hashed to the same slot</a:t>
                </a:r>
              </a:p>
              <a:p>
                <a:pPr lvl="1"/>
                <a:r>
                  <a:rPr lang="en-US" dirty="0"/>
                  <a:t>A linked list contains all </a:t>
                </a:r>
                <a14:m>
                  <m:oMath xmlns:m="http://schemas.openxmlformats.org/officeDocument/2006/math">
                    <m:r>
                      <a:rPr lang="en-US" i="1">
                        <a:latin typeface="Cambria Math" panose="02040503050406030204" pitchFamily="18" charset="0"/>
                      </a:rPr>
                      <m:t>𝑛</m:t>
                    </m:r>
                  </m:oMath>
                </a14:m>
                <a:r>
                  <a:rPr lang="en-US" dirty="0"/>
                  <a:t> elements</a:t>
                </a:r>
              </a:p>
              <a:p>
                <a:pPr lvl="1"/>
                <a:r>
                  <a:rPr lang="en-US" dirty="0"/>
                  <a:t>Its </a:t>
                </a:r>
                <a:r>
                  <a:rPr lang="en-US" dirty="0">
                    <a:solidFill>
                      <a:srgbClr val="00B050"/>
                    </a:solidFill>
                  </a:rPr>
                  <a:t>unsuccessful search </a:t>
                </a:r>
                <a:r>
                  <a:rPr lang="en-US" dirty="0"/>
                  <a:t>takes n key comparisons, </a:t>
                </a:r>
                <a14:m>
                  <m:oMath xmlns:m="http://schemas.openxmlformats.org/officeDocument/2006/math">
                    <m:r>
                      <m:rPr>
                        <m:sty m:val="p"/>
                      </m:rPr>
                      <a:rPr lang="el-GR" i="1" smtClean="0">
                        <a:solidFill>
                          <a:srgbClr val="FF0000"/>
                        </a:solidFill>
                        <a:latin typeface="Cambria Math" panose="02040503050406030204" pitchFamily="18" charset="0"/>
                        <a:ea typeface="Cambria Math" panose="02040503050406030204" pitchFamily="18" charset="0"/>
                      </a:rPr>
                      <m:t>Θ</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𝑛</m:t>
                    </m:r>
                    <m:r>
                      <a:rPr lang="en-US" i="1">
                        <a:solidFill>
                          <a:srgbClr val="FF0000"/>
                        </a:solidFill>
                        <a:latin typeface="Cambria Math" panose="02040503050406030204" pitchFamily="18" charset="0"/>
                        <a:ea typeface="Cambria Math" panose="02040503050406030204" pitchFamily="18" charset="0"/>
                      </a:rPr>
                      <m:t>)</m:t>
                    </m:r>
                  </m:oMath>
                </a14:m>
                <a:endParaRPr lang="en-US" dirty="0">
                  <a:solidFill>
                    <a:srgbClr val="FF0000"/>
                  </a:solidFill>
                </a:endParaRPr>
              </a:p>
              <a:p>
                <a:pPr lvl="1"/>
                <a:r>
                  <a:rPr lang="en-US" dirty="0"/>
                  <a:t>Its </a:t>
                </a:r>
                <a:r>
                  <a:rPr lang="en-US" dirty="0">
                    <a:solidFill>
                      <a:srgbClr val="00B050"/>
                    </a:solidFill>
                  </a:rPr>
                  <a:t>successful search</a:t>
                </a:r>
                <a:r>
                  <a:rPr lang="en-US" dirty="0"/>
                  <a:t>, assuming the probability of searching for each item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oMath>
                </a14:m>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=1</m:t>
                        </m:r>
                      </m:sub>
                      <m:sup>
                        <m:r>
                          <a:rPr lang="en-US" i="1" smtClean="0">
                            <a:latin typeface="Cambria Math" panose="02040503050406030204" pitchFamily="18" charset="0"/>
                          </a:rPr>
                          <m:t>𝑛</m:t>
                        </m:r>
                      </m:sup>
                      <m:e>
                        <m:r>
                          <a:rPr lang="en-US" b="0" i="1" smtClean="0">
                            <a:latin typeface="Cambria Math" panose="02040503050406030204" pitchFamily="18" charset="0"/>
                          </a:rPr>
                          <m:t>𝑖</m:t>
                        </m:r>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m:rPr>
                        <m:sty m:val="p"/>
                      </m:rPr>
                      <a:rPr lang="el-GR" b="0" i="1" smtClean="0">
                        <a:solidFill>
                          <a:srgbClr val="FF0000"/>
                        </a:solidFill>
                        <a:latin typeface="Cambria Math" panose="02040503050406030204" pitchFamily="18" charset="0"/>
                        <a:ea typeface="Cambria Math" panose="02040503050406030204" pitchFamily="18" charset="0"/>
                      </a:rPr>
                      <m:t>Θ</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𝑛</m:t>
                    </m:r>
                    <m:r>
                      <a:rPr lang="en-US" b="0" i="1" smtClean="0">
                        <a:solidFill>
                          <a:srgbClr val="FF0000"/>
                        </a:solidFill>
                        <a:latin typeface="Cambria Math" panose="02040503050406030204" pitchFamily="18" charset="0"/>
                        <a:ea typeface="Cambria Math" panose="02040503050406030204" pitchFamily="18" charset="0"/>
                      </a:rPr>
                      <m:t>)</m:t>
                    </m:r>
                  </m:oMath>
                </a14:m>
                <a:endParaRPr lang="en-US" dirty="0">
                  <a:solidFill>
                    <a:srgbClr val="FF0000"/>
                  </a:solidFill>
                </a:endParaRPr>
              </a:p>
              <a:p>
                <a:pPr lvl="2"/>
                <a:r>
                  <a:rPr lang="en-US" dirty="0"/>
                  <a:t>It is just like a sequential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3525480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Closed Address Hashing: Separate Chaining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732057"/>
              </a:xfrm>
            </p:spPr>
            <p:txBody>
              <a:bodyPr>
                <a:normAutofit/>
              </a:bodyPr>
              <a:lstStyle/>
              <a:p>
                <a:pPr marL="0" indent="0">
                  <a:buNone/>
                </a:pPr>
                <a:r>
                  <a:rPr lang="en-US" dirty="0"/>
                  <a:t>Time complexity in the </a:t>
                </a:r>
                <a:r>
                  <a:rPr lang="en-US" dirty="0">
                    <a:solidFill>
                      <a:srgbClr val="FF0000"/>
                    </a:solidFill>
                  </a:rPr>
                  <a:t>average-case analysis</a:t>
                </a:r>
                <a:r>
                  <a:rPr lang="en-US" dirty="0"/>
                  <a:t>:</a:t>
                </a:r>
              </a:p>
              <a:p>
                <a:pPr lvl="1"/>
                <a:r>
                  <a:rPr lang="en-US" dirty="0"/>
                  <a:t>All elements are equally likely hashed into </a:t>
                </a:r>
                <a14:m>
                  <m:oMath xmlns:m="http://schemas.openxmlformats.org/officeDocument/2006/math">
                    <m:r>
                      <a:rPr lang="en-US" b="0" i="1" smtClean="0">
                        <a:latin typeface="Cambria Math" panose="02040503050406030204" pitchFamily="18" charset="0"/>
                      </a:rPr>
                      <m:t>h</m:t>
                    </m:r>
                  </m:oMath>
                </a14:m>
                <a:r>
                  <a:rPr lang="en-US" dirty="0"/>
                  <a:t> slots.</a:t>
                </a:r>
              </a:p>
              <a:p>
                <a:pPr lvl="1"/>
                <a:r>
                  <a:rPr lang="en-US" dirty="0"/>
                  <a:t>Its </a:t>
                </a:r>
                <a:r>
                  <a:rPr lang="en-US" dirty="0">
                    <a:solidFill>
                      <a:srgbClr val="00B050"/>
                    </a:solidFill>
                  </a:rPr>
                  <a:t>unsuccessful search </a:t>
                </a:r>
                <a:r>
                  <a:rPr lang="en-US" dirty="0"/>
                  <a:t>takes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h</m:t>
                        </m:r>
                      </m:den>
                    </m:f>
                  </m:oMath>
                </a14:m>
                <a:r>
                  <a:rPr lang="en-US" dirty="0"/>
                  <a:t> key comparisons, </a:t>
                </a:r>
                <a14:m>
                  <m:oMath xmlns:m="http://schemas.openxmlformats.org/officeDocument/2006/math">
                    <m:r>
                      <m:rPr>
                        <m:sty m:val="p"/>
                      </m:rPr>
                      <a:rPr lang="el-GR" i="1" smtClean="0">
                        <a:solidFill>
                          <a:srgbClr val="FF0000"/>
                        </a:solidFill>
                        <a:latin typeface="Cambria Math" panose="02040503050406030204" pitchFamily="18" charset="0"/>
                        <a:ea typeface="Cambria Math" panose="02040503050406030204" pitchFamily="18" charset="0"/>
                      </a:rPr>
                      <m:t>Θ</m:t>
                    </m:r>
                    <m:r>
                      <a:rPr lang="en-US" i="1">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𝛼</m:t>
                    </m:r>
                    <m:r>
                      <a:rPr lang="en-US" i="1">
                        <a:solidFill>
                          <a:srgbClr val="FF0000"/>
                        </a:solidFill>
                        <a:latin typeface="Cambria Math" panose="02040503050406030204" pitchFamily="18" charset="0"/>
                        <a:ea typeface="Cambria Math" panose="02040503050406030204" pitchFamily="18" charset="0"/>
                      </a:rPr>
                      <m:t>)</m:t>
                    </m:r>
                  </m:oMath>
                </a14:m>
                <a:endParaRPr lang="en-US" dirty="0">
                  <a:solidFill>
                    <a:srgbClr val="FF0000"/>
                  </a:solidFill>
                </a:endParaRPr>
              </a:p>
              <a:p>
                <a:pPr lvl="1"/>
                <a:r>
                  <a:rPr lang="en-US" dirty="0"/>
                  <a:t>Its </a:t>
                </a:r>
                <a:r>
                  <a:rPr lang="en-US" dirty="0">
                    <a:solidFill>
                      <a:srgbClr val="00B050"/>
                    </a:solidFill>
                  </a:rPr>
                  <a:t>successful search</a:t>
                </a:r>
                <a:r>
                  <a:rPr lang="en-US" dirty="0"/>
                  <a:t> takes 1 more than the number of comparisons done when the sought after item was inserted into the hash table</a:t>
                </a:r>
              </a:p>
              <a:p>
                <a:pPr lvl="2"/>
                <a:r>
                  <a:rPr lang="en-US" dirty="0"/>
                  <a:t>Before the </a:t>
                </a:r>
                <a:r>
                  <a:rPr lang="en-US" dirty="0" err="1"/>
                  <a:t>i</a:t>
                </a:r>
                <a:r>
                  <a:rPr lang="en-US" baseline="30000" dirty="0" err="1"/>
                  <a:t>th</a:t>
                </a:r>
                <a:r>
                  <a:rPr lang="en-US" dirty="0"/>
                  <a:t> item is inserted into the hash table, the average length of all lists is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𝑖</m:t>
                        </m:r>
                        <m:r>
                          <a:rPr lang="en-US" i="1">
                            <a:latin typeface="Cambria Math" panose="02040503050406030204" pitchFamily="18" charset="0"/>
                          </a:rPr>
                          <m:t>−1</m:t>
                        </m:r>
                      </m:num>
                      <m:den>
                        <m:r>
                          <a:rPr lang="en-US" i="1">
                            <a:latin typeface="Cambria Math" panose="02040503050406030204" pitchFamily="18" charset="0"/>
                          </a:rPr>
                          <m:t>h</m:t>
                        </m:r>
                      </m:den>
                    </m:f>
                  </m:oMath>
                </a14:m>
                <a:endParaRPr lang="en-US" dirty="0"/>
              </a:p>
              <a:p>
                <a:pPr lvl="2"/>
                <a:r>
                  <a:rPr lang="en-US" dirty="0"/>
                  <a:t>When the </a:t>
                </a:r>
                <a:r>
                  <a:rPr lang="en-US" dirty="0" err="1"/>
                  <a:t>ith</a:t>
                </a:r>
                <a:r>
                  <a:rPr lang="en-US" dirty="0"/>
                  <a:t> item is sought for, the no. of comparisons is (</a:t>
                </a:r>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r>
                          <a:rPr lang="en-US" b="0" i="1" smtClean="0">
                            <a:latin typeface="Cambria Math" panose="02040503050406030204" pitchFamily="18" charset="0"/>
                          </a:rPr>
                          <m:t>−1</m:t>
                        </m:r>
                      </m:num>
                      <m:den>
                        <m:r>
                          <a:rPr lang="en-US" b="0" i="1" smtClean="0">
                            <a:latin typeface="Cambria Math" panose="02040503050406030204" pitchFamily="18" charset="0"/>
                          </a:rPr>
                          <m:t>h</m:t>
                        </m:r>
                      </m:den>
                    </m:f>
                  </m:oMath>
                </a14:m>
                <a:r>
                  <a:rPr lang="en-US" dirty="0"/>
                  <a:t>)</a:t>
                </a:r>
              </a:p>
              <a:p>
                <a:pPr lvl="2"/>
                <a:r>
                  <a:rPr lang="en-US" dirty="0"/>
                  <a:t>The average number of key comparisons over </a:t>
                </a:r>
                <a14:m>
                  <m:oMath xmlns:m="http://schemas.openxmlformats.org/officeDocument/2006/math">
                    <m:r>
                      <a:rPr lang="en-US" b="0" i="1" smtClean="0">
                        <a:latin typeface="Cambria Math" panose="02040503050406030204" pitchFamily="18" charset="0"/>
                      </a:rPr>
                      <m:t>𝑛</m:t>
                    </m:r>
                  </m:oMath>
                </a14:m>
                <a:r>
                  <a:rPr lang="en-US" dirty="0"/>
                  <a:t> items</a:t>
                </a:r>
              </a:p>
              <a:p>
                <a:pPr lvl="2"/>
                <a:r>
                  <a:rPr lang="en-US" dirty="0"/>
                  <a:t>If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𝛼</m:t>
                    </m:r>
                  </m:oMath>
                </a14:m>
                <a:r>
                  <a:rPr lang="en-US" dirty="0"/>
                  <a:t> is constant (</a:t>
                </a:r>
                <a14:m>
                  <m:oMath xmlns:m="http://schemas.openxmlformats.org/officeDocument/2006/math">
                    <m:r>
                      <a:rPr lang="en-US" i="1">
                        <a:latin typeface="Cambria Math" panose="02040503050406030204" pitchFamily="18" charset="0"/>
                      </a:rPr>
                      <m:t>𝑛</m:t>
                    </m:r>
                  </m:oMath>
                </a14:m>
                <a:r>
                  <a:rPr lang="en-US" dirty="0"/>
                  <a:t> is proportional to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t>, then </a:t>
                </a:r>
                <a14:m>
                  <m:oMath xmlns:m="http://schemas.openxmlformats.org/officeDocument/2006/math">
                    <m:r>
                      <m:rPr>
                        <m:sty m:val="p"/>
                      </m:rPr>
                      <a:rPr lang="el-GR" i="1" smtClean="0">
                        <a:solidFill>
                          <a:srgbClr val="FF0000"/>
                        </a:solidFill>
                        <a:latin typeface="Cambria Math" panose="02040503050406030204" pitchFamily="18" charset="0"/>
                        <a:ea typeface="Cambria Math" panose="02040503050406030204" pitchFamily="18" charset="0"/>
                      </a:rPr>
                      <m:t>Θ</m:t>
                    </m:r>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m:t>
                    </m:r>
                    <m:r>
                      <a:rPr lang="en-US" i="1">
                        <a:solidFill>
                          <a:srgbClr val="FF0000"/>
                        </a:solidFill>
                        <a:latin typeface="Cambria Math" panose="02040503050406030204" pitchFamily="18" charset="0"/>
                        <a:ea typeface="Cambria Math" panose="02040503050406030204" pitchFamily="18" charset="0"/>
                      </a:rPr>
                      <m:t>)</m:t>
                    </m:r>
                  </m:oMath>
                </a14:m>
                <a:endParaRPr lang="en-US" dirty="0">
                  <a:solidFill>
                    <a:srgbClr val="FF0000"/>
                  </a:solidFill>
                </a:endParaRPr>
              </a:p>
              <a:p>
                <a:pPr lvl="2"/>
                <a:r>
                  <a:rPr lang="en-US" dirty="0"/>
                  <a:t>Searching takes constant time averagely</a:t>
                </a:r>
                <a:endParaRPr lang="en-US" b="0" dirty="0"/>
              </a:p>
              <a:p>
                <a:pPr marL="914400"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b="0" dirty="0"/>
              </a:p>
              <a:p>
                <a:pPr marL="914400" lvl="2" indent="0">
                  <a:buNone/>
                </a:pPr>
                <a:endParaRPr lang="en-US" dirty="0"/>
              </a:p>
              <a:p>
                <a:pPr marL="914400" lvl="2" indent="0">
                  <a:buNone/>
                </a:pPr>
                <a:endParaRPr lang="en-US" dirty="0"/>
              </a:p>
              <a:p>
                <a:pPr marL="914400" lvl="2"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732057"/>
              </a:xfrm>
              <a:blipFill>
                <a:blip r:embed="rId2"/>
                <a:stretch>
                  <a:fillRect l="-1217" t="-2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368988" y="4773706"/>
                <a:ext cx="4789196" cy="11255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𝑖</m:t>
                                  </m:r>
                                  <m:r>
                                    <a:rPr lang="en-US" i="1">
                                      <a:latin typeface="Cambria Math" panose="02040503050406030204" pitchFamily="18" charset="0"/>
                                    </a:rPr>
                                    <m:t>−1</m:t>
                                  </m:r>
                                </m:num>
                                <m:den>
                                  <m:r>
                                    <a:rPr lang="en-US" i="1">
                                      <a:latin typeface="Cambria Math" panose="02040503050406030204" pitchFamily="18" charset="0"/>
                                    </a:rPr>
                                    <m:t>h</m:t>
                                  </m:r>
                                </m:den>
                              </m:f>
                            </m:e>
                          </m:d>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1</m:t>
                          </m:r>
                        </m:e>
                      </m:nary>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h</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m:t>
                              </m:r>
                            </m:e>
                          </m:d>
                        </m:e>
                      </m:nary>
                      <m:r>
                        <a:rPr lang="en-US" i="1">
                          <a:latin typeface="Cambria Math" panose="02040503050406030204" pitchFamily="18" charset="0"/>
                        </a:rPr>
                        <m:t>)</m:t>
                      </m:r>
                    </m:oMath>
                  </m:oMathPara>
                </a14:m>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368988" y="4773706"/>
                <a:ext cx="4789196" cy="11255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169762" y="5541929"/>
                <a:ext cx="2970942"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      1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𝑛h</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9169762" y="5541929"/>
                <a:ext cx="2970942" cy="7146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281906" y="6193763"/>
                <a:ext cx="2991781" cy="48494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       1    +</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h</m:t>
                        </m:r>
                      </m:den>
                    </m:f>
                    <m:r>
                      <a:rPr lang="en-US" b="0" i="1" smtClean="0">
                        <a:latin typeface="Cambria Math" panose="02040503050406030204" pitchFamily="18" charset="0"/>
                      </a:rPr>
                      <m:t>=</m:t>
                    </m:r>
                    <m:r>
                      <m:rPr>
                        <m:sty m:val="p"/>
                      </m:rPr>
                      <a:rPr lang="el-GR" b="0" i="1" smtClean="0">
                        <a:solidFill>
                          <a:srgbClr val="FF0000"/>
                        </a:solidFill>
                        <a:latin typeface="Cambria Math" panose="02040503050406030204" pitchFamily="18" charset="0"/>
                        <a:ea typeface="Cambria Math" panose="02040503050406030204" pitchFamily="18" charset="0"/>
                      </a:rPr>
                      <m:t>Θ</m:t>
                    </m:r>
                    <m:r>
                      <a:rPr lang="en-US" b="0" i="1" smtClean="0">
                        <a:solidFill>
                          <a:srgbClr val="FF0000"/>
                        </a:solidFill>
                        <a:latin typeface="Cambria Math" panose="02040503050406030204" pitchFamily="18" charset="0"/>
                        <a:ea typeface="Cambria Math" panose="02040503050406030204" pitchFamily="18" charset="0"/>
                      </a:rPr>
                      <m:t>(1+</m:t>
                    </m:r>
                    <m:r>
                      <a:rPr lang="en-US" i="1">
                        <a:solidFill>
                          <a:srgbClr val="FF0000"/>
                        </a:solidFill>
                        <a:latin typeface="Cambria Math" panose="02040503050406030204" pitchFamily="18" charset="0"/>
                        <a:ea typeface="Cambria Math" panose="02040503050406030204" pitchFamily="18" charset="0"/>
                      </a:rPr>
                      <m:t>𝛼</m:t>
                    </m:r>
                  </m:oMath>
                </a14:m>
                <a:r>
                  <a:rPr lang="en-US" dirty="0">
                    <a:solidFill>
                      <a:srgbClr val="FF0000"/>
                    </a:solidFill>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9281906" y="6193763"/>
                <a:ext cx="2991781" cy="484941"/>
              </a:xfrm>
              <a:prstGeom prst="rect">
                <a:avLst/>
              </a:prstGeom>
              <a:blipFill>
                <a:blip r:embed="rId5"/>
                <a:stretch>
                  <a:fillRect b="-7500"/>
                </a:stretch>
              </a:blipFill>
            </p:spPr>
            <p:txBody>
              <a:bodyPr/>
              <a:lstStyle/>
              <a:p>
                <a:r>
                  <a:rPr lang="en-US">
                    <a:noFill/>
                  </a:rPr>
                  <a:t> </a:t>
                </a:r>
              </a:p>
            </p:txBody>
          </p:sp>
        </mc:Fallback>
      </mc:AlternateContent>
      <p:sp>
        <p:nvSpPr>
          <p:cNvPr id="7" name="Rectangle 6"/>
          <p:cNvSpPr/>
          <p:nvPr/>
        </p:nvSpPr>
        <p:spPr>
          <a:xfrm>
            <a:off x="7637928" y="4773705"/>
            <a:ext cx="4446495" cy="2026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88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Addressing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Keys are stored in the table itself</a:t>
                </a:r>
              </a:p>
              <a:p>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𝛼</m:t>
                    </m:r>
                  </m:oMath>
                </a14:m>
                <a:r>
                  <a:rPr lang="en-US" dirty="0"/>
                  <a:t> cannot be greater than 1</a:t>
                </a:r>
              </a:p>
              <a:p>
                <a:r>
                  <a:rPr lang="en-US" dirty="0"/>
                  <a:t>When collision occurs, probe is required for the alternate slot</a:t>
                </a:r>
              </a:p>
              <a:p>
                <a:pPr lvl="1"/>
                <a:r>
                  <a:rPr lang="en-US" dirty="0"/>
                  <a:t>Ideally, the probing approach can visit every possible slot.</a:t>
                </a:r>
              </a:p>
              <a:p>
                <a:pPr marL="914400" lvl="1" indent="-457200">
                  <a:buFont typeface="+mj-lt"/>
                  <a:buAutoNum type="arabicPeriod"/>
                </a:pPr>
                <a:r>
                  <a:rPr lang="en-US" dirty="0"/>
                  <a:t>Linear Probing: probe the next slot</a:t>
                </a:r>
              </a:p>
              <a:p>
                <a:pPr marL="457200" lvl="1" indent="0">
                  <a:buNone/>
                </a:pP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 </m:t>
                    </m:r>
                    <m:r>
                      <m:rPr>
                        <m:sty m:val="p"/>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h</m:t>
                    </m:r>
                  </m:oMath>
                </a14:m>
                <a:r>
                  <a:rPr lang="en-US" dirty="0"/>
                  <a:t>	where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oMath>
                </a14:m>
                <a:endParaRPr lang="en-US" dirty="0"/>
              </a:p>
              <a:p>
                <a:pPr marL="457200" lvl="1" indent="0">
                  <a:buNone/>
                </a:pPr>
                <a:r>
                  <a:rPr lang="en-US" dirty="0"/>
                  <a:t>	</a:t>
                </a:r>
                <a:r>
                  <a:rPr lang="en-US" dirty="0" err="1"/>
                  <a:t>eg</a:t>
                </a:r>
                <a:r>
                  <a:rPr lang="en-US" dirty="0"/>
                  <a:t>. </a:t>
                </a:r>
                <a14:m>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e>
                    </m:d>
                    <m:r>
                      <a:rPr lang="en-US" i="1">
                        <a:latin typeface="Cambria Math" panose="02040503050406030204" pitchFamily="18" charset="0"/>
                      </a:rPr>
                      <m:t> </m:t>
                    </m:r>
                    <m:r>
                      <m:rPr>
                        <m:sty m:val="p"/>
                      </m:rPr>
                      <a:rPr lang="en-US">
                        <a:latin typeface="Cambria Math" panose="02040503050406030204" pitchFamily="18" charset="0"/>
                      </a:rPr>
                      <m:t>mod</m:t>
                    </m:r>
                    <m:r>
                      <a:rPr lang="en-US" i="1">
                        <a:latin typeface="Cambria Math" panose="02040503050406030204" pitchFamily="18" charset="0"/>
                      </a:rPr>
                      <m:t> </m:t>
                    </m:r>
                    <m:r>
                      <a:rPr lang="en-US" b="0" i="1" smtClean="0">
                        <a:latin typeface="Cambria Math" panose="02040503050406030204" pitchFamily="18" charset="0"/>
                      </a:rPr>
                      <m:t>7</m:t>
                    </m:r>
                  </m:oMath>
                </a14:m>
                <a:endParaRPr lang="en-US" dirty="0"/>
              </a:p>
              <a:p>
                <a:pPr marL="457200" lvl="1" indent="0">
                  <a:buNone/>
                </a:pPr>
                <a:r>
                  <a:rPr lang="en-US" dirty="0"/>
                  <a:t>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∈{4, 13, 19, 11}</m:t>
                    </m:r>
                  </m:oMath>
                </a14:m>
                <a:endParaRPr lang="en-US" dirty="0"/>
              </a:p>
              <a:p>
                <a:pPr marL="457200" lvl="1" indent="0">
                  <a:buNone/>
                </a:pPr>
                <a:r>
                  <a:rPr lang="en-US" dirty="0">
                    <a:solidFill>
                      <a:srgbClr val="00B0F0"/>
                    </a:solidFill>
                  </a:rPr>
                  <a:t>Primary clustering</a:t>
                </a:r>
                <a:r>
                  <a:rPr lang="en-US" dirty="0"/>
                  <a:t>: </a:t>
                </a:r>
              </a:p>
              <a:p>
                <a:pPr lvl="2"/>
                <a:r>
                  <a:rPr lang="en-US" dirty="0"/>
                  <a:t>A long runs of occupied slots</a:t>
                </a:r>
              </a:p>
              <a:p>
                <a:pPr lvl="2"/>
                <a:r>
                  <a:rPr lang="en-US" dirty="0"/>
                  <a:t>Average search time is increased</a:t>
                </a:r>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graphicFrame>
        <p:nvGraphicFramePr>
          <p:cNvPr id="4" name="Table 3"/>
          <p:cNvGraphicFramePr>
            <a:graphicFrameLocks noGrp="1"/>
          </p:cNvGraphicFramePr>
          <p:nvPr/>
        </p:nvGraphicFramePr>
        <p:xfrm>
          <a:off x="9856694" y="3498727"/>
          <a:ext cx="1065306" cy="3278590"/>
        </p:xfrm>
        <a:graphic>
          <a:graphicData uri="http://schemas.openxmlformats.org/drawingml/2006/table">
            <a:tbl>
              <a:tblPr firstRow="1" bandRow="1">
                <a:tableStyleId>{5940675A-B579-460E-94D1-54222C63F5DA}</a:tableStyleId>
              </a:tblPr>
              <a:tblGrid>
                <a:gridCol w="1065306">
                  <a:extLst>
                    <a:ext uri="{9D8B030D-6E8A-4147-A177-3AD203B41FA5}">
                      <a16:colId xmlns:a16="http://schemas.microsoft.com/office/drawing/2014/main" val="2369619405"/>
                    </a:ext>
                  </a:extLst>
                </a:gridCol>
              </a:tblGrid>
              <a:tr h="468370">
                <a:tc>
                  <a:txBody>
                    <a:bodyPr/>
                    <a:lstStyle/>
                    <a:p>
                      <a:endParaRPr lang="en-US" dirty="0"/>
                    </a:p>
                  </a:txBody>
                  <a:tcPr/>
                </a:tc>
                <a:extLst>
                  <a:ext uri="{0D108BD9-81ED-4DB2-BD59-A6C34878D82A}">
                    <a16:rowId xmlns:a16="http://schemas.microsoft.com/office/drawing/2014/main" val="3082170656"/>
                  </a:ext>
                </a:extLst>
              </a:tr>
              <a:tr h="468370">
                <a:tc>
                  <a:txBody>
                    <a:bodyPr/>
                    <a:lstStyle/>
                    <a:p>
                      <a:endParaRPr lang="en-US"/>
                    </a:p>
                  </a:txBody>
                  <a:tcPr/>
                </a:tc>
                <a:extLst>
                  <a:ext uri="{0D108BD9-81ED-4DB2-BD59-A6C34878D82A}">
                    <a16:rowId xmlns:a16="http://schemas.microsoft.com/office/drawing/2014/main" val="2501035667"/>
                  </a:ext>
                </a:extLst>
              </a:tr>
              <a:tr h="468370">
                <a:tc>
                  <a:txBody>
                    <a:bodyPr/>
                    <a:lstStyle/>
                    <a:p>
                      <a:endParaRPr lang="en-US"/>
                    </a:p>
                  </a:txBody>
                  <a:tcPr/>
                </a:tc>
                <a:extLst>
                  <a:ext uri="{0D108BD9-81ED-4DB2-BD59-A6C34878D82A}">
                    <a16:rowId xmlns:a16="http://schemas.microsoft.com/office/drawing/2014/main" val="116987141"/>
                  </a:ext>
                </a:extLst>
              </a:tr>
              <a:tr h="468370">
                <a:tc>
                  <a:txBody>
                    <a:bodyPr/>
                    <a:lstStyle/>
                    <a:p>
                      <a:endParaRPr lang="en-US"/>
                    </a:p>
                  </a:txBody>
                  <a:tcPr/>
                </a:tc>
                <a:extLst>
                  <a:ext uri="{0D108BD9-81ED-4DB2-BD59-A6C34878D82A}">
                    <a16:rowId xmlns:a16="http://schemas.microsoft.com/office/drawing/2014/main" val="1456735472"/>
                  </a:ext>
                </a:extLst>
              </a:tr>
              <a:tr h="468370">
                <a:tc>
                  <a:txBody>
                    <a:bodyPr/>
                    <a:lstStyle/>
                    <a:p>
                      <a:endParaRPr lang="en-US" dirty="0"/>
                    </a:p>
                  </a:txBody>
                  <a:tcPr/>
                </a:tc>
                <a:extLst>
                  <a:ext uri="{0D108BD9-81ED-4DB2-BD59-A6C34878D82A}">
                    <a16:rowId xmlns:a16="http://schemas.microsoft.com/office/drawing/2014/main" val="2662153753"/>
                  </a:ext>
                </a:extLst>
              </a:tr>
              <a:tr h="468370">
                <a:tc>
                  <a:txBody>
                    <a:bodyPr/>
                    <a:lstStyle/>
                    <a:p>
                      <a:endParaRPr lang="en-US"/>
                    </a:p>
                  </a:txBody>
                  <a:tcPr/>
                </a:tc>
                <a:extLst>
                  <a:ext uri="{0D108BD9-81ED-4DB2-BD59-A6C34878D82A}">
                    <a16:rowId xmlns:a16="http://schemas.microsoft.com/office/drawing/2014/main" val="717839052"/>
                  </a:ext>
                </a:extLst>
              </a:tr>
              <a:tr h="468370">
                <a:tc>
                  <a:txBody>
                    <a:bodyPr/>
                    <a:lstStyle/>
                    <a:p>
                      <a:endParaRPr lang="en-US" dirty="0"/>
                    </a:p>
                  </a:txBody>
                  <a:tcPr/>
                </a:tc>
                <a:extLst>
                  <a:ext uri="{0D108BD9-81ED-4DB2-BD59-A6C34878D82A}">
                    <a16:rowId xmlns:a16="http://schemas.microsoft.com/office/drawing/2014/main" val="1950751475"/>
                  </a:ext>
                </a:extLst>
              </a:tr>
            </a:tbl>
          </a:graphicData>
        </a:graphic>
      </p:graphicFrame>
      <p:sp>
        <p:nvSpPr>
          <p:cNvPr id="5" name="Rectangle 4"/>
          <p:cNvSpPr/>
          <p:nvPr/>
        </p:nvSpPr>
        <p:spPr>
          <a:xfrm>
            <a:off x="7539318" y="4845423"/>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4</a:t>
            </a:r>
          </a:p>
        </p:txBody>
      </p:sp>
      <p:grpSp>
        <p:nvGrpSpPr>
          <p:cNvPr id="17" name="Group 16"/>
          <p:cNvGrpSpPr/>
          <p:nvPr/>
        </p:nvGrpSpPr>
        <p:grpSpPr>
          <a:xfrm>
            <a:off x="8095129" y="5015754"/>
            <a:ext cx="1972236" cy="609599"/>
            <a:chOff x="8095129" y="5015754"/>
            <a:chExt cx="1972236" cy="609599"/>
          </a:xfrm>
        </p:grpSpPr>
        <p:cxnSp>
          <p:nvCxnSpPr>
            <p:cNvPr id="7" name="Straight Arrow Connector 6"/>
            <p:cNvCxnSpPr>
              <a:stCxn id="5" idx="3"/>
            </p:cNvCxnSpPr>
            <p:nvPr/>
          </p:nvCxnSpPr>
          <p:spPr>
            <a:xfrm>
              <a:off x="8095129" y="5087470"/>
              <a:ext cx="1972236" cy="537883"/>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826649">
              <a:off x="8578705" y="5015754"/>
              <a:ext cx="846707" cy="369332"/>
            </a:xfrm>
            <a:prstGeom prst="rect">
              <a:avLst/>
            </a:prstGeom>
            <a:noFill/>
          </p:spPr>
          <p:txBody>
            <a:bodyPr wrap="none" rtlCol="0">
              <a:spAutoFit/>
            </a:bodyPr>
            <a:lstStyle/>
            <a:p>
              <a:r>
                <a:rPr lang="en-US" dirty="0"/>
                <a:t>4mod7</a:t>
              </a:r>
            </a:p>
          </p:txBody>
        </p:sp>
      </p:grpSp>
      <p:grpSp>
        <p:nvGrpSpPr>
          <p:cNvPr id="16" name="Group 15"/>
          <p:cNvGrpSpPr/>
          <p:nvPr/>
        </p:nvGrpSpPr>
        <p:grpSpPr>
          <a:xfrm>
            <a:off x="9798424" y="3429000"/>
            <a:ext cx="268632" cy="3103785"/>
            <a:chOff x="9798424" y="3429000"/>
            <a:chExt cx="268632" cy="3103785"/>
          </a:xfrm>
        </p:grpSpPr>
        <p:sp>
          <p:nvSpPr>
            <p:cNvPr id="9" name="TextBox 8"/>
            <p:cNvSpPr txBox="1"/>
            <p:nvPr/>
          </p:nvSpPr>
          <p:spPr>
            <a:xfrm>
              <a:off x="9798424" y="3429000"/>
              <a:ext cx="263214" cy="276999"/>
            </a:xfrm>
            <a:prstGeom prst="rect">
              <a:avLst/>
            </a:prstGeom>
            <a:noFill/>
          </p:spPr>
          <p:txBody>
            <a:bodyPr wrap="none" rtlCol="0">
              <a:spAutoFit/>
            </a:bodyPr>
            <a:lstStyle/>
            <a:p>
              <a:r>
                <a:rPr lang="en-US" sz="1200" dirty="0"/>
                <a:t>0</a:t>
              </a:r>
            </a:p>
          </p:txBody>
        </p:sp>
        <p:sp>
          <p:nvSpPr>
            <p:cNvPr id="10" name="TextBox 9"/>
            <p:cNvSpPr txBox="1"/>
            <p:nvPr/>
          </p:nvSpPr>
          <p:spPr>
            <a:xfrm>
              <a:off x="9799792" y="3881587"/>
              <a:ext cx="263214" cy="276999"/>
            </a:xfrm>
            <a:prstGeom prst="rect">
              <a:avLst/>
            </a:prstGeom>
            <a:noFill/>
          </p:spPr>
          <p:txBody>
            <a:bodyPr wrap="none" rtlCol="0">
              <a:spAutoFit/>
            </a:bodyPr>
            <a:lstStyle/>
            <a:p>
              <a:r>
                <a:rPr lang="en-US" sz="1200" dirty="0"/>
                <a:t>1</a:t>
              </a:r>
            </a:p>
          </p:txBody>
        </p:sp>
        <p:sp>
          <p:nvSpPr>
            <p:cNvPr id="11" name="TextBox 10"/>
            <p:cNvSpPr txBox="1"/>
            <p:nvPr/>
          </p:nvSpPr>
          <p:spPr>
            <a:xfrm>
              <a:off x="9798424" y="4375444"/>
              <a:ext cx="263214" cy="276999"/>
            </a:xfrm>
            <a:prstGeom prst="rect">
              <a:avLst/>
            </a:prstGeom>
            <a:noFill/>
          </p:spPr>
          <p:txBody>
            <a:bodyPr wrap="none" rtlCol="0">
              <a:spAutoFit/>
            </a:bodyPr>
            <a:lstStyle/>
            <a:p>
              <a:r>
                <a:rPr lang="en-US" sz="1200" dirty="0"/>
                <a:t>2</a:t>
              </a:r>
            </a:p>
          </p:txBody>
        </p:sp>
        <p:sp>
          <p:nvSpPr>
            <p:cNvPr id="12" name="TextBox 11"/>
            <p:cNvSpPr txBox="1"/>
            <p:nvPr/>
          </p:nvSpPr>
          <p:spPr>
            <a:xfrm>
              <a:off x="9803842" y="4860287"/>
              <a:ext cx="263214" cy="276999"/>
            </a:xfrm>
            <a:prstGeom prst="rect">
              <a:avLst/>
            </a:prstGeom>
            <a:noFill/>
          </p:spPr>
          <p:txBody>
            <a:bodyPr wrap="none" rtlCol="0">
              <a:spAutoFit/>
            </a:bodyPr>
            <a:lstStyle/>
            <a:p>
              <a:r>
                <a:rPr lang="en-US" sz="1200" dirty="0"/>
                <a:t>3</a:t>
              </a:r>
            </a:p>
          </p:txBody>
        </p:sp>
        <p:sp>
          <p:nvSpPr>
            <p:cNvPr id="13" name="TextBox 12"/>
            <p:cNvSpPr txBox="1"/>
            <p:nvPr/>
          </p:nvSpPr>
          <p:spPr>
            <a:xfrm>
              <a:off x="9798424" y="5299446"/>
              <a:ext cx="263214" cy="276999"/>
            </a:xfrm>
            <a:prstGeom prst="rect">
              <a:avLst/>
            </a:prstGeom>
            <a:noFill/>
          </p:spPr>
          <p:txBody>
            <a:bodyPr wrap="none" rtlCol="0">
              <a:spAutoFit/>
            </a:bodyPr>
            <a:lstStyle/>
            <a:p>
              <a:r>
                <a:rPr lang="en-US" sz="1200" dirty="0"/>
                <a:t>4</a:t>
              </a:r>
            </a:p>
          </p:txBody>
        </p:sp>
        <p:sp>
          <p:nvSpPr>
            <p:cNvPr id="14" name="TextBox 13"/>
            <p:cNvSpPr txBox="1"/>
            <p:nvPr/>
          </p:nvSpPr>
          <p:spPr>
            <a:xfrm>
              <a:off x="9798424" y="5803715"/>
              <a:ext cx="263214" cy="276999"/>
            </a:xfrm>
            <a:prstGeom prst="rect">
              <a:avLst/>
            </a:prstGeom>
            <a:noFill/>
          </p:spPr>
          <p:txBody>
            <a:bodyPr wrap="none" rtlCol="0">
              <a:spAutoFit/>
            </a:bodyPr>
            <a:lstStyle/>
            <a:p>
              <a:r>
                <a:rPr lang="en-US" sz="1200" dirty="0"/>
                <a:t>5</a:t>
              </a:r>
            </a:p>
          </p:txBody>
        </p:sp>
        <p:sp>
          <p:nvSpPr>
            <p:cNvPr id="15" name="TextBox 14"/>
            <p:cNvSpPr txBox="1"/>
            <p:nvPr/>
          </p:nvSpPr>
          <p:spPr>
            <a:xfrm>
              <a:off x="9798424" y="6255786"/>
              <a:ext cx="263214" cy="276999"/>
            </a:xfrm>
            <a:prstGeom prst="rect">
              <a:avLst/>
            </a:prstGeom>
            <a:noFill/>
          </p:spPr>
          <p:txBody>
            <a:bodyPr wrap="none" rtlCol="0">
              <a:spAutoFit/>
            </a:bodyPr>
            <a:lstStyle/>
            <a:p>
              <a:r>
                <a:rPr lang="en-US" sz="1200" dirty="0"/>
                <a:t>6</a:t>
              </a:r>
            </a:p>
          </p:txBody>
        </p:sp>
      </p:grpSp>
      <p:sp>
        <p:nvSpPr>
          <p:cNvPr id="18" name="TextBox 17"/>
          <p:cNvSpPr txBox="1"/>
          <p:nvPr/>
        </p:nvSpPr>
        <p:spPr>
          <a:xfrm>
            <a:off x="10179109" y="5355089"/>
            <a:ext cx="367408" cy="523220"/>
          </a:xfrm>
          <a:prstGeom prst="rect">
            <a:avLst/>
          </a:prstGeom>
          <a:noFill/>
        </p:spPr>
        <p:txBody>
          <a:bodyPr wrap="none" rtlCol="0">
            <a:spAutoFit/>
          </a:bodyPr>
          <a:lstStyle/>
          <a:p>
            <a:r>
              <a:rPr lang="en-US" sz="2800" b="1" dirty="0">
                <a:solidFill>
                  <a:srgbClr val="00B0F0"/>
                </a:solidFill>
              </a:rPr>
              <a:t>4</a:t>
            </a:r>
          </a:p>
        </p:txBody>
      </p:sp>
      <p:sp>
        <p:nvSpPr>
          <p:cNvPr id="19" name="Rectangle 18"/>
          <p:cNvSpPr/>
          <p:nvPr/>
        </p:nvSpPr>
        <p:spPr>
          <a:xfrm>
            <a:off x="7539318" y="4845423"/>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13</a:t>
            </a:r>
          </a:p>
        </p:txBody>
      </p:sp>
      <p:grpSp>
        <p:nvGrpSpPr>
          <p:cNvPr id="25" name="Group 24"/>
          <p:cNvGrpSpPr/>
          <p:nvPr/>
        </p:nvGrpSpPr>
        <p:grpSpPr>
          <a:xfrm>
            <a:off x="8074709" y="5127302"/>
            <a:ext cx="1966509" cy="1509158"/>
            <a:chOff x="8074709" y="5127302"/>
            <a:chExt cx="1966509" cy="1509158"/>
          </a:xfrm>
        </p:grpSpPr>
        <p:cxnSp>
          <p:nvCxnSpPr>
            <p:cNvPr id="21" name="Straight Arrow Connector 20"/>
            <p:cNvCxnSpPr/>
            <p:nvPr/>
          </p:nvCxnSpPr>
          <p:spPr>
            <a:xfrm>
              <a:off x="8074709" y="5127302"/>
              <a:ext cx="1966509" cy="1509158"/>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2176841">
              <a:off x="8579004" y="5525678"/>
              <a:ext cx="963725" cy="369332"/>
            </a:xfrm>
            <a:prstGeom prst="rect">
              <a:avLst/>
            </a:prstGeom>
            <a:noFill/>
          </p:spPr>
          <p:txBody>
            <a:bodyPr wrap="square" rtlCol="0">
              <a:spAutoFit/>
            </a:bodyPr>
            <a:lstStyle/>
            <a:p>
              <a:r>
                <a:rPr lang="en-US" dirty="0"/>
                <a:t>13mod7</a:t>
              </a:r>
            </a:p>
          </p:txBody>
        </p:sp>
      </p:grpSp>
      <p:sp>
        <p:nvSpPr>
          <p:cNvPr id="26" name="TextBox 25"/>
          <p:cNvSpPr txBox="1"/>
          <p:nvPr/>
        </p:nvSpPr>
        <p:spPr>
          <a:xfrm>
            <a:off x="10114271" y="6323824"/>
            <a:ext cx="550151" cy="523220"/>
          </a:xfrm>
          <a:prstGeom prst="rect">
            <a:avLst/>
          </a:prstGeom>
          <a:noFill/>
        </p:spPr>
        <p:txBody>
          <a:bodyPr wrap="none" rtlCol="0">
            <a:spAutoFit/>
          </a:bodyPr>
          <a:lstStyle/>
          <a:p>
            <a:r>
              <a:rPr lang="en-US" sz="2800" b="1" dirty="0">
                <a:solidFill>
                  <a:srgbClr val="00B0F0"/>
                </a:solidFill>
              </a:rPr>
              <a:t>13</a:t>
            </a:r>
          </a:p>
        </p:txBody>
      </p:sp>
      <p:sp>
        <p:nvSpPr>
          <p:cNvPr id="27" name="Rectangle 26"/>
          <p:cNvSpPr/>
          <p:nvPr/>
        </p:nvSpPr>
        <p:spPr>
          <a:xfrm>
            <a:off x="7539317" y="4860287"/>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19</a:t>
            </a:r>
          </a:p>
        </p:txBody>
      </p:sp>
      <p:grpSp>
        <p:nvGrpSpPr>
          <p:cNvPr id="28" name="Group 27"/>
          <p:cNvGrpSpPr/>
          <p:nvPr/>
        </p:nvGrpSpPr>
        <p:grpSpPr>
          <a:xfrm rot="922468">
            <a:off x="8009244" y="5291367"/>
            <a:ext cx="2142841" cy="609599"/>
            <a:chOff x="8095129" y="5015754"/>
            <a:chExt cx="1972236" cy="609599"/>
          </a:xfrm>
        </p:grpSpPr>
        <p:cxnSp>
          <p:nvCxnSpPr>
            <p:cNvPr id="29" name="Straight Arrow Connector 28"/>
            <p:cNvCxnSpPr/>
            <p:nvPr/>
          </p:nvCxnSpPr>
          <p:spPr>
            <a:xfrm>
              <a:off x="8095129" y="5087470"/>
              <a:ext cx="1972236" cy="537883"/>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826649">
              <a:off x="8520196" y="5015754"/>
              <a:ext cx="963725" cy="369332"/>
            </a:xfrm>
            <a:prstGeom prst="rect">
              <a:avLst/>
            </a:prstGeom>
            <a:noFill/>
          </p:spPr>
          <p:txBody>
            <a:bodyPr wrap="none" rtlCol="0">
              <a:spAutoFit/>
            </a:bodyPr>
            <a:lstStyle/>
            <a:p>
              <a:r>
                <a:rPr lang="en-US" dirty="0"/>
                <a:t>19mod7</a:t>
              </a:r>
            </a:p>
          </p:txBody>
        </p:sp>
      </p:grpSp>
      <p:sp>
        <p:nvSpPr>
          <p:cNvPr id="31" name="TextBox 30"/>
          <p:cNvSpPr txBox="1"/>
          <p:nvPr/>
        </p:nvSpPr>
        <p:spPr>
          <a:xfrm>
            <a:off x="10093851" y="5819104"/>
            <a:ext cx="550151" cy="523220"/>
          </a:xfrm>
          <a:prstGeom prst="rect">
            <a:avLst/>
          </a:prstGeom>
          <a:noFill/>
        </p:spPr>
        <p:txBody>
          <a:bodyPr wrap="none" rtlCol="0">
            <a:spAutoFit/>
          </a:bodyPr>
          <a:lstStyle/>
          <a:p>
            <a:r>
              <a:rPr lang="en-US" sz="2800" b="1" dirty="0">
                <a:solidFill>
                  <a:srgbClr val="00B0F0"/>
                </a:solidFill>
              </a:rPr>
              <a:t>19</a:t>
            </a:r>
          </a:p>
        </p:txBody>
      </p:sp>
      <p:sp>
        <p:nvSpPr>
          <p:cNvPr id="32" name="Rectangle 31"/>
          <p:cNvSpPr/>
          <p:nvPr/>
        </p:nvSpPr>
        <p:spPr>
          <a:xfrm>
            <a:off x="7548394" y="4850231"/>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11</a:t>
            </a:r>
          </a:p>
        </p:txBody>
      </p:sp>
      <p:grpSp>
        <p:nvGrpSpPr>
          <p:cNvPr id="33" name="Group 32"/>
          <p:cNvGrpSpPr/>
          <p:nvPr/>
        </p:nvGrpSpPr>
        <p:grpSpPr>
          <a:xfrm>
            <a:off x="8098698" y="5042111"/>
            <a:ext cx="1972236" cy="609599"/>
            <a:chOff x="8095129" y="5015754"/>
            <a:chExt cx="1972236" cy="609599"/>
          </a:xfrm>
        </p:grpSpPr>
        <p:cxnSp>
          <p:nvCxnSpPr>
            <p:cNvPr id="34" name="Straight Arrow Connector 33"/>
            <p:cNvCxnSpPr/>
            <p:nvPr/>
          </p:nvCxnSpPr>
          <p:spPr>
            <a:xfrm>
              <a:off x="8095129" y="5087470"/>
              <a:ext cx="1972236" cy="53788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826649">
              <a:off x="8520196" y="5015754"/>
              <a:ext cx="963725" cy="369332"/>
            </a:xfrm>
            <a:prstGeom prst="rect">
              <a:avLst/>
            </a:prstGeom>
            <a:noFill/>
          </p:spPr>
          <p:txBody>
            <a:bodyPr wrap="none" rtlCol="0">
              <a:spAutoFit/>
            </a:bodyPr>
            <a:lstStyle/>
            <a:p>
              <a:r>
                <a:rPr lang="en-US" dirty="0"/>
                <a:t>11mod7</a:t>
              </a:r>
            </a:p>
          </p:txBody>
        </p:sp>
      </p:grpSp>
      <p:grpSp>
        <p:nvGrpSpPr>
          <p:cNvPr id="36" name="Group 35"/>
          <p:cNvGrpSpPr/>
          <p:nvPr/>
        </p:nvGrpSpPr>
        <p:grpSpPr>
          <a:xfrm rot="922468">
            <a:off x="7990232" y="5289574"/>
            <a:ext cx="2142841" cy="609599"/>
            <a:chOff x="8095129" y="5015754"/>
            <a:chExt cx="1972236" cy="609599"/>
          </a:xfrm>
        </p:grpSpPr>
        <p:cxnSp>
          <p:nvCxnSpPr>
            <p:cNvPr id="37" name="Straight Arrow Connector 36"/>
            <p:cNvCxnSpPr/>
            <p:nvPr/>
          </p:nvCxnSpPr>
          <p:spPr>
            <a:xfrm>
              <a:off x="8095129" y="5087470"/>
              <a:ext cx="1972236" cy="53788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826649">
              <a:off x="8362336" y="5015754"/>
              <a:ext cx="1279448" cy="369332"/>
            </a:xfrm>
            <a:prstGeom prst="rect">
              <a:avLst/>
            </a:prstGeom>
            <a:noFill/>
          </p:spPr>
          <p:txBody>
            <a:bodyPr wrap="none" rtlCol="0">
              <a:spAutoFit/>
            </a:bodyPr>
            <a:lstStyle/>
            <a:p>
              <a:r>
                <a:rPr lang="en-US" dirty="0"/>
                <a:t>(11+1) mod7</a:t>
              </a:r>
            </a:p>
          </p:txBody>
        </p:sp>
      </p:grpSp>
      <p:grpSp>
        <p:nvGrpSpPr>
          <p:cNvPr id="39" name="Group 38"/>
          <p:cNvGrpSpPr/>
          <p:nvPr/>
        </p:nvGrpSpPr>
        <p:grpSpPr>
          <a:xfrm>
            <a:off x="8076117" y="5144262"/>
            <a:ext cx="1966509" cy="1509158"/>
            <a:chOff x="8074709" y="5127302"/>
            <a:chExt cx="1966509" cy="1509158"/>
          </a:xfrm>
        </p:grpSpPr>
        <p:cxnSp>
          <p:nvCxnSpPr>
            <p:cNvPr id="40" name="Straight Arrow Connector 39"/>
            <p:cNvCxnSpPr/>
            <p:nvPr/>
          </p:nvCxnSpPr>
          <p:spPr>
            <a:xfrm>
              <a:off x="8074709" y="5127302"/>
              <a:ext cx="1966509" cy="150915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2176841">
              <a:off x="8244659" y="5416137"/>
              <a:ext cx="1333959" cy="369332"/>
            </a:xfrm>
            <a:prstGeom prst="rect">
              <a:avLst/>
            </a:prstGeom>
            <a:noFill/>
          </p:spPr>
          <p:txBody>
            <a:bodyPr wrap="square" rtlCol="0">
              <a:spAutoFit/>
            </a:bodyPr>
            <a:lstStyle/>
            <a:p>
              <a:r>
                <a:rPr lang="en-US" dirty="0"/>
                <a:t>(11+2)mod7</a:t>
              </a:r>
            </a:p>
          </p:txBody>
        </p:sp>
      </p:grpSp>
      <p:grpSp>
        <p:nvGrpSpPr>
          <p:cNvPr id="42" name="Group 41"/>
          <p:cNvGrpSpPr/>
          <p:nvPr/>
        </p:nvGrpSpPr>
        <p:grpSpPr>
          <a:xfrm rot="18592056">
            <a:off x="7872806" y="4062581"/>
            <a:ext cx="2257204" cy="609599"/>
            <a:chOff x="8095129" y="5015754"/>
            <a:chExt cx="1972236" cy="609599"/>
          </a:xfrm>
        </p:grpSpPr>
        <p:cxnSp>
          <p:nvCxnSpPr>
            <p:cNvPr id="43" name="Straight Arrow Connector 42"/>
            <p:cNvCxnSpPr/>
            <p:nvPr/>
          </p:nvCxnSpPr>
          <p:spPr>
            <a:xfrm>
              <a:off x="8095129" y="5087470"/>
              <a:ext cx="1972236" cy="537883"/>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826649">
              <a:off x="8417857" y="5015754"/>
              <a:ext cx="1168404" cy="369332"/>
            </a:xfrm>
            <a:prstGeom prst="rect">
              <a:avLst/>
            </a:prstGeom>
            <a:noFill/>
          </p:spPr>
          <p:txBody>
            <a:bodyPr wrap="none" rtlCol="0">
              <a:spAutoFit/>
            </a:bodyPr>
            <a:lstStyle/>
            <a:p>
              <a:r>
                <a:rPr lang="en-US" dirty="0"/>
                <a:t>(11+3)mod7</a:t>
              </a:r>
            </a:p>
          </p:txBody>
        </p:sp>
      </p:grpSp>
      <p:sp>
        <p:nvSpPr>
          <p:cNvPr id="45" name="TextBox 44"/>
          <p:cNvSpPr txBox="1"/>
          <p:nvPr/>
        </p:nvSpPr>
        <p:spPr>
          <a:xfrm>
            <a:off x="10040470" y="3472945"/>
            <a:ext cx="550151" cy="523220"/>
          </a:xfrm>
          <a:prstGeom prst="rect">
            <a:avLst/>
          </a:prstGeom>
          <a:noFill/>
        </p:spPr>
        <p:txBody>
          <a:bodyPr wrap="none" rtlCol="0">
            <a:spAutoFit/>
          </a:bodyPr>
          <a:lstStyle/>
          <a:p>
            <a:r>
              <a:rPr lang="en-US" sz="2800" b="1" dirty="0">
                <a:solidFill>
                  <a:srgbClr val="00B0F0"/>
                </a:solidFill>
              </a:rPr>
              <a:t>11</a:t>
            </a:r>
          </a:p>
        </p:txBody>
      </p:sp>
    </p:spTree>
    <p:extLst>
      <p:ext uri="{BB962C8B-B14F-4D97-AF65-F5344CB8AC3E}">
        <p14:creationId xmlns:p14="http://schemas.microsoft.com/office/powerpoint/2010/main" val="71979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2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3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36"/>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3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3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4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8" end="8"/>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
                                            <p:txEl>
                                              <p:pRg st="9" end="9"/>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p:bldP spid="19" grpId="0" animBg="1"/>
      <p:bldP spid="19" grpId="1" animBg="1"/>
      <p:bldP spid="26" grpId="0"/>
      <p:bldP spid="27" grpId="0" animBg="1"/>
      <p:bldP spid="27" grpId="1" animBg="1"/>
      <p:bldP spid="31" grpId="0"/>
      <p:bldP spid="32" grpId="0" animBg="1"/>
      <p:bldP spid="32" grpId="1" animBg="1"/>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Addressing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13141" cy="4660340"/>
              </a:xfrm>
            </p:spPr>
            <p:txBody>
              <a:bodyPr>
                <a:normAutofit lnSpcReduction="10000"/>
              </a:bodyPr>
              <a:lstStyle/>
              <a:p>
                <a:pPr marL="514350" indent="-514350">
                  <a:buFont typeface="+mj-lt"/>
                  <a:buAutoNum type="arabicPeriod" startAt="2"/>
                </a:pPr>
                <a:r>
                  <a:rPr lang="en-US" dirty="0"/>
                  <a:t>Quadratic Probing</a:t>
                </a:r>
              </a:p>
              <a:p>
                <a:pPr marL="0" indent="0">
                  <a:buNone/>
                </a:pPr>
                <a:r>
                  <a:rPr lang="en-US" dirty="0"/>
                  <a:t>	</a:t>
                </a:r>
                <a14:m>
                  <m:oMath xmlns:m="http://schemas.openxmlformats.org/officeDocument/2006/math">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𝑘</m:t>
                        </m:r>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i="1">
                            <a:latin typeface="Cambria Math" panose="02040503050406030204" pitchFamily="18" charset="0"/>
                          </a:rPr>
                          <m:t>𝑖</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𝑖</m:t>
                            </m:r>
                          </m:e>
                          <m:sup>
                            <m:r>
                              <a:rPr lang="en-US" sz="2400" b="0" i="1" smtClean="0">
                                <a:latin typeface="Cambria Math" panose="02040503050406030204" pitchFamily="18" charset="0"/>
                              </a:rPr>
                              <m:t>2</m:t>
                            </m:r>
                          </m:sup>
                        </m:sSup>
                      </m:e>
                    </m:d>
                    <m:r>
                      <a:rPr lang="en-US" sz="2400" i="1">
                        <a:latin typeface="Cambria Math" panose="02040503050406030204" pitchFamily="18" charset="0"/>
                      </a:rPr>
                      <m:t> </m:t>
                    </m:r>
                    <m:r>
                      <m:rPr>
                        <m:sty m:val="p"/>
                      </m:rPr>
                      <a:rPr lang="en-US" sz="2400">
                        <a:latin typeface="Cambria Math" panose="02040503050406030204" pitchFamily="18" charset="0"/>
                      </a:rPr>
                      <m:t>mod</m:t>
                    </m:r>
                    <m:r>
                      <a:rPr lang="en-US" sz="2400" i="1">
                        <a:latin typeface="Cambria Math" panose="02040503050406030204" pitchFamily="18" charset="0"/>
                      </a:rPr>
                      <m:t> </m:t>
                    </m:r>
                    <m:r>
                      <a:rPr lang="en-US" sz="2400" i="1">
                        <a:latin typeface="Cambria Math" panose="02040503050406030204" pitchFamily="18" charset="0"/>
                      </a:rPr>
                      <m:t>h</m:t>
                    </m:r>
                  </m:oMath>
                </a14:m>
                <a:r>
                  <a:rPr lang="en-US" sz="2400" dirty="0"/>
                  <a:t>	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1</m:t>
                        </m:r>
                      </m:sub>
                    </m:sSub>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2</m:t>
                        </m:r>
                      </m:sub>
                    </m:sSub>
                  </m:oMath>
                </a14:m>
                <a:r>
                  <a:rPr lang="en-US" sz="2400" dirty="0"/>
                  <a:t> are constants,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a14:m>
                <a:endParaRPr lang="en-US" sz="2400" dirty="0"/>
              </a:p>
              <a:p>
                <a:pPr lvl="1"/>
                <a:r>
                  <a:rPr lang="en-US" sz="2000" dirty="0"/>
                  <a:t>May not all hash table slots be on the probe sequence (selection of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b="0" i="1" smtClean="0">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h</m:t>
                    </m:r>
                    <m:r>
                      <a:rPr lang="en-US" sz="2000" i="1">
                        <a:latin typeface="Cambria Math" panose="02040503050406030204" pitchFamily="18" charset="0"/>
                      </a:rPr>
                      <m:t> </m:t>
                    </m:r>
                  </m:oMath>
                </a14:m>
                <a:r>
                  <a:rPr lang="en-US" sz="2000" dirty="0"/>
                  <a:t>are important)</a:t>
                </a:r>
              </a:p>
              <a:p>
                <a:pPr lvl="2"/>
                <a:r>
                  <a:rPr lang="en-US" sz="1600" dirty="0"/>
                  <a:t>Any prime number h choice will only have at most h/2 distinct probes  </a:t>
                </a:r>
              </a:p>
              <a:p>
                <a:pPr lvl="1"/>
                <a:r>
                  <a:rPr lang="en-US" sz="2000" dirty="0"/>
                  <a:t>For </a:t>
                </a:r>
                <a14:m>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oMath>
                </a14:m>
                <a:r>
                  <a:rPr lang="en-US" sz="2000" dirty="0"/>
                  <a:t>, a good choice for the constants are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oMath>
                </a14:m>
                <a:endParaRPr lang="en-US" sz="2000" dirty="0"/>
              </a:p>
              <a:p>
                <a:pPr marL="457200" lvl="1" indent="0">
                  <a:buNone/>
                </a:pPr>
                <a:r>
                  <a:rPr lang="en-US" sz="2000" dirty="0"/>
                  <a:t>eg. </a:t>
                </a:r>
                <a14:m>
                  <m:oMath xmlns:m="http://schemas.openxmlformats.org/officeDocument/2006/math">
                    <m:r>
                      <a:rPr lang="en-US" sz="2000" i="1">
                        <a:latin typeface="Cambria Math" panose="02040503050406030204" pitchFamily="18" charset="0"/>
                      </a:rPr>
                      <m:t>𝐻</m:t>
                    </m:r>
                    <m:d>
                      <m:dPr>
                        <m:ctrlPr>
                          <a:rPr lang="en-US" sz="2000" i="1">
                            <a:latin typeface="Cambria Math" panose="02040503050406030204" pitchFamily="18" charset="0"/>
                          </a:rPr>
                        </m:ctrlPr>
                      </m:dPr>
                      <m:e>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𝑘</m:t>
                        </m:r>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i="1">
                            <a:latin typeface="Cambria Math" panose="02040503050406030204" pitchFamily="18" charset="0"/>
                          </a:rPr>
                          <m:t>𝑖</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𝑖</m:t>
                            </m:r>
                          </m:e>
                          <m:sup>
                            <m:r>
                              <a:rPr lang="en-US" sz="2000" b="0" i="1" smtClean="0">
                                <a:latin typeface="Cambria Math" panose="02040503050406030204" pitchFamily="18" charset="0"/>
                              </a:rPr>
                              <m:t>2</m:t>
                            </m:r>
                          </m:sup>
                        </m:sSup>
                      </m:e>
                    </m:d>
                    <m:r>
                      <a:rPr lang="en-US" sz="2000" i="1">
                        <a:latin typeface="Cambria Math" panose="02040503050406030204" pitchFamily="18" charset="0"/>
                      </a:rPr>
                      <m:t> </m:t>
                    </m:r>
                    <m:r>
                      <m:rPr>
                        <m:sty m:val="p"/>
                      </m:rPr>
                      <a:rPr lang="en-US" sz="2000">
                        <a:latin typeface="Cambria Math" panose="02040503050406030204" pitchFamily="18" charset="0"/>
                      </a:rPr>
                      <m:t>mod</m:t>
                    </m:r>
                    <m:r>
                      <a:rPr lang="en-US" sz="2000" i="1">
                        <a:latin typeface="Cambria Math" panose="02040503050406030204" pitchFamily="18" charset="0"/>
                      </a:rPr>
                      <m:t> </m:t>
                    </m:r>
                  </m:oMath>
                </a14:m>
                <a:r>
                  <a:rPr lang="en-US" sz="2000" dirty="0"/>
                  <a:t>8</a:t>
                </a:r>
              </a:p>
              <a:p>
                <a:pPr marL="457200" lvl="1" indent="0">
                  <a:buNone/>
                </a:pPr>
                <a:r>
                  <a:rPr lang="en-US" sz="2000" dirty="0"/>
                  <a:t> 		</a:t>
                </a: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ea typeface="Cambria Math" panose="02040503050406030204" pitchFamily="18" charset="0"/>
                      </a:rPr>
                      <m:t>∈{4, 13, 19, 11}</m:t>
                    </m:r>
                  </m:oMath>
                </a14:m>
                <a:endParaRPr lang="en-US" sz="2000" dirty="0"/>
              </a:p>
              <a:p>
                <a:pPr lvl="1"/>
                <a:endParaRPr lang="en-US" sz="2000" dirty="0"/>
              </a:p>
              <a:p>
                <a:pPr lvl="1"/>
                <a:endParaRPr lang="en-US" sz="2000" dirty="0"/>
              </a:p>
              <a:p>
                <a:pPr lvl="1"/>
                <a:endParaRPr lang="en-US" sz="2000" dirty="0"/>
              </a:p>
              <a:p>
                <a:pPr lvl="1"/>
                <a:r>
                  <a:rPr lang="en-US" sz="2000" dirty="0">
                    <a:solidFill>
                      <a:srgbClr val="00B0F0"/>
                    </a:solidFill>
                  </a:rPr>
                  <a:t>Secondary Clustering</a:t>
                </a:r>
                <a:r>
                  <a:rPr lang="en-US" sz="2000" dirty="0"/>
                  <a:t>: if two keys have the same initial probe position, </a:t>
                </a:r>
              </a:p>
              <a:p>
                <a:pPr marL="457200" lvl="1" indent="0">
                  <a:buNone/>
                </a:pPr>
                <a:r>
                  <a:rPr lang="en-US" sz="2000" dirty="0"/>
                  <a:t>    their probe sequences will be the same. This will form a clustering.</a:t>
                </a:r>
              </a:p>
              <a:p>
                <a:pPr lvl="2"/>
                <a:r>
                  <a:rPr lang="en-US" sz="1600" dirty="0"/>
                  <a:t>Inserting k=3 in the previous 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13141" cy="4660340"/>
              </a:xfrm>
              <a:blipFill>
                <a:blip r:embed="rId2"/>
                <a:stretch>
                  <a:fillRect l="-1107" t="-3007"/>
                </a:stretch>
              </a:blipFill>
            </p:spPr>
            <p:txBody>
              <a:bodyPr/>
              <a:lstStyle/>
              <a:p>
                <a:r>
                  <a:rPr lang="en-SG">
                    <a:noFill/>
                  </a:rPr>
                  <a:t> </a:t>
                </a:r>
              </a:p>
            </p:txBody>
          </p:sp>
        </mc:Fallback>
      </mc:AlternateContent>
      <p:graphicFrame>
        <p:nvGraphicFramePr>
          <p:cNvPr id="4" name="Table 3"/>
          <p:cNvGraphicFramePr>
            <a:graphicFrameLocks noGrp="1"/>
          </p:cNvGraphicFramePr>
          <p:nvPr/>
        </p:nvGraphicFramePr>
        <p:xfrm>
          <a:off x="10618693" y="3045395"/>
          <a:ext cx="1065306" cy="3746960"/>
        </p:xfrm>
        <a:graphic>
          <a:graphicData uri="http://schemas.openxmlformats.org/drawingml/2006/table">
            <a:tbl>
              <a:tblPr firstRow="1" bandRow="1">
                <a:tableStyleId>{5940675A-B579-460E-94D1-54222C63F5DA}</a:tableStyleId>
              </a:tblPr>
              <a:tblGrid>
                <a:gridCol w="1065306">
                  <a:extLst>
                    <a:ext uri="{9D8B030D-6E8A-4147-A177-3AD203B41FA5}">
                      <a16:colId xmlns:a16="http://schemas.microsoft.com/office/drawing/2014/main" val="2369619405"/>
                    </a:ext>
                  </a:extLst>
                </a:gridCol>
              </a:tblGrid>
              <a:tr h="468370">
                <a:tc>
                  <a:txBody>
                    <a:bodyPr/>
                    <a:lstStyle/>
                    <a:p>
                      <a:endParaRPr lang="en-US" dirty="0"/>
                    </a:p>
                  </a:txBody>
                  <a:tcPr/>
                </a:tc>
                <a:extLst>
                  <a:ext uri="{0D108BD9-81ED-4DB2-BD59-A6C34878D82A}">
                    <a16:rowId xmlns:a16="http://schemas.microsoft.com/office/drawing/2014/main" val="3082170656"/>
                  </a:ext>
                </a:extLst>
              </a:tr>
              <a:tr h="468370">
                <a:tc>
                  <a:txBody>
                    <a:bodyPr/>
                    <a:lstStyle/>
                    <a:p>
                      <a:endParaRPr lang="en-US"/>
                    </a:p>
                  </a:txBody>
                  <a:tcPr/>
                </a:tc>
                <a:extLst>
                  <a:ext uri="{0D108BD9-81ED-4DB2-BD59-A6C34878D82A}">
                    <a16:rowId xmlns:a16="http://schemas.microsoft.com/office/drawing/2014/main" val="2501035667"/>
                  </a:ext>
                </a:extLst>
              </a:tr>
              <a:tr h="468370">
                <a:tc>
                  <a:txBody>
                    <a:bodyPr/>
                    <a:lstStyle/>
                    <a:p>
                      <a:endParaRPr lang="en-US"/>
                    </a:p>
                  </a:txBody>
                  <a:tcPr/>
                </a:tc>
                <a:extLst>
                  <a:ext uri="{0D108BD9-81ED-4DB2-BD59-A6C34878D82A}">
                    <a16:rowId xmlns:a16="http://schemas.microsoft.com/office/drawing/2014/main" val="116987141"/>
                  </a:ext>
                </a:extLst>
              </a:tr>
              <a:tr h="468370">
                <a:tc>
                  <a:txBody>
                    <a:bodyPr/>
                    <a:lstStyle/>
                    <a:p>
                      <a:endParaRPr lang="en-US"/>
                    </a:p>
                  </a:txBody>
                  <a:tcPr/>
                </a:tc>
                <a:extLst>
                  <a:ext uri="{0D108BD9-81ED-4DB2-BD59-A6C34878D82A}">
                    <a16:rowId xmlns:a16="http://schemas.microsoft.com/office/drawing/2014/main" val="1456735472"/>
                  </a:ext>
                </a:extLst>
              </a:tr>
              <a:tr h="468370">
                <a:tc>
                  <a:txBody>
                    <a:bodyPr/>
                    <a:lstStyle/>
                    <a:p>
                      <a:endParaRPr lang="en-US" dirty="0"/>
                    </a:p>
                  </a:txBody>
                  <a:tcPr/>
                </a:tc>
                <a:extLst>
                  <a:ext uri="{0D108BD9-81ED-4DB2-BD59-A6C34878D82A}">
                    <a16:rowId xmlns:a16="http://schemas.microsoft.com/office/drawing/2014/main" val="2662153753"/>
                  </a:ext>
                </a:extLst>
              </a:tr>
              <a:tr h="468370">
                <a:tc>
                  <a:txBody>
                    <a:bodyPr/>
                    <a:lstStyle/>
                    <a:p>
                      <a:endParaRPr lang="en-US"/>
                    </a:p>
                  </a:txBody>
                  <a:tcPr/>
                </a:tc>
                <a:extLst>
                  <a:ext uri="{0D108BD9-81ED-4DB2-BD59-A6C34878D82A}">
                    <a16:rowId xmlns:a16="http://schemas.microsoft.com/office/drawing/2014/main" val="717839052"/>
                  </a:ext>
                </a:extLst>
              </a:tr>
              <a:tr h="468370">
                <a:tc>
                  <a:txBody>
                    <a:bodyPr/>
                    <a:lstStyle/>
                    <a:p>
                      <a:endParaRPr lang="en-US" dirty="0"/>
                    </a:p>
                  </a:txBody>
                  <a:tcPr/>
                </a:tc>
                <a:extLst>
                  <a:ext uri="{0D108BD9-81ED-4DB2-BD59-A6C34878D82A}">
                    <a16:rowId xmlns:a16="http://schemas.microsoft.com/office/drawing/2014/main" val="1950751475"/>
                  </a:ext>
                </a:extLst>
              </a:tr>
              <a:tr h="468370">
                <a:tc>
                  <a:txBody>
                    <a:bodyPr/>
                    <a:lstStyle/>
                    <a:p>
                      <a:endParaRPr lang="en-US" dirty="0"/>
                    </a:p>
                  </a:txBody>
                  <a:tcPr/>
                </a:tc>
                <a:extLst>
                  <a:ext uri="{0D108BD9-81ED-4DB2-BD59-A6C34878D82A}">
                    <a16:rowId xmlns:a16="http://schemas.microsoft.com/office/drawing/2014/main" val="50568977"/>
                  </a:ext>
                </a:extLst>
              </a:tr>
            </a:tbl>
          </a:graphicData>
        </a:graphic>
      </p:graphicFrame>
      <p:sp>
        <p:nvSpPr>
          <p:cNvPr id="5" name="Rectangle 4"/>
          <p:cNvSpPr/>
          <p:nvPr/>
        </p:nvSpPr>
        <p:spPr>
          <a:xfrm>
            <a:off x="8139437" y="4463308"/>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4</a:t>
            </a:r>
          </a:p>
        </p:txBody>
      </p:sp>
      <p:grpSp>
        <p:nvGrpSpPr>
          <p:cNvPr id="6" name="Group 5"/>
          <p:cNvGrpSpPr/>
          <p:nvPr/>
        </p:nvGrpSpPr>
        <p:grpSpPr>
          <a:xfrm>
            <a:off x="8692820" y="4558817"/>
            <a:ext cx="1972236" cy="646111"/>
            <a:chOff x="8695248" y="4597127"/>
            <a:chExt cx="1972236" cy="646111"/>
          </a:xfrm>
        </p:grpSpPr>
        <p:cxnSp>
          <p:nvCxnSpPr>
            <p:cNvPr id="7" name="Straight Arrow Connector 6"/>
            <p:cNvCxnSpPr>
              <a:stCxn id="5" idx="3"/>
            </p:cNvCxnSpPr>
            <p:nvPr/>
          </p:nvCxnSpPr>
          <p:spPr>
            <a:xfrm>
              <a:off x="8695248" y="4705355"/>
              <a:ext cx="1972236" cy="537883"/>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826649">
              <a:off x="9178953" y="4597127"/>
              <a:ext cx="846707" cy="369332"/>
            </a:xfrm>
            <a:prstGeom prst="rect">
              <a:avLst/>
            </a:prstGeom>
            <a:noFill/>
          </p:spPr>
          <p:txBody>
            <a:bodyPr wrap="none" rtlCol="0">
              <a:spAutoFit/>
            </a:bodyPr>
            <a:lstStyle/>
            <a:p>
              <a:r>
                <a:rPr lang="en-US" dirty="0"/>
                <a:t>4mod8</a:t>
              </a:r>
            </a:p>
          </p:txBody>
        </p:sp>
      </p:grpSp>
      <p:sp>
        <p:nvSpPr>
          <p:cNvPr id="17" name="TextBox 16"/>
          <p:cNvSpPr txBox="1"/>
          <p:nvPr/>
        </p:nvSpPr>
        <p:spPr>
          <a:xfrm>
            <a:off x="10984945" y="4898430"/>
            <a:ext cx="367408" cy="523220"/>
          </a:xfrm>
          <a:prstGeom prst="rect">
            <a:avLst/>
          </a:prstGeom>
          <a:noFill/>
        </p:spPr>
        <p:txBody>
          <a:bodyPr wrap="none" rtlCol="0">
            <a:spAutoFit/>
          </a:bodyPr>
          <a:lstStyle/>
          <a:p>
            <a:r>
              <a:rPr lang="en-US" sz="2800" b="1" dirty="0">
                <a:solidFill>
                  <a:srgbClr val="00B0F0"/>
                </a:solidFill>
              </a:rPr>
              <a:t>4</a:t>
            </a:r>
          </a:p>
        </p:txBody>
      </p:sp>
      <p:sp>
        <p:nvSpPr>
          <p:cNvPr id="18" name="Rectangle 17"/>
          <p:cNvSpPr/>
          <p:nvPr/>
        </p:nvSpPr>
        <p:spPr>
          <a:xfrm>
            <a:off x="8138223" y="4463308"/>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13</a:t>
            </a:r>
          </a:p>
        </p:txBody>
      </p:sp>
      <p:grpSp>
        <p:nvGrpSpPr>
          <p:cNvPr id="19" name="Group 18"/>
          <p:cNvGrpSpPr/>
          <p:nvPr/>
        </p:nvGrpSpPr>
        <p:grpSpPr>
          <a:xfrm>
            <a:off x="8676612" y="4678841"/>
            <a:ext cx="1976687" cy="985468"/>
            <a:chOff x="8074709" y="5127302"/>
            <a:chExt cx="1966509" cy="1509158"/>
          </a:xfrm>
        </p:grpSpPr>
        <p:cxnSp>
          <p:nvCxnSpPr>
            <p:cNvPr id="20" name="Straight Arrow Connector 19"/>
            <p:cNvCxnSpPr/>
            <p:nvPr/>
          </p:nvCxnSpPr>
          <p:spPr>
            <a:xfrm>
              <a:off x="8074709" y="5127302"/>
              <a:ext cx="1966509" cy="1509158"/>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93598">
              <a:off x="8534271" y="5766356"/>
              <a:ext cx="963725" cy="369332"/>
            </a:xfrm>
            <a:prstGeom prst="rect">
              <a:avLst/>
            </a:prstGeom>
            <a:noFill/>
          </p:spPr>
          <p:txBody>
            <a:bodyPr wrap="square" rtlCol="0">
              <a:spAutoFit/>
            </a:bodyPr>
            <a:lstStyle/>
            <a:p>
              <a:r>
                <a:rPr lang="en-US" dirty="0"/>
                <a:t>13mod8</a:t>
              </a:r>
            </a:p>
          </p:txBody>
        </p:sp>
      </p:grpSp>
      <p:sp>
        <p:nvSpPr>
          <p:cNvPr id="22" name="TextBox 21"/>
          <p:cNvSpPr txBox="1"/>
          <p:nvPr/>
        </p:nvSpPr>
        <p:spPr>
          <a:xfrm>
            <a:off x="10856755" y="5393143"/>
            <a:ext cx="550151" cy="523220"/>
          </a:xfrm>
          <a:prstGeom prst="rect">
            <a:avLst/>
          </a:prstGeom>
          <a:noFill/>
        </p:spPr>
        <p:txBody>
          <a:bodyPr wrap="none" rtlCol="0">
            <a:spAutoFit/>
          </a:bodyPr>
          <a:lstStyle/>
          <a:p>
            <a:r>
              <a:rPr lang="en-US" sz="2800" b="1" dirty="0">
                <a:solidFill>
                  <a:srgbClr val="00B0F0"/>
                </a:solidFill>
              </a:rPr>
              <a:t>13</a:t>
            </a:r>
          </a:p>
        </p:txBody>
      </p:sp>
      <p:sp>
        <p:nvSpPr>
          <p:cNvPr id="23" name="Rectangle 22"/>
          <p:cNvSpPr/>
          <p:nvPr/>
        </p:nvSpPr>
        <p:spPr>
          <a:xfrm>
            <a:off x="8149496" y="4475104"/>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19</a:t>
            </a:r>
          </a:p>
        </p:txBody>
      </p:sp>
      <p:grpSp>
        <p:nvGrpSpPr>
          <p:cNvPr id="24" name="Group 23"/>
          <p:cNvGrpSpPr/>
          <p:nvPr/>
        </p:nvGrpSpPr>
        <p:grpSpPr>
          <a:xfrm rot="20692513">
            <a:off x="8677199" y="4345839"/>
            <a:ext cx="1941917" cy="609599"/>
            <a:chOff x="8095129" y="5015754"/>
            <a:chExt cx="1972236" cy="609599"/>
          </a:xfrm>
        </p:grpSpPr>
        <p:cxnSp>
          <p:nvCxnSpPr>
            <p:cNvPr id="25" name="Straight Arrow Connector 24"/>
            <p:cNvCxnSpPr/>
            <p:nvPr/>
          </p:nvCxnSpPr>
          <p:spPr>
            <a:xfrm>
              <a:off x="8095129" y="5087470"/>
              <a:ext cx="1972236" cy="537883"/>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826649">
              <a:off x="8558559" y="5015754"/>
              <a:ext cx="886997" cy="369332"/>
            </a:xfrm>
            <a:prstGeom prst="rect">
              <a:avLst/>
            </a:prstGeom>
            <a:noFill/>
          </p:spPr>
          <p:txBody>
            <a:bodyPr wrap="none" rtlCol="0">
              <a:spAutoFit/>
            </a:bodyPr>
            <a:lstStyle/>
            <a:p>
              <a:r>
                <a:rPr lang="en-US" dirty="0"/>
                <a:t>19mod8</a:t>
              </a:r>
            </a:p>
          </p:txBody>
        </p:sp>
      </p:grpSp>
      <p:sp>
        <p:nvSpPr>
          <p:cNvPr id="27" name="TextBox 26"/>
          <p:cNvSpPr txBox="1"/>
          <p:nvPr/>
        </p:nvSpPr>
        <p:spPr>
          <a:xfrm>
            <a:off x="10855328" y="4446396"/>
            <a:ext cx="550151" cy="523220"/>
          </a:xfrm>
          <a:prstGeom prst="rect">
            <a:avLst/>
          </a:prstGeom>
          <a:noFill/>
        </p:spPr>
        <p:txBody>
          <a:bodyPr wrap="none" rtlCol="0">
            <a:spAutoFit/>
          </a:bodyPr>
          <a:lstStyle/>
          <a:p>
            <a:r>
              <a:rPr lang="en-US" sz="2800" b="1" dirty="0">
                <a:solidFill>
                  <a:srgbClr val="00B0F0"/>
                </a:solidFill>
              </a:rPr>
              <a:t>19</a:t>
            </a:r>
          </a:p>
        </p:txBody>
      </p:sp>
      <p:sp>
        <p:nvSpPr>
          <p:cNvPr id="28" name="Rectangle 27"/>
          <p:cNvSpPr/>
          <p:nvPr/>
        </p:nvSpPr>
        <p:spPr>
          <a:xfrm>
            <a:off x="8158770" y="4463308"/>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11</a:t>
            </a:r>
          </a:p>
        </p:txBody>
      </p:sp>
      <p:grpSp>
        <p:nvGrpSpPr>
          <p:cNvPr id="29" name="Group 28"/>
          <p:cNvGrpSpPr/>
          <p:nvPr/>
        </p:nvGrpSpPr>
        <p:grpSpPr>
          <a:xfrm rot="20876839">
            <a:off x="8714917" y="4317013"/>
            <a:ext cx="2027363" cy="609599"/>
            <a:chOff x="8095129" y="5015754"/>
            <a:chExt cx="1972236" cy="609599"/>
          </a:xfrm>
        </p:grpSpPr>
        <p:cxnSp>
          <p:nvCxnSpPr>
            <p:cNvPr id="30" name="Straight Arrow Connector 29"/>
            <p:cNvCxnSpPr/>
            <p:nvPr/>
          </p:nvCxnSpPr>
          <p:spPr>
            <a:xfrm>
              <a:off x="8095129" y="5087470"/>
              <a:ext cx="1972236" cy="53788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826649">
              <a:off x="8520196" y="5015754"/>
              <a:ext cx="963725" cy="369332"/>
            </a:xfrm>
            <a:prstGeom prst="rect">
              <a:avLst/>
            </a:prstGeom>
            <a:noFill/>
          </p:spPr>
          <p:txBody>
            <a:bodyPr wrap="none" rtlCol="0">
              <a:spAutoFit/>
            </a:bodyPr>
            <a:lstStyle/>
            <a:p>
              <a:r>
                <a:rPr lang="en-US" dirty="0"/>
                <a:t>11mod8</a:t>
              </a:r>
            </a:p>
          </p:txBody>
        </p:sp>
      </p:grpSp>
      <p:grpSp>
        <p:nvGrpSpPr>
          <p:cNvPr id="32" name="Group 31"/>
          <p:cNvGrpSpPr/>
          <p:nvPr/>
        </p:nvGrpSpPr>
        <p:grpSpPr>
          <a:xfrm rot="168535">
            <a:off x="8658042" y="4547301"/>
            <a:ext cx="2142841" cy="609600"/>
            <a:chOff x="8095129" y="5015753"/>
            <a:chExt cx="1972236" cy="609600"/>
          </a:xfrm>
        </p:grpSpPr>
        <p:cxnSp>
          <p:nvCxnSpPr>
            <p:cNvPr id="33" name="Straight Arrow Connector 32"/>
            <p:cNvCxnSpPr/>
            <p:nvPr/>
          </p:nvCxnSpPr>
          <p:spPr>
            <a:xfrm>
              <a:off x="8095129" y="5087470"/>
              <a:ext cx="1972236" cy="53788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826649">
              <a:off x="8362337" y="5015753"/>
              <a:ext cx="1279448" cy="369332"/>
            </a:xfrm>
            <a:prstGeom prst="rect">
              <a:avLst/>
            </a:prstGeom>
            <a:noFill/>
          </p:spPr>
          <p:txBody>
            <a:bodyPr wrap="none" rtlCol="0">
              <a:spAutoFit/>
            </a:bodyPr>
            <a:lstStyle/>
            <a:p>
              <a:r>
                <a:rPr lang="en-US" dirty="0"/>
                <a:t>(11+1) mod8</a:t>
              </a:r>
            </a:p>
          </p:txBody>
        </p:sp>
      </p:grpSp>
      <p:grpSp>
        <p:nvGrpSpPr>
          <p:cNvPr id="35" name="Group 34"/>
          <p:cNvGrpSpPr/>
          <p:nvPr/>
        </p:nvGrpSpPr>
        <p:grpSpPr>
          <a:xfrm>
            <a:off x="8720205" y="4671014"/>
            <a:ext cx="1966509" cy="1509158"/>
            <a:chOff x="8074709" y="5127302"/>
            <a:chExt cx="1966509" cy="1509158"/>
          </a:xfrm>
        </p:grpSpPr>
        <p:cxnSp>
          <p:nvCxnSpPr>
            <p:cNvPr id="36" name="Straight Arrow Connector 35"/>
            <p:cNvCxnSpPr/>
            <p:nvPr/>
          </p:nvCxnSpPr>
          <p:spPr>
            <a:xfrm>
              <a:off x="8074709" y="5127302"/>
              <a:ext cx="1966509" cy="1509158"/>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rot="2176841">
              <a:off x="8244659" y="5416137"/>
              <a:ext cx="1333959" cy="369332"/>
            </a:xfrm>
            <a:prstGeom prst="rect">
              <a:avLst/>
            </a:prstGeom>
            <a:noFill/>
          </p:spPr>
          <p:txBody>
            <a:bodyPr wrap="square" rtlCol="0">
              <a:spAutoFit/>
            </a:bodyPr>
            <a:lstStyle/>
            <a:p>
              <a:r>
                <a:rPr lang="en-US" dirty="0"/>
                <a:t>(11+3)mod8</a:t>
              </a:r>
            </a:p>
          </p:txBody>
        </p:sp>
      </p:grpSp>
      <p:sp>
        <p:nvSpPr>
          <p:cNvPr id="41" name="TextBox 40"/>
          <p:cNvSpPr txBox="1"/>
          <p:nvPr/>
        </p:nvSpPr>
        <p:spPr>
          <a:xfrm>
            <a:off x="10863387" y="5839381"/>
            <a:ext cx="550151" cy="523220"/>
          </a:xfrm>
          <a:prstGeom prst="rect">
            <a:avLst/>
          </a:prstGeom>
          <a:noFill/>
        </p:spPr>
        <p:txBody>
          <a:bodyPr wrap="none" rtlCol="0">
            <a:spAutoFit/>
          </a:bodyPr>
          <a:lstStyle/>
          <a:p>
            <a:r>
              <a:rPr lang="en-US" sz="2800" b="1" dirty="0">
                <a:solidFill>
                  <a:srgbClr val="00B0F0"/>
                </a:solidFill>
              </a:rPr>
              <a:t>11</a:t>
            </a:r>
          </a:p>
        </p:txBody>
      </p:sp>
      <p:grpSp>
        <p:nvGrpSpPr>
          <p:cNvPr id="43" name="Group 42"/>
          <p:cNvGrpSpPr/>
          <p:nvPr/>
        </p:nvGrpSpPr>
        <p:grpSpPr>
          <a:xfrm>
            <a:off x="10547211" y="3012595"/>
            <a:ext cx="289531" cy="3556543"/>
            <a:chOff x="10560424" y="3151094"/>
            <a:chExt cx="289531" cy="3556543"/>
          </a:xfrm>
        </p:grpSpPr>
        <p:grpSp>
          <p:nvGrpSpPr>
            <p:cNvPr id="9" name="Group 8"/>
            <p:cNvGrpSpPr/>
            <p:nvPr/>
          </p:nvGrpSpPr>
          <p:grpSpPr>
            <a:xfrm>
              <a:off x="10560424" y="3151094"/>
              <a:ext cx="268632" cy="3103785"/>
              <a:chOff x="9798424" y="3429000"/>
              <a:chExt cx="268632" cy="3103785"/>
            </a:xfrm>
          </p:grpSpPr>
          <p:sp>
            <p:nvSpPr>
              <p:cNvPr id="10" name="TextBox 9"/>
              <p:cNvSpPr txBox="1"/>
              <p:nvPr/>
            </p:nvSpPr>
            <p:spPr>
              <a:xfrm>
                <a:off x="9798424" y="3429000"/>
                <a:ext cx="263214" cy="276999"/>
              </a:xfrm>
              <a:prstGeom prst="rect">
                <a:avLst/>
              </a:prstGeom>
              <a:noFill/>
            </p:spPr>
            <p:txBody>
              <a:bodyPr wrap="none" rtlCol="0">
                <a:spAutoFit/>
              </a:bodyPr>
              <a:lstStyle/>
              <a:p>
                <a:r>
                  <a:rPr lang="en-US" sz="1200" dirty="0"/>
                  <a:t>0</a:t>
                </a:r>
              </a:p>
            </p:txBody>
          </p:sp>
          <p:sp>
            <p:nvSpPr>
              <p:cNvPr id="11" name="TextBox 10"/>
              <p:cNvSpPr txBox="1"/>
              <p:nvPr/>
            </p:nvSpPr>
            <p:spPr>
              <a:xfrm>
                <a:off x="9799792" y="3881587"/>
                <a:ext cx="263214" cy="276999"/>
              </a:xfrm>
              <a:prstGeom prst="rect">
                <a:avLst/>
              </a:prstGeom>
              <a:noFill/>
            </p:spPr>
            <p:txBody>
              <a:bodyPr wrap="none" rtlCol="0">
                <a:spAutoFit/>
              </a:bodyPr>
              <a:lstStyle/>
              <a:p>
                <a:r>
                  <a:rPr lang="en-US" sz="1200" dirty="0"/>
                  <a:t>1</a:t>
                </a:r>
              </a:p>
            </p:txBody>
          </p:sp>
          <p:sp>
            <p:nvSpPr>
              <p:cNvPr id="12" name="TextBox 11"/>
              <p:cNvSpPr txBox="1"/>
              <p:nvPr/>
            </p:nvSpPr>
            <p:spPr>
              <a:xfrm>
                <a:off x="9798424" y="4375444"/>
                <a:ext cx="263214" cy="276999"/>
              </a:xfrm>
              <a:prstGeom prst="rect">
                <a:avLst/>
              </a:prstGeom>
              <a:noFill/>
            </p:spPr>
            <p:txBody>
              <a:bodyPr wrap="none" rtlCol="0">
                <a:spAutoFit/>
              </a:bodyPr>
              <a:lstStyle/>
              <a:p>
                <a:r>
                  <a:rPr lang="en-US" sz="1200" dirty="0"/>
                  <a:t>2</a:t>
                </a:r>
              </a:p>
            </p:txBody>
          </p:sp>
          <p:sp>
            <p:nvSpPr>
              <p:cNvPr id="13" name="TextBox 12"/>
              <p:cNvSpPr txBox="1"/>
              <p:nvPr/>
            </p:nvSpPr>
            <p:spPr>
              <a:xfrm>
                <a:off x="9803842" y="4860287"/>
                <a:ext cx="263214" cy="276999"/>
              </a:xfrm>
              <a:prstGeom prst="rect">
                <a:avLst/>
              </a:prstGeom>
              <a:noFill/>
            </p:spPr>
            <p:txBody>
              <a:bodyPr wrap="none" rtlCol="0">
                <a:spAutoFit/>
              </a:bodyPr>
              <a:lstStyle/>
              <a:p>
                <a:r>
                  <a:rPr lang="en-US" sz="1200" dirty="0"/>
                  <a:t>3</a:t>
                </a:r>
              </a:p>
            </p:txBody>
          </p:sp>
          <p:sp>
            <p:nvSpPr>
              <p:cNvPr id="14" name="TextBox 13"/>
              <p:cNvSpPr txBox="1"/>
              <p:nvPr/>
            </p:nvSpPr>
            <p:spPr>
              <a:xfrm>
                <a:off x="9798424" y="5299446"/>
                <a:ext cx="263214" cy="276999"/>
              </a:xfrm>
              <a:prstGeom prst="rect">
                <a:avLst/>
              </a:prstGeom>
              <a:noFill/>
            </p:spPr>
            <p:txBody>
              <a:bodyPr wrap="none" rtlCol="0">
                <a:spAutoFit/>
              </a:bodyPr>
              <a:lstStyle/>
              <a:p>
                <a:r>
                  <a:rPr lang="en-US" sz="1200" dirty="0"/>
                  <a:t>4</a:t>
                </a:r>
              </a:p>
            </p:txBody>
          </p:sp>
          <p:sp>
            <p:nvSpPr>
              <p:cNvPr id="15" name="TextBox 14"/>
              <p:cNvSpPr txBox="1"/>
              <p:nvPr/>
            </p:nvSpPr>
            <p:spPr>
              <a:xfrm>
                <a:off x="9798424" y="5803715"/>
                <a:ext cx="263214" cy="276999"/>
              </a:xfrm>
              <a:prstGeom prst="rect">
                <a:avLst/>
              </a:prstGeom>
              <a:noFill/>
            </p:spPr>
            <p:txBody>
              <a:bodyPr wrap="none" rtlCol="0">
                <a:spAutoFit/>
              </a:bodyPr>
              <a:lstStyle/>
              <a:p>
                <a:r>
                  <a:rPr lang="en-US" sz="1200" dirty="0"/>
                  <a:t>5</a:t>
                </a:r>
              </a:p>
            </p:txBody>
          </p:sp>
          <p:sp>
            <p:nvSpPr>
              <p:cNvPr id="16" name="TextBox 15"/>
              <p:cNvSpPr txBox="1"/>
              <p:nvPr/>
            </p:nvSpPr>
            <p:spPr>
              <a:xfrm>
                <a:off x="9798424" y="6255786"/>
                <a:ext cx="263214" cy="276999"/>
              </a:xfrm>
              <a:prstGeom prst="rect">
                <a:avLst/>
              </a:prstGeom>
              <a:noFill/>
            </p:spPr>
            <p:txBody>
              <a:bodyPr wrap="none" rtlCol="0">
                <a:spAutoFit/>
              </a:bodyPr>
              <a:lstStyle/>
              <a:p>
                <a:r>
                  <a:rPr lang="en-US" sz="1200" dirty="0"/>
                  <a:t>6</a:t>
                </a:r>
              </a:p>
            </p:txBody>
          </p:sp>
        </p:grpSp>
        <p:sp>
          <p:nvSpPr>
            <p:cNvPr id="42" name="TextBox 41"/>
            <p:cNvSpPr txBox="1"/>
            <p:nvPr/>
          </p:nvSpPr>
          <p:spPr>
            <a:xfrm>
              <a:off x="10586741" y="6430638"/>
              <a:ext cx="263214" cy="276999"/>
            </a:xfrm>
            <a:prstGeom prst="rect">
              <a:avLst/>
            </a:prstGeom>
            <a:noFill/>
          </p:spPr>
          <p:txBody>
            <a:bodyPr wrap="none" rtlCol="0">
              <a:spAutoFit/>
            </a:bodyPr>
            <a:lstStyle/>
            <a:p>
              <a:r>
                <a:rPr lang="en-US" sz="1200" dirty="0"/>
                <a:t>7</a:t>
              </a:r>
            </a:p>
          </p:txBody>
        </p:sp>
      </p:grpSp>
      <mc:AlternateContent xmlns:mc="http://schemas.openxmlformats.org/markup-compatibility/2006" xmlns:a14="http://schemas.microsoft.com/office/drawing/2010/main">
        <mc:Choice Requires="a14">
          <p:graphicFrame>
            <p:nvGraphicFramePr>
              <p:cNvPr id="44" name="Table 43"/>
              <p:cNvGraphicFramePr>
                <a:graphicFrameLocks noGrp="1"/>
              </p:cNvGraphicFramePr>
              <p:nvPr/>
            </p:nvGraphicFramePr>
            <p:xfrm>
              <a:off x="5452748" y="3698236"/>
              <a:ext cx="1047744" cy="1579690"/>
            </p:xfrm>
            <a:graphic>
              <a:graphicData uri="http://schemas.openxmlformats.org/drawingml/2006/table">
                <a:tbl>
                  <a:tblPr>
                    <a:tableStyleId>{5C22544A-7EE6-4342-B048-85BDC9FD1C3A}</a:tableStyleId>
                  </a:tblPr>
                  <a:tblGrid>
                    <a:gridCol w="1047744">
                      <a:extLst>
                        <a:ext uri="{9D8B030D-6E8A-4147-A177-3AD203B41FA5}">
                          <a16:colId xmlns:a16="http://schemas.microsoft.com/office/drawing/2014/main" val="3720944085"/>
                        </a:ext>
                      </a:extLst>
                    </a:gridCol>
                  </a:tblGrid>
                  <a:tr h="190500">
                    <a:tc>
                      <a:txBody>
                        <a:bodyPr/>
                        <a:lstStyle/>
                        <a:p>
                          <a:pPr algn="ctr" fontAlgn="b"/>
                          <a14:m>
                            <m:oMath xmlns:m="http://schemas.openxmlformats.org/officeDocument/2006/math">
                              <m:r>
                                <a:rPr lang="en-US" sz="1100" b="0" i="1" smtClean="0">
                                  <a:latin typeface="Cambria Math" panose="02040503050406030204" pitchFamily="18" charset="0"/>
                                </a:rPr>
                                <m:t>(</m:t>
                              </m:r>
                              <m:f>
                                <m:fPr>
                                  <m:ctrlPr>
                                    <a:rPr lang="en-US" sz="1100" i="1" smtClean="0">
                                      <a:latin typeface="Cambria Math" panose="02040503050406030204" pitchFamily="18" charset="0"/>
                                    </a:rPr>
                                  </m:ctrlPr>
                                </m:fPr>
                                <m:num>
                                  <m:r>
                                    <a:rPr lang="en-US" sz="1100" b="0" i="1" smtClean="0">
                                      <a:latin typeface="Cambria Math" panose="02040503050406030204" pitchFamily="18" charset="0"/>
                                    </a:rPr>
                                    <m:t>1</m:t>
                                  </m:r>
                                </m:num>
                                <m:den>
                                  <m:r>
                                    <a:rPr lang="en-US" sz="1100" b="0" i="1" smtClean="0">
                                      <a:latin typeface="Cambria Math" panose="02040503050406030204" pitchFamily="18" charset="0"/>
                                    </a:rPr>
                                    <m:t>2</m:t>
                                  </m:r>
                                </m:den>
                              </m:f>
                              <m:r>
                                <a:rPr lang="en-US" sz="1100" i="1">
                                  <a:latin typeface="Cambria Math" panose="02040503050406030204" pitchFamily="18" charset="0"/>
                                </a:rPr>
                                <m:t>𝑖</m:t>
                              </m:r>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1</m:t>
                                  </m:r>
                                </m:num>
                                <m:den>
                                  <m:r>
                                    <a:rPr lang="en-US" sz="1100" b="0" i="1" smtClean="0">
                                      <a:latin typeface="Cambria Math" panose="02040503050406030204" pitchFamily="18" charset="0"/>
                                    </a:rPr>
                                    <m:t>2</m:t>
                                  </m:r>
                                </m:den>
                              </m:f>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𝑖</m:t>
                                  </m:r>
                                </m:e>
                                <m:sup>
                                  <m:r>
                                    <a:rPr lang="en-US" sz="1100" b="0" i="1" smtClean="0">
                                      <a:latin typeface="Cambria Math" panose="02040503050406030204" pitchFamily="18" charset="0"/>
                                    </a:rPr>
                                    <m:t>2</m:t>
                                  </m:r>
                                </m:sup>
                              </m:sSup>
                            </m:oMath>
                          </a14:m>
                          <a:r>
                            <a:rPr lang="en-US" sz="1100" b="0" i="0" u="none" strike="noStrike" dirty="0">
                              <a:solidFill>
                                <a:srgbClr val="000000"/>
                              </a:solidFill>
                              <a:effectLst/>
                              <a:latin typeface="Calibri" panose="020F0502020204030204" pitchFamily="34" charset="0"/>
                            </a:rPr>
                            <a:t>)mod</a:t>
                          </a:r>
                          <a:r>
                            <a:rPr lang="en-US" sz="1100" b="0" i="0" u="none" strike="noStrike" baseline="0" dirty="0">
                              <a:solidFill>
                                <a:srgbClr val="000000"/>
                              </a:solidFill>
                              <a:effectLst/>
                              <a:latin typeface="Calibri" panose="020F0502020204030204" pitchFamily="34" charset="0"/>
                            </a:rPr>
                            <a:t> 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4159338"/>
                      </a:ext>
                    </a:extLst>
                  </a:tr>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3194083"/>
                      </a:ext>
                    </a:extLst>
                  </a:tr>
                  <a:tr h="190500">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5725733"/>
                      </a:ext>
                    </a:extLst>
                  </a:tr>
                  <a:tr h="190500">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271416"/>
                      </a:ext>
                    </a:extLst>
                  </a:tr>
                  <a:tr h="190500">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1672943"/>
                      </a:ext>
                    </a:extLst>
                  </a:tr>
                  <a:tr h="190500">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144139"/>
                      </a:ext>
                    </a:extLst>
                  </a:tr>
                  <a:tr h="190500">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3636112"/>
                      </a:ext>
                    </a:extLst>
                  </a:tr>
                  <a:tr h="190500">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3867853"/>
                      </a:ext>
                    </a:extLst>
                  </a:tr>
                </a:tbl>
              </a:graphicData>
            </a:graphic>
          </p:graphicFrame>
        </mc:Choice>
        <mc:Fallback xmlns="">
          <p:graphicFrame>
            <p:nvGraphicFramePr>
              <p:cNvPr id="44" name="Table 43"/>
              <p:cNvGraphicFramePr>
                <a:graphicFrameLocks noGrp="1"/>
              </p:cNvGraphicFramePr>
              <p:nvPr>
                <p:extLst>
                  <p:ext uri="{D42A27DB-BD31-4B8C-83A1-F6EECF244321}">
                    <p14:modId xmlns:p14="http://schemas.microsoft.com/office/powerpoint/2010/main" val="2610719995"/>
                  </p:ext>
                </p:extLst>
              </p:nvPr>
            </p:nvGraphicFramePr>
            <p:xfrm>
              <a:off x="5452748" y="3698236"/>
              <a:ext cx="1047744" cy="1579690"/>
            </p:xfrm>
            <a:graphic>
              <a:graphicData uri="http://schemas.openxmlformats.org/drawingml/2006/table">
                <a:tbl>
                  <a:tblPr>
                    <a:tableStyleId>{5C22544A-7EE6-4342-B048-85BDC9FD1C3A}</a:tableStyleId>
                  </a:tblPr>
                  <a:tblGrid>
                    <a:gridCol w="1047744">
                      <a:extLst>
                        <a:ext uri="{9D8B030D-6E8A-4147-A177-3AD203B41FA5}">
                          <a16:colId xmlns:a16="http://schemas.microsoft.com/office/drawing/2014/main" val="3720944085"/>
                        </a:ext>
                      </a:extLst>
                    </a:gridCol>
                  </a:tblGrid>
                  <a:tr h="246190">
                    <a:tc>
                      <a:txBody>
                        <a:bodyPr/>
                        <a:lstStyle/>
                        <a:p>
                          <a:endParaRPr lang="en-US"/>
                        </a:p>
                      </a:txBody>
                      <a:tcPr marL="9525" marR="9525" marT="9525" marB="0" anchor="b">
                        <a:blipFill>
                          <a:blip r:embed="rId3"/>
                          <a:stretch>
                            <a:fillRect l="-578" t="-2439" r="-1156" b="-568293"/>
                          </a:stretch>
                        </a:blipFill>
                      </a:tcPr>
                    </a:tc>
                    <a:extLst>
                      <a:ext uri="{0D108BD9-81ED-4DB2-BD59-A6C34878D82A}">
                        <a16:rowId xmlns:a16="http://schemas.microsoft.com/office/drawing/2014/main" val="1854159338"/>
                      </a:ext>
                    </a:extLst>
                  </a:tr>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3194083"/>
                      </a:ext>
                    </a:extLst>
                  </a:tr>
                  <a:tr h="190500">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5725733"/>
                      </a:ext>
                    </a:extLst>
                  </a:tr>
                  <a:tr h="190500">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271416"/>
                      </a:ext>
                    </a:extLst>
                  </a:tr>
                  <a:tr h="190500">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1672943"/>
                      </a:ext>
                    </a:extLst>
                  </a:tr>
                  <a:tr h="190500">
                    <a:tc>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144139"/>
                      </a:ext>
                    </a:extLst>
                  </a:tr>
                  <a:tr h="190500">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3636112"/>
                      </a:ext>
                    </a:extLst>
                  </a:tr>
                  <a:tr h="190500">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3867853"/>
                      </a:ext>
                    </a:extLst>
                  </a:tr>
                </a:tbl>
              </a:graphicData>
            </a:graphic>
          </p:graphicFrame>
        </mc:Fallback>
      </mc:AlternateContent>
    </p:spTree>
    <p:extLst>
      <p:ext uri="{BB962C8B-B14F-4D97-AF65-F5344CB8AC3E}">
        <p14:creationId xmlns:p14="http://schemas.microsoft.com/office/powerpoint/2010/main" val="204311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23"/>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3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10" end="10"/>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p:bldP spid="18" grpId="0" animBg="1"/>
      <p:bldP spid="18" grpId="1" animBg="1"/>
      <p:bldP spid="22" grpId="0"/>
      <p:bldP spid="23" grpId="0" animBg="1"/>
      <p:bldP spid="23" grpId="1" animBg="1"/>
      <p:bldP spid="27" grpId="0"/>
      <p:bldP spid="28" grpId="0" animBg="1"/>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Addressing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mj-lt"/>
                  <a:buAutoNum type="arabicPeriod" startAt="3"/>
                </a:pPr>
                <a:r>
                  <a:rPr lang="en-US" dirty="0"/>
                  <a:t>Double Hashing: a random probing method</a:t>
                </a:r>
              </a:p>
              <a:p>
                <a:pPr marL="0" indent="0">
                  <a:buNone/>
                </a:pPr>
                <a14:m>
                  <m:oMath xmlns:m="http://schemas.openxmlformats.org/officeDocument/2006/math">
                    <m:r>
                      <a:rPr lang="en-US" sz="2000" i="1">
                        <a:latin typeface="Cambria Math" panose="02040503050406030204" pitchFamily="18" charset="0"/>
                      </a:rPr>
                      <m:t>𝐻</m:t>
                    </m:r>
                    <m:d>
                      <m:dPr>
                        <m:ctrlPr>
                          <a:rPr lang="en-US" sz="2000" i="1">
                            <a:latin typeface="Cambria Math" panose="02040503050406030204" pitchFamily="18" charset="0"/>
                          </a:rPr>
                        </m:ctrlPr>
                      </m:dPr>
                      <m:e>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𝑘</m:t>
                        </m:r>
                        <m:r>
                          <a:rPr lang="en-US" sz="2000" i="1">
                            <a:latin typeface="Cambria Math" panose="02040503050406030204" pitchFamily="18" charset="0"/>
                          </a:rPr>
                          <m:t>+</m:t>
                        </m:r>
                        <m:r>
                          <a:rPr lang="en-US" sz="2000" b="0" i="1" smtClean="0">
                            <a:latin typeface="Cambria Math" panose="02040503050406030204" pitchFamily="18" charset="0"/>
                          </a:rPr>
                          <m:t>𝑖𝐷</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e>
                    </m:d>
                    <m:r>
                      <a:rPr lang="en-US" sz="2000" i="1">
                        <a:latin typeface="Cambria Math" panose="02040503050406030204" pitchFamily="18" charset="0"/>
                      </a:rPr>
                      <m:t> </m:t>
                    </m:r>
                    <m:r>
                      <m:rPr>
                        <m:sty m:val="p"/>
                      </m:rPr>
                      <a:rPr lang="en-US" sz="2000">
                        <a:latin typeface="Cambria Math" panose="02040503050406030204" pitchFamily="18" charset="0"/>
                      </a:rPr>
                      <m:t>mod</m:t>
                    </m:r>
                    <m:r>
                      <a:rPr lang="en-US" sz="2000" i="1">
                        <a:latin typeface="Cambria Math" panose="02040503050406030204" pitchFamily="18" charset="0"/>
                      </a:rPr>
                      <m:t> </m:t>
                    </m:r>
                    <m:r>
                      <a:rPr lang="en-US" sz="2000" i="1">
                        <a:latin typeface="Cambria Math" panose="02040503050406030204" pitchFamily="18" charset="0"/>
                      </a:rPr>
                      <m:t>h</m:t>
                    </m:r>
                  </m:oMath>
                </a14:m>
                <a:r>
                  <a:rPr lang="en-US" sz="2000" dirty="0"/>
                  <a:t>	where </a:t>
                </a:r>
                <a14:m>
                  <m:oMath xmlns:m="http://schemas.openxmlformats.org/officeDocument/2006/math">
                    <m: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∈[0,</m:t>
                    </m:r>
                    <m:r>
                      <a:rPr lang="en-US" sz="2000" i="1">
                        <a:latin typeface="Cambria Math" panose="02040503050406030204" pitchFamily="18" charset="0"/>
                        <a:ea typeface="Cambria Math" panose="02040503050406030204" pitchFamily="18" charset="0"/>
                      </a:rPr>
                      <m:t>h</m:t>
                    </m:r>
                    <m:r>
                      <a:rPr lang="en-US" sz="2000" i="1">
                        <a:latin typeface="Cambria Math" panose="02040503050406030204" pitchFamily="18" charset="0"/>
                        <a:ea typeface="Cambria Math" panose="02040503050406030204" pitchFamily="18" charset="0"/>
                      </a:rPr>
                      <m:t>−1]</m:t>
                    </m:r>
                  </m:oMath>
                </a14:m>
                <a:r>
                  <a:rPr lang="en-US" sz="2000" dirty="0"/>
                  <a:t> and </a:t>
                </a:r>
                <a14:m>
                  <m:oMath xmlns:m="http://schemas.openxmlformats.org/officeDocument/2006/math">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oMath>
                </a14:m>
                <a:r>
                  <a:rPr lang="en-US" sz="2000" dirty="0"/>
                  <a:t> is another hash function</a:t>
                </a:r>
              </a:p>
              <a:p>
                <a:pPr lvl="1"/>
                <a:r>
                  <a:rPr lang="en-US" sz="2000" dirty="0"/>
                  <a:t>The hash table size </a:t>
                </a:r>
                <a14:m>
                  <m:oMath xmlns:m="http://schemas.openxmlformats.org/officeDocument/2006/math">
                    <m:r>
                      <a:rPr lang="en-US" sz="2000" i="1">
                        <a:latin typeface="Cambria Math" panose="02040503050406030204" pitchFamily="18" charset="0"/>
                      </a:rPr>
                      <m:t>h</m:t>
                    </m:r>
                    <m:r>
                      <a:rPr lang="en-US" sz="2000" i="1">
                        <a:latin typeface="Cambria Math" panose="02040503050406030204" pitchFamily="18" charset="0"/>
                      </a:rPr>
                      <m:t> </m:t>
                    </m:r>
                  </m:oMath>
                </a14:m>
                <a:r>
                  <a:rPr lang="en-US" sz="2000" dirty="0"/>
                  <a:t>should be a prime number</a:t>
                </a:r>
              </a:p>
              <a:p>
                <a:pPr marL="457200" lvl="1" indent="0">
                  <a:buNone/>
                </a:pPr>
                <a:r>
                  <a:rPr lang="en-US" sz="2000" dirty="0"/>
                  <a:t>eg. </a:t>
                </a:r>
                <a14:m>
                  <m:oMath xmlns:m="http://schemas.openxmlformats.org/officeDocument/2006/math">
                    <m:r>
                      <a:rPr lang="en-US" sz="2000" i="1">
                        <a:latin typeface="Cambria Math" panose="02040503050406030204" pitchFamily="18" charset="0"/>
                      </a:rPr>
                      <m:t>𝐻</m:t>
                    </m:r>
                    <m:d>
                      <m:dPr>
                        <m:ctrlPr>
                          <a:rPr lang="en-US" sz="2000" i="1">
                            <a:latin typeface="Cambria Math" panose="02040503050406030204" pitchFamily="18" charset="0"/>
                          </a:rPr>
                        </m:ctrlPr>
                      </m:dPr>
                      <m:e>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𝑖𝐷</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e>
                    </m:d>
                    <m:r>
                      <a:rPr lang="en-US" sz="2000" i="1">
                        <a:latin typeface="Cambria Math" panose="02040503050406030204" pitchFamily="18" charset="0"/>
                      </a:rPr>
                      <m:t> </m:t>
                    </m:r>
                    <m:r>
                      <m:rPr>
                        <m:sty m:val="p"/>
                      </m:rPr>
                      <a:rPr lang="en-US" sz="2000">
                        <a:latin typeface="Cambria Math" panose="02040503050406030204" pitchFamily="18" charset="0"/>
                      </a:rPr>
                      <m:t>mod</m:t>
                    </m:r>
                    <m:r>
                      <a:rPr lang="en-US" sz="2000" i="1">
                        <a:latin typeface="Cambria Math" panose="02040503050406030204" pitchFamily="18" charset="0"/>
                      </a:rPr>
                      <m:t> 7</m:t>
                    </m:r>
                  </m:oMath>
                </a14:m>
                <a:endParaRPr lang="en-US" sz="2000" dirty="0"/>
              </a:p>
              <a:p>
                <a:pPr marL="457200" lvl="1" indent="0">
                  <a:buNone/>
                </a:pPr>
                <a:r>
                  <a:rPr lang="en-US" sz="2000" dirty="0"/>
                  <a:t>      </a:t>
                </a:r>
                <a14:m>
                  <m:oMath xmlns:m="http://schemas.openxmlformats.org/officeDocument/2006/math">
                    <m:r>
                      <m:rPr>
                        <m:sty m:val="p"/>
                      </m:rPr>
                      <a:rPr lang="en-US" sz="2000" b="0" i="0" smtClean="0">
                        <a:latin typeface="Cambria Math" panose="02040503050406030204" pitchFamily="18" charset="0"/>
                      </a:rPr>
                      <m:t>D</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 </m:t>
                    </m:r>
                    <m:r>
                      <m:rPr>
                        <m:sty m:val="p"/>
                      </m:rPr>
                      <a:rPr lang="en-US" sz="2000">
                        <a:latin typeface="Cambria Math" panose="02040503050406030204" pitchFamily="18" charset="0"/>
                      </a:rPr>
                      <m:t>mod</m:t>
                    </m:r>
                    <m:r>
                      <a:rPr lang="en-US" sz="2000" b="0" i="1" smtClean="0">
                        <a:latin typeface="Cambria Math" panose="02040503050406030204" pitchFamily="18" charset="0"/>
                      </a:rPr>
                      <m:t> 3+1</m:t>
                    </m:r>
                  </m:oMath>
                </a14:m>
                <a:endParaRPr lang="en-US" sz="2000" dirty="0"/>
              </a:p>
              <a:p>
                <a:pPr marL="457200" lvl="1" indent="0">
                  <a:buNone/>
                </a:pPr>
                <a:r>
                  <a:rPr lang="en-US" sz="2000" dirty="0"/>
                  <a:t> 		</a:t>
                </a: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m:t>
                    </m:r>
                    <m:r>
                      <a:rPr lang="en-US" sz="2000" i="1">
                        <a:latin typeface="Cambria Math" panose="02040503050406030204" pitchFamily="18" charset="0"/>
                        <a:ea typeface="Cambria Math" panose="02040503050406030204" pitchFamily="18" charset="0"/>
                      </a:rPr>
                      <m:t>4, 13, 19, 11}</m:t>
                    </m:r>
                  </m:oMath>
                </a14:m>
                <a:endParaRPr lang="en-US" sz="2000" dirty="0"/>
              </a:p>
              <a:p>
                <a:pPr lvl="1"/>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graphicFrame>
        <p:nvGraphicFramePr>
          <p:cNvPr id="4" name="Table 3"/>
          <p:cNvGraphicFramePr>
            <a:graphicFrameLocks noGrp="1"/>
          </p:cNvGraphicFramePr>
          <p:nvPr/>
        </p:nvGraphicFramePr>
        <p:xfrm>
          <a:off x="9928411" y="3211856"/>
          <a:ext cx="1065306" cy="3278590"/>
        </p:xfrm>
        <a:graphic>
          <a:graphicData uri="http://schemas.openxmlformats.org/drawingml/2006/table">
            <a:tbl>
              <a:tblPr firstRow="1" bandRow="1">
                <a:tableStyleId>{5940675A-B579-460E-94D1-54222C63F5DA}</a:tableStyleId>
              </a:tblPr>
              <a:tblGrid>
                <a:gridCol w="1065306">
                  <a:extLst>
                    <a:ext uri="{9D8B030D-6E8A-4147-A177-3AD203B41FA5}">
                      <a16:colId xmlns:a16="http://schemas.microsoft.com/office/drawing/2014/main" val="2369619405"/>
                    </a:ext>
                  </a:extLst>
                </a:gridCol>
              </a:tblGrid>
              <a:tr h="468370">
                <a:tc>
                  <a:txBody>
                    <a:bodyPr/>
                    <a:lstStyle/>
                    <a:p>
                      <a:endParaRPr lang="en-US" dirty="0"/>
                    </a:p>
                  </a:txBody>
                  <a:tcPr/>
                </a:tc>
                <a:extLst>
                  <a:ext uri="{0D108BD9-81ED-4DB2-BD59-A6C34878D82A}">
                    <a16:rowId xmlns:a16="http://schemas.microsoft.com/office/drawing/2014/main" val="3082170656"/>
                  </a:ext>
                </a:extLst>
              </a:tr>
              <a:tr h="468370">
                <a:tc>
                  <a:txBody>
                    <a:bodyPr/>
                    <a:lstStyle/>
                    <a:p>
                      <a:endParaRPr lang="en-US"/>
                    </a:p>
                  </a:txBody>
                  <a:tcPr/>
                </a:tc>
                <a:extLst>
                  <a:ext uri="{0D108BD9-81ED-4DB2-BD59-A6C34878D82A}">
                    <a16:rowId xmlns:a16="http://schemas.microsoft.com/office/drawing/2014/main" val="2501035667"/>
                  </a:ext>
                </a:extLst>
              </a:tr>
              <a:tr h="468370">
                <a:tc>
                  <a:txBody>
                    <a:bodyPr/>
                    <a:lstStyle/>
                    <a:p>
                      <a:endParaRPr lang="en-US"/>
                    </a:p>
                  </a:txBody>
                  <a:tcPr/>
                </a:tc>
                <a:extLst>
                  <a:ext uri="{0D108BD9-81ED-4DB2-BD59-A6C34878D82A}">
                    <a16:rowId xmlns:a16="http://schemas.microsoft.com/office/drawing/2014/main" val="116987141"/>
                  </a:ext>
                </a:extLst>
              </a:tr>
              <a:tr h="468370">
                <a:tc>
                  <a:txBody>
                    <a:bodyPr/>
                    <a:lstStyle/>
                    <a:p>
                      <a:endParaRPr lang="en-US"/>
                    </a:p>
                  </a:txBody>
                  <a:tcPr/>
                </a:tc>
                <a:extLst>
                  <a:ext uri="{0D108BD9-81ED-4DB2-BD59-A6C34878D82A}">
                    <a16:rowId xmlns:a16="http://schemas.microsoft.com/office/drawing/2014/main" val="1456735472"/>
                  </a:ext>
                </a:extLst>
              </a:tr>
              <a:tr h="468370">
                <a:tc>
                  <a:txBody>
                    <a:bodyPr/>
                    <a:lstStyle/>
                    <a:p>
                      <a:endParaRPr lang="en-US" dirty="0"/>
                    </a:p>
                  </a:txBody>
                  <a:tcPr/>
                </a:tc>
                <a:extLst>
                  <a:ext uri="{0D108BD9-81ED-4DB2-BD59-A6C34878D82A}">
                    <a16:rowId xmlns:a16="http://schemas.microsoft.com/office/drawing/2014/main" val="2662153753"/>
                  </a:ext>
                </a:extLst>
              </a:tr>
              <a:tr h="468370">
                <a:tc>
                  <a:txBody>
                    <a:bodyPr/>
                    <a:lstStyle/>
                    <a:p>
                      <a:endParaRPr lang="en-US"/>
                    </a:p>
                  </a:txBody>
                  <a:tcPr/>
                </a:tc>
                <a:extLst>
                  <a:ext uri="{0D108BD9-81ED-4DB2-BD59-A6C34878D82A}">
                    <a16:rowId xmlns:a16="http://schemas.microsoft.com/office/drawing/2014/main" val="717839052"/>
                  </a:ext>
                </a:extLst>
              </a:tr>
              <a:tr h="468370">
                <a:tc>
                  <a:txBody>
                    <a:bodyPr/>
                    <a:lstStyle/>
                    <a:p>
                      <a:endParaRPr lang="en-US" dirty="0"/>
                    </a:p>
                  </a:txBody>
                  <a:tcPr/>
                </a:tc>
                <a:extLst>
                  <a:ext uri="{0D108BD9-81ED-4DB2-BD59-A6C34878D82A}">
                    <a16:rowId xmlns:a16="http://schemas.microsoft.com/office/drawing/2014/main" val="1950751475"/>
                  </a:ext>
                </a:extLst>
              </a:tr>
            </a:tbl>
          </a:graphicData>
        </a:graphic>
      </p:graphicFrame>
      <p:sp>
        <p:nvSpPr>
          <p:cNvPr id="5" name="Rectangle 4"/>
          <p:cNvSpPr/>
          <p:nvPr/>
        </p:nvSpPr>
        <p:spPr>
          <a:xfrm>
            <a:off x="7628535" y="4600047"/>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4</a:t>
            </a:r>
          </a:p>
        </p:txBody>
      </p:sp>
      <p:grpSp>
        <p:nvGrpSpPr>
          <p:cNvPr id="6" name="Group 5"/>
          <p:cNvGrpSpPr/>
          <p:nvPr/>
        </p:nvGrpSpPr>
        <p:grpSpPr>
          <a:xfrm>
            <a:off x="8117383" y="4860217"/>
            <a:ext cx="1972236" cy="542992"/>
            <a:chOff x="8184346" y="4842094"/>
            <a:chExt cx="1972236" cy="542992"/>
          </a:xfrm>
        </p:grpSpPr>
        <p:cxnSp>
          <p:nvCxnSpPr>
            <p:cNvPr id="7" name="Straight Arrow Connector 6"/>
            <p:cNvCxnSpPr>
              <a:stCxn id="5" idx="3"/>
            </p:cNvCxnSpPr>
            <p:nvPr/>
          </p:nvCxnSpPr>
          <p:spPr>
            <a:xfrm>
              <a:off x="8184346" y="4842094"/>
              <a:ext cx="1972236" cy="537883"/>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826649">
              <a:off x="8578705" y="5015754"/>
              <a:ext cx="846707" cy="369332"/>
            </a:xfrm>
            <a:prstGeom prst="rect">
              <a:avLst/>
            </a:prstGeom>
            <a:noFill/>
          </p:spPr>
          <p:txBody>
            <a:bodyPr wrap="none" rtlCol="0">
              <a:spAutoFit/>
            </a:bodyPr>
            <a:lstStyle/>
            <a:p>
              <a:r>
                <a:rPr lang="en-US" dirty="0"/>
                <a:t>4mod7</a:t>
              </a:r>
            </a:p>
          </p:txBody>
        </p:sp>
      </p:grpSp>
      <p:grpSp>
        <p:nvGrpSpPr>
          <p:cNvPr id="9" name="Group 8"/>
          <p:cNvGrpSpPr/>
          <p:nvPr/>
        </p:nvGrpSpPr>
        <p:grpSpPr>
          <a:xfrm>
            <a:off x="9870141" y="3142129"/>
            <a:ext cx="268632" cy="3103785"/>
            <a:chOff x="9798424" y="3429000"/>
            <a:chExt cx="268632" cy="3103785"/>
          </a:xfrm>
        </p:grpSpPr>
        <p:sp>
          <p:nvSpPr>
            <p:cNvPr id="10" name="TextBox 9"/>
            <p:cNvSpPr txBox="1"/>
            <p:nvPr/>
          </p:nvSpPr>
          <p:spPr>
            <a:xfrm>
              <a:off x="9798424" y="3429000"/>
              <a:ext cx="263214" cy="276999"/>
            </a:xfrm>
            <a:prstGeom prst="rect">
              <a:avLst/>
            </a:prstGeom>
            <a:noFill/>
          </p:spPr>
          <p:txBody>
            <a:bodyPr wrap="none" rtlCol="0">
              <a:spAutoFit/>
            </a:bodyPr>
            <a:lstStyle/>
            <a:p>
              <a:r>
                <a:rPr lang="en-US" sz="1200" dirty="0"/>
                <a:t>0</a:t>
              </a:r>
            </a:p>
          </p:txBody>
        </p:sp>
        <p:sp>
          <p:nvSpPr>
            <p:cNvPr id="11" name="TextBox 10"/>
            <p:cNvSpPr txBox="1"/>
            <p:nvPr/>
          </p:nvSpPr>
          <p:spPr>
            <a:xfrm>
              <a:off x="9799792" y="3881587"/>
              <a:ext cx="263214" cy="276999"/>
            </a:xfrm>
            <a:prstGeom prst="rect">
              <a:avLst/>
            </a:prstGeom>
            <a:noFill/>
          </p:spPr>
          <p:txBody>
            <a:bodyPr wrap="none" rtlCol="0">
              <a:spAutoFit/>
            </a:bodyPr>
            <a:lstStyle/>
            <a:p>
              <a:r>
                <a:rPr lang="en-US" sz="1200" dirty="0"/>
                <a:t>1</a:t>
              </a:r>
            </a:p>
          </p:txBody>
        </p:sp>
        <p:sp>
          <p:nvSpPr>
            <p:cNvPr id="12" name="TextBox 11"/>
            <p:cNvSpPr txBox="1"/>
            <p:nvPr/>
          </p:nvSpPr>
          <p:spPr>
            <a:xfrm>
              <a:off x="9798424" y="4375444"/>
              <a:ext cx="263214" cy="276999"/>
            </a:xfrm>
            <a:prstGeom prst="rect">
              <a:avLst/>
            </a:prstGeom>
            <a:noFill/>
          </p:spPr>
          <p:txBody>
            <a:bodyPr wrap="none" rtlCol="0">
              <a:spAutoFit/>
            </a:bodyPr>
            <a:lstStyle/>
            <a:p>
              <a:r>
                <a:rPr lang="en-US" sz="1200" dirty="0"/>
                <a:t>2</a:t>
              </a:r>
            </a:p>
          </p:txBody>
        </p:sp>
        <p:sp>
          <p:nvSpPr>
            <p:cNvPr id="13" name="TextBox 12"/>
            <p:cNvSpPr txBox="1"/>
            <p:nvPr/>
          </p:nvSpPr>
          <p:spPr>
            <a:xfrm>
              <a:off x="9803842" y="4860287"/>
              <a:ext cx="263214" cy="276999"/>
            </a:xfrm>
            <a:prstGeom prst="rect">
              <a:avLst/>
            </a:prstGeom>
            <a:noFill/>
          </p:spPr>
          <p:txBody>
            <a:bodyPr wrap="none" rtlCol="0">
              <a:spAutoFit/>
            </a:bodyPr>
            <a:lstStyle/>
            <a:p>
              <a:r>
                <a:rPr lang="en-US" sz="1200" dirty="0"/>
                <a:t>3</a:t>
              </a:r>
            </a:p>
          </p:txBody>
        </p:sp>
        <p:sp>
          <p:nvSpPr>
            <p:cNvPr id="14" name="TextBox 13"/>
            <p:cNvSpPr txBox="1"/>
            <p:nvPr/>
          </p:nvSpPr>
          <p:spPr>
            <a:xfrm>
              <a:off x="9798424" y="5299446"/>
              <a:ext cx="263214" cy="276999"/>
            </a:xfrm>
            <a:prstGeom prst="rect">
              <a:avLst/>
            </a:prstGeom>
            <a:noFill/>
          </p:spPr>
          <p:txBody>
            <a:bodyPr wrap="none" rtlCol="0">
              <a:spAutoFit/>
            </a:bodyPr>
            <a:lstStyle/>
            <a:p>
              <a:r>
                <a:rPr lang="en-US" sz="1200" dirty="0"/>
                <a:t>4</a:t>
              </a:r>
            </a:p>
          </p:txBody>
        </p:sp>
        <p:sp>
          <p:nvSpPr>
            <p:cNvPr id="15" name="TextBox 14"/>
            <p:cNvSpPr txBox="1"/>
            <p:nvPr/>
          </p:nvSpPr>
          <p:spPr>
            <a:xfrm>
              <a:off x="9798424" y="5803715"/>
              <a:ext cx="263214" cy="276999"/>
            </a:xfrm>
            <a:prstGeom prst="rect">
              <a:avLst/>
            </a:prstGeom>
            <a:noFill/>
          </p:spPr>
          <p:txBody>
            <a:bodyPr wrap="none" rtlCol="0">
              <a:spAutoFit/>
            </a:bodyPr>
            <a:lstStyle/>
            <a:p>
              <a:r>
                <a:rPr lang="en-US" sz="1200" dirty="0"/>
                <a:t>5</a:t>
              </a:r>
            </a:p>
          </p:txBody>
        </p:sp>
        <p:sp>
          <p:nvSpPr>
            <p:cNvPr id="16" name="TextBox 15"/>
            <p:cNvSpPr txBox="1"/>
            <p:nvPr/>
          </p:nvSpPr>
          <p:spPr>
            <a:xfrm>
              <a:off x="9798424" y="6255786"/>
              <a:ext cx="263214" cy="276999"/>
            </a:xfrm>
            <a:prstGeom prst="rect">
              <a:avLst/>
            </a:prstGeom>
            <a:noFill/>
          </p:spPr>
          <p:txBody>
            <a:bodyPr wrap="none" rtlCol="0">
              <a:spAutoFit/>
            </a:bodyPr>
            <a:lstStyle/>
            <a:p>
              <a:r>
                <a:rPr lang="en-US" sz="1200" dirty="0"/>
                <a:t>6</a:t>
              </a:r>
            </a:p>
          </p:txBody>
        </p:sp>
      </p:grpSp>
      <p:sp>
        <p:nvSpPr>
          <p:cNvPr id="17" name="TextBox 16"/>
          <p:cNvSpPr txBox="1"/>
          <p:nvPr/>
        </p:nvSpPr>
        <p:spPr>
          <a:xfrm>
            <a:off x="10250826" y="5068218"/>
            <a:ext cx="367408" cy="523220"/>
          </a:xfrm>
          <a:prstGeom prst="rect">
            <a:avLst/>
          </a:prstGeom>
          <a:noFill/>
        </p:spPr>
        <p:txBody>
          <a:bodyPr wrap="none" rtlCol="0">
            <a:spAutoFit/>
          </a:bodyPr>
          <a:lstStyle/>
          <a:p>
            <a:r>
              <a:rPr lang="en-US" sz="2800" b="1" dirty="0">
                <a:solidFill>
                  <a:srgbClr val="00B0F0"/>
                </a:solidFill>
              </a:rPr>
              <a:t>4</a:t>
            </a:r>
          </a:p>
        </p:txBody>
      </p:sp>
      <p:sp>
        <p:nvSpPr>
          <p:cNvPr id="18" name="Rectangle 17"/>
          <p:cNvSpPr/>
          <p:nvPr/>
        </p:nvSpPr>
        <p:spPr>
          <a:xfrm>
            <a:off x="7628878" y="4600047"/>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13</a:t>
            </a:r>
          </a:p>
        </p:txBody>
      </p:sp>
      <p:grpSp>
        <p:nvGrpSpPr>
          <p:cNvPr id="19" name="Group 18"/>
          <p:cNvGrpSpPr/>
          <p:nvPr/>
        </p:nvGrpSpPr>
        <p:grpSpPr>
          <a:xfrm>
            <a:off x="8169924" y="4875649"/>
            <a:ext cx="1966509" cy="1509158"/>
            <a:chOff x="8074709" y="5127302"/>
            <a:chExt cx="1966509" cy="1509158"/>
          </a:xfrm>
        </p:grpSpPr>
        <p:cxnSp>
          <p:nvCxnSpPr>
            <p:cNvPr id="20" name="Straight Arrow Connector 19"/>
            <p:cNvCxnSpPr/>
            <p:nvPr/>
          </p:nvCxnSpPr>
          <p:spPr>
            <a:xfrm>
              <a:off x="8074709" y="5127302"/>
              <a:ext cx="1966509" cy="1509158"/>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176841">
              <a:off x="8579004" y="5525678"/>
              <a:ext cx="963725" cy="369332"/>
            </a:xfrm>
            <a:prstGeom prst="rect">
              <a:avLst/>
            </a:prstGeom>
            <a:noFill/>
          </p:spPr>
          <p:txBody>
            <a:bodyPr wrap="square" rtlCol="0">
              <a:spAutoFit/>
            </a:bodyPr>
            <a:lstStyle/>
            <a:p>
              <a:r>
                <a:rPr lang="en-US" dirty="0"/>
                <a:t>13mod7</a:t>
              </a:r>
            </a:p>
          </p:txBody>
        </p:sp>
      </p:grpSp>
      <p:sp>
        <p:nvSpPr>
          <p:cNvPr id="22" name="TextBox 21"/>
          <p:cNvSpPr txBox="1"/>
          <p:nvPr/>
        </p:nvSpPr>
        <p:spPr>
          <a:xfrm>
            <a:off x="10185988" y="6036953"/>
            <a:ext cx="550151" cy="523220"/>
          </a:xfrm>
          <a:prstGeom prst="rect">
            <a:avLst/>
          </a:prstGeom>
          <a:noFill/>
        </p:spPr>
        <p:txBody>
          <a:bodyPr wrap="none" rtlCol="0">
            <a:spAutoFit/>
          </a:bodyPr>
          <a:lstStyle/>
          <a:p>
            <a:r>
              <a:rPr lang="en-US" sz="2800" b="1" dirty="0">
                <a:solidFill>
                  <a:srgbClr val="00B0F0"/>
                </a:solidFill>
              </a:rPr>
              <a:t>13</a:t>
            </a:r>
          </a:p>
        </p:txBody>
      </p:sp>
      <p:sp>
        <p:nvSpPr>
          <p:cNvPr id="23" name="Rectangle 22"/>
          <p:cNvSpPr/>
          <p:nvPr/>
        </p:nvSpPr>
        <p:spPr>
          <a:xfrm>
            <a:off x="7622533" y="4600047"/>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19</a:t>
            </a:r>
          </a:p>
        </p:txBody>
      </p:sp>
      <p:grpSp>
        <p:nvGrpSpPr>
          <p:cNvPr id="24" name="Group 23"/>
          <p:cNvGrpSpPr/>
          <p:nvPr/>
        </p:nvGrpSpPr>
        <p:grpSpPr>
          <a:xfrm rot="504500">
            <a:off x="8073604" y="4983164"/>
            <a:ext cx="2142841" cy="609599"/>
            <a:chOff x="8095129" y="5015754"/>
            <a:chExt cx="1972236" cy="609599"/>
          </a:xfrm>
        </p:grpSpPr>
        <p:cxnSp>
          <p:nvCxnSpPr>
            <p:cNvPr id="25" name="Straight Arrow Connector 24"/>
            <p:cNvCxnSpPr/>
            <p:nvPr/>
          </p:nvCxnSpPr>
          <p:spPr>
            <a:xfrm>
              <a:off x="8095129" y="5087470"/>
              <a:ext cx="1972236" cy="537883"/>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826649">
              <a:off x="8520196" y="5015754"/>
              <a:ext cx="963725" cy="369332"/>
            </a:xfrm>
            <a:prstGeom prst="rect">
              <a:avLst/>
            </a:prstGeom>
            <a:noFill/>
          </p:spPr>
          <p:txBody>
            <a:bodyPr wrap="none" rtlCol="0">
              <a:spAutoFit/>
            </a:bodyPr>
            <a:lstStyle/>
            <a:p>
              <a:r>
                <a:rPr lang="en-US" dirty="0"/>
                <a:t>19mod7</a:t>
              </a:r>
            </a:p>
          </p:txBody>
        </p:sp>
      </p:grpSp>
      <p:sp>
        <p:nvSpPr>
          <p:cNvPr id="27" name="TextBox 26"/>
          <p:cNvSpPr txBox="1"/>
          <p:nvPr/>
        </p:nvSpPr>
        <p:spPr>
          <a:xfrm>
            <a:off x="10165568" y="5532233"/>
            <a:ext cx="550151" cy="523220"/>
          </a:xfrm>
          <a:prstGeom prst="rect">
            <a:avLst/>
          </a:prstGeom>
          <a:noFill/>
        </p:spPr>
        <p:txBody>
          <a:bodyPr wrap="none" rtlCol="0">
            <a:spAutoFit/>
          </a:bodyPr>
          <a:lstStyle/>
          <a:p>
            <a:r>
              <a:rPr lang="en-US" sz="2800" b="1" dirty="0">
                <a:solidFill>
                  <a:srgbClr val="00B0F0"/>
                </a:solidFill>
              </a:rPr>
              <a:t>19</a:t>
            </a:r>
          </a:p>
        </p:txBody>
      </p:sp>
      <p:sp>
        <p:nvSpPr>
          <p:cNvPr id="28" name="Rectangle 27"/>
          <p:cNvSpPr/>
          <p:nvPr/>
        </p:nvSpPr>
        <p:spPr>
          <a:xfrm>
            <a:off x="7625457" y="4609849"/>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11</a:t>
            </a:r>
          </a:p>
        </p:txBody>
      </p:sp>
      <p:grpSp>
        <p:nvGrpSpPr>
          <p:cNvPr id="29" name="Group 28"/>
          <p:cNvGrpSpPr/>
          <p:nvPr/>
        </p:nvGrpSpPr>
        <p:grpSpPr>
          <a:xfrm>
            <a:off x="8169924" y="4793610"/>
            <a:ext cx="1972236" cy="609599"/>
            <a:chOff x="8095129" y="5015754"/>
            <a:chExt cx="1972236" cy="609599"/>
          </a:xfrm>
        </p:grpSpPr>
        <p:cxnSp>
          <p:nvCxnSpPr>
            <p:cNvPr id="30" name="Straight Arrow Connector 29"/>
            <p:cNvCxnSpPr/>
            <p:nvPr/>
          </p:nvCxnSpPr>
          <p:spPr>
            <a:xfrm>
              <a:off x="8095129" y="5087470"/>
              <a:ext cx="1972236" cy="53788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826649">
              <a:off x="8520196" y="5015754"/>
              <a:ext cx="963725" cy="369332"/>
            </a:xfrm>
            <a:prstGeom prst="rect">
              <a:avLst/>
            </a:prstGeom>
            <a:noFill/>
          </p:spPr>
          <p:txBody>
            <a:bodyPr wrap="none" rtlCol="0">
              <a:spAutoFit/>
            </a:bodyPr>
            <a:lstStyle/>
            <a:p>
              <a:r>
                <a:rPr lang="en-US" dirty="0"/>
                <a:t>11mod7</a:t>
              </a:r>
            </a:p>
          </p:txBody>
        </p:sp>
      </p:grpSp>
      <p:grpSp>
        <p:nvGrpSpPr>
          <p:cNvPr id="38" name="Group 37"/>
          <p:cNvGrpSpPr/>
          <p:nvPr/>
        </p:nvGrpSpPr>
        <p:grpSpPr>
          <a:xfrm rot="18592056">
            <a:off x="7976576" y="3801440"/>
            <a:ext cx="2257204" cy="609599"/>
            <a:chOff x="8095129" y="5015754"/>
            <a:chExt cx="1972236" cy="609599"/>
          </a:xfrm>
        </p:grpSpPr>
        <p:cxnSp>
          <p:nvCxnSpPr>
            <p:cNvPr id="39" name="Straight Arrow Connector 38"/>
            <p:cNvCxnSpPr/>
            <p:nvPr/>
          </p:nvCxnSpPr>
          <p:spPr>
            <a:xfrm>
              <a:off x="8095129" y="5087470"/>
              <a:ext cx="1972236" cy="53788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826649">
              <a:off x="8417857" y="5015754"/>
              <a:ext cx="1168404" cy="369332"/>
            </a:xfrm>
            <a:prstGeom prst="rect">
              <a:avLst/>
            </a:prstGeom>
            <a:noFill/>
          </p:spPr>
          <p:txBody>
            <a:bodyPr wrap="none" rtlCol="0">
              <a:spAutoFit/>
            </a:bodyPr>
            <a:lstStyle/>
            <a:p>
              <a:r>
                <a:rPr lang="en-US" dirty="0"/>
                <a:t>(11+3)mod7</a:t>
              </a:r>
            </a:p>
          </p:txBody>
        </p:sp>
      </p:grpSp>
      <p:sp>
        <p:nvSpPr>
          <p:cNvPr id="41" name="TextBox 40"/>
          <p:cNvSpPr txBox="1"/>
          <p:nvPr/>
        </p:nvSpPr>
        <p:spPr>
          <a:xfrm>
            <a:off x="10138309" y="4593706"/>
            <a:ext cx="550151" cy="523220"/>
          </a:xfrm>
          <a:prstGeom prst="rect">
            <a:avLst/>
          </a:prstGeom>
          <a:noFill/>
        </p:spPr>
        <p:txBody>
          <a:bodyPr wrap="none" rtlCol="0">
            <a:spAutoFit/>
          </a:bodyPr>
          <a:lstStyle/>
          <a:p>
            <a:r>
              <a:rPr lang="en-US" sz="2800" b="1" dirty="0">
                <a:solidFill>
                  <a:srgbClr val="00B0F0"/>
                </a:solidFill>
              </a:rPr>
              <a:t>11</a:t>
            </a:r>
          </a:p>
        </p:txBody>
      </p:sp>
      <p:sp>
        <p:nvSpPr>
          <p:cNvPr id="42" name="TextBox 41"/>
          <p:cNvSpPr txBox="1"/>
          <p:nvPr/>
        </p:nvSpPr>
        <p:spPr>
          <a:xfrm>
            <a:off x="6135560" y="3544176"/>
            <a:ext cx="2146742" cy="369332"/>
          </a:xfrm>
          <a:prstGeom prst="rect">
            <a:avLst/>
          </a:prstGeom>
          <a:noFill/>
        </p:spPr>
        <p:txBody>
          <a:bodyPr wrap="none" rtlCol="0">
            <a:spAutoFit/>
          </a:bodyPr>
          <a:lstStyle/>
          <a:p>
            <a:r>
              <a:rPr lang="en-US" dirty="0"/>
              <a:t>D(11) = 11 mod 3 + 1</a:t>
            </a:r>
          </a:p>
        </p:txBody>
      </p:sp>
      <p:sp>
        <p:nvSpPr>
          <p:cNvPr id="43" name="Rectangle 42"/>
          <p:cNvSpPr/>
          <p:nvPr/>
        </p:nvSpPr>
        <p:spPr>
          <a:xfrm>
            <a:off x="7627707" y="4604740"/>
            <a:ext cx="555811"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0</a:t>
            </a:r>
          </a:p>
        </p:txBody>
      </p:sp>
      <p:grpSp>
        <p:nvGrpSpPr>
          <p:cNvPr id="44" name="Group 43"/>
          <p:cNvGrpSpPr/>
          <p:nvPr/>
        </p:nvGrpSpPr>
        <p:grpSpPr>
          <a:xfrm rot="18831535">
            <a:off x="8020514" y="3805407"/>
            <a:ext cx="2142841" cy="609599"/>
            <a:chOff x="8095129" y="5015754"/>
            <a:chExt cx="1972236" cy="609599"/>
          </a:xfrm>
        </p:grpSpPr>
        <p:cxnSp>
          <p:nvCxnSpPr>
            <p:cNvPr id="45" name="Straight Arrow Connector 44"/>
            <p:cNvCxnSpPr/>
            <p:nvPr/>
          </p:nvCxnSpPr>
          <p:spPr>
            <a:xfrm>
              <a:off x="8095129" y="5087470"/>
              <a:ext cx="1972236" cy="537883"/>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rot="826649">
              <a:off x="8588067" y="5015754"/>
              <a:ext cx="827982" cy="369332"/>
            </a:xfrm>
            <a:prstGeom prst="rect">
              <a:avLst/>
            </a:prstGeom>
            <a:noFill/>
          </p:spPr>
          <p:txBody>
            <a:bodyPr wrap="none" rtlCol="0">
              <a:spAutoFit/>
            </a:bodyPr>
            <a:lstStyle/>
            <a:p>
              <a:r>
                <a:rPr lang="en-US" dirty="0"/>
                <a:t>0 mod7</a:t>
              </a:r>
            </a:p>
          </p:txBody>
        </p:sp>
      </p:grpSp>
      <p:sp>
        <p:nvSpPr>
          <p:cNvPr id="47" name="TextBox 46"/>
          <p:cNvSpPr txBox="1"/>
          <p:nvPr/>
        </p:nvSpPr>
        <p:spPr>
          <a:xfrm>
            <a:off x="10127460" y="3205273"/>
            <a:ext cx="367408" cy="523220"/>
          </a:xfrm>
          <a:prstGeom prst="rect">
            <a:avLst/>
          </a:prstGeom>
          <a:noFill/>
        </p:spPr>
        <p:txBody>
          <a:bodyPr wrap="none" rtlCol="0">
            <a:spAutoFit/>
          </a:bodyPr>
          <a:lstStyle/>
          <a:p>
            <a:r>
              <a:rPr lang="en-US" sz="2800" b="1" dirty="0">
                <a:solidFill>
                  <a:srgbClr val="00B0F0"/>
                </a:solidFill>
              </a:rPr>
              <a:t>0</a:t>
            </a:r>
          </a:p>
        </p:txBody>
      </p:sp>
      <p:grpSp>
        <p:nvGrpSpPr>
          <p:cNvPr id="48" name="Group 47"/>
          <p:cNvGrpSpPr/>
          <p:nvPr/>
        </p:nvGrpSpPr>
        <p:grpSpPr>
          <a:xfrm rot="20830382">
            <a:off x="8162359" y="4527884"/>
            <a:ext cx="1818616" cy="609599"/>
            <a:chOff x="8095129" y="5015754"/>
            <a:chExt cx="1972236" cy="609599"/>
          </a:xfrm>
        </p:grpSpPr>
        <p:cxnSp>
          <p:nvCxnSpPr>
            <p:cNvPr id="49" name="Straight Arrow Connector 48"/>
            <p:cNvCxnSpPr/>
            <p:nvPr/>
          </p:nvCxnSpPr>
          <p:spPr>
            <a:xfrm>
              <a:off x="8095129" y="5087470"/>
              <a:ext cx="1972236" cy="537883"/>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826649">
              <a:off x="8255371" y="5015754"/>
              <a:ext cx="1493378" cy="369332"/>
            </a:xfrm>
            <a:prstGeom prst="rect">
              <a:avLst/>
            </a:prstGeom>
            <a:noFill/>
          </p:spPr>
          <p:txBody>
            <a:bodyPr wrap="none" rtlCol="0">
              <a:spAutoFit/>
            </a:bodyPr>
            <a:lstStyle/>
            <a:p>
              <a:r>
                <a:rPr lang="en-US" dirty="0"/>
                <a:t>(11+2*3) mod7</a:t>
              </a:r>
            </a:p>
          </p:txBody>
        </p:sp>
      </p:grpSp>
    </p:spTree>
    <p:extLst>
      <p:ext uri="{BB962C8B-B14F-4D97-AF65-F5344CB8AC3E}">
        <p14:creationId xmlns:p14="http://schemas.microsoft.com/office/powerpoint/2010/main" val="263007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18"/>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23"/>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xit" presetSubtype="0" fill="hold" nodeType="withEffect">
                                  <p:stCondLst>
                                    <p:cond delay="0"/>
                                  </p:stCondLst>
                                  <p:childTnLst>
                                    <p:set>
                                      <p:cBhvr>
                                        <p:cTn id="94" dur="1" fill="hold">
                                          <p:stCondLst>
                                            <p:cond delay="0"/>
                                          </p:stCondLst>
                                        </p:cTn>
                                        <p:tgtEl>
                                          <p:spTgt spid="2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3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42"/>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7" grpId="0"/>
      <p:bldP spid="18" grpId="0" animBg="1"/>
      <p:bldP spid="18" grpId="1" animBg="1"/>
      <p:bldP spid="22" grpId="0"/>
      <p:bldP spid="23" grpId="0" animBg="1"/>
      <p:bldP spid="23" grpId="1" animBg="1"/>
      <p:bldP spid="27" grpId="0"/>
      <p:bldP spid="28" grpId="0" animBg="1"/>
      <p:bldP spid="28" grpId="1" animBg="1"/>
      <p:bldP spid="41" grpId="0"/>
      <p:bldP spid="42" grpId="0"/>
      <p:bldP spid="42" grpId="1"/>
      <p:bldP spid="43" grpId="0" animBg="1"/>
      <p:bldP spid="43" grpId="1" animBg="1"/>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Complexity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Linear Probing</a:t>
                </a:r>
              </a:p>
              <a:p>
                <a:r>
                  <a:rPr lang="en-US" dirty="0"/>
                  <a:t>Successful Search: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i="1" smtClean="0">
                            <a:solidFill>
                              <a:schemeClr val="tx1"/>
                            </a:solidFill>
                            <a:latin typeface="Cambria Math" panose="02040503050406030204" pitchFamily="18" charset="0"/>
                            <a:ea typeface="Cambria Math" panose="02040503050406030204" pitchFamily="18" charset="0"/>
                          </a:rPr>
                          <m:t>𝛼</m:t>
                        </m:r>
                      </m:den>
                    </m:f>
                    <m:r>
                      <a:rPr lang="en-US" b="0" i="1" smtClean="0">
                        <a:latin typeface="Cambria Math" panose="02040503050406030204" pitchFamily="18" charset="0"/>
                      </a:rPr>
                      <m:t>)</m:t>
                    </m:r>
                  </m:oMath>
                </a14:m>
                <a:endParaRPr lang="en-US" dirty="0"/>
              </a:p>
              <a:p>
                <a:r>
                  <a:rPr lang="en-US" dirty="0"/>
                  <a:t>Unsuccessful Search: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(1+</m:t>
                    </m:r>
                    <m:sSup>
                      <m:sSupPr>
                        <m:ctrlPr>
                          <a:rPr lang="en-US"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dirty="0"/>
              </a:p>
              <a:p>
                <a:pPr marL="0" indent="0">
                  <a:buNone/>
                </a:pPr>
                <a:endParaRPr lang="en-US" dirty="0"/>
              </a:p>
              <a:p>
                <a:pPr marL="0" indent="0">
                  <a:buNone/>
                </a:pPr>
                <a:r>
                  <a:rPr lang="en-US" dirty="0"/>
                  <a:t>Double Hashing</a:t>
                </a:r>
              </a:p>
              <a:p>
                <a:r>
                  <a:rPr lang="en-US" dirty="0"/>
                  <a:t>Successful Search: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𝛼</m:t>
                        </m:r>
                      </m:den>
                    </m:f>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ln</m:t>
                        </m:r>
                      </m:fNa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den>
                        </m:f>
                      </m:e>
                    </m:func>
                  </m:oMath>
                </a14:m>
                <a:endParaRPr lang="en-US" dirty="0"/>
              </a:p>
              <a:p>
                <a:r>
                  <a:rPr lang="en-US" dirty="0"/>
                  <a:t>Unsuccessful Search: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b="-840"/>
                </a:stretch>
              </a:blipFill>
            </p:spPr>
            <p:txBody>
              <a:bodyPr/>
              <a:lstStyle/>
              <a:p>
                <a:r>
                  <a:rPr lang="en-US">
                    <a:noFill/>
                  </a:rPr>
                  <a:t> </a:t>
                </a:r>
              </a:p>
            </p:txBody>
          </p:sp>
        </mc:Fallback>
      </mc:AlternateContent>
      <p:sp>
        <p:nvSpPr>
          <p:cNvPr id="4" name="TextBox 3"/>
          <p:cNvSpPr txBox="1"/>
          <p:nvPr/>
        </p:nvSpPr>
        <p:spPr>
          <a:xfrm>
            <a:off x="4386591" y="6488668"/>
            <a:ext cx="7894533" cy="369332"/>
          </a:xfrm>
          <a:prstGeom prst="rect">
            <a:avLst/>
          </a:prstGeom>
          <a:noFill/>
        </p:spPr>
        <p:txBody>
          <a:bodyPr wrap="none" rtlCol="0">
            <a:spAutoFit/>
          </a:bodyPr>
          <a:lstStyle/>
          <a:p>
            <a:r>
              <a:rPr lang="en-US" dirty="0"/>
              <a:t>*Proof can be found in The Art of Computer Programming by Knuth Donald (1973)</a:t>
            </a:r>
          </a:p>
        </p:txBody>
      </p:sp>
    </p:spTree>
    <p:extLst>
      <p:ext uri="{BB962C8B-B14F-4D97-AF65-F5344CB8AC3E}">
        <p14:creationId xmlns:p14="http://schemas.microsoft.com/office/powerpoint/2010/main" val="1550031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 A Key Under Open Addressing</a:t>
            </a:r>
          </a:p>
        </p:txBody>
      </p:sp>
      <p:sp>
        <p:nvSpPr>
          <p:cNvPr id="3" name="Content Placeholder 2"/>
          <p:cNvSpPr>
            <a:spLocks noGrp="1"/>
          </p:cNvSpPr>
          <p:nvPr>
            <p:ph idx="1"/>
          </p:nvPr>
        </p:nvSpPr>
        <p:spPr/>
        <p:txBody>
          <a:bodyPr/>
          <a:lstStyle/>
          <a:p>
            <a:r>
              <a:rPr lang="en-US" dirty="0"/>
              <a:t>Leave the deleted key in the table</a:t>
            </a:r>
          </a:p>
          <a:p>
            <a:r>
              <a:rPr lang="en-US" dirty="0"/>
              <a:t>Make a marker indicating that it is deleted</a:t>
            </a:r>
          </a:p>
          <a:p>
            <a:r>
              <a:rPr lang="en-US" dirty="0"/>
              <a:t>Overwrite it when a new key is inserted to the slot</a:t>
            </a:r>
          </a:p>
          <a:p>
            <a:r>
              <a:rPr lang="en-US" dirty="0"/>
              <a:t>May need to do a “garbage collection” when a large number of deletions are done </a:t>
            </a:r>
          </a:p>
          <a:p>
            <a:pPr lvl="1"/>
            <a:r>
              <a:rPr lang="en-US" dirty="0"/>
              <a:t>To improve the search time</a:t>
            </a:r>
          </a:p>
        </p:txBody>
      </p:sp>
    </p:spTree>
    <p:extLst>
      <p:ext uri="{BB962C8B-B14F-4D97-AF65-F5344CB8AC3E}">
        <p14:creationId xmlns:p14="http://schemas.microsoft.com/office/powerpoint/2010/main" val="678346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Rehashing: Expanding the Hash Table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As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𝛼</m:t>
                    </m:r>
                  </m:oMath>
                </a14:m>
                <a:r>
                  <a:rPr lang="en-US" dirty="0"/>
                  <a:t> increases, the time complexity also increases</a:t>
                </a:r>
              </a:p>
              <a:p>
                <a:pPr marL="0" indent="0">
                  <a:buNone/>
                </a:pPr>
                <a:r>
                  <a:rPr lang="en-US" dirty="0"/>
                  <a:t>Solution:</a:t>
                </a:r>
              </a:p>
              <a:p>
                <a:r>
                  <a:rPr lang="en-US" dirty="0"/>
                  <a:t>Increase the size of hash table (doubled)</a:t>
                </a:r>
              </a:p>
              <a:p>
                <a:r>
                  <a:rPr lang="en-US" dirty="0"/>
                  <a:t>Rehash all keys into new larger hash table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57311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 Table: 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Closed-address Hashing : Separate Chaining: </a:t>
                </a:r>
                <a:r>
                  <a:rPr lang="en-US" dirty="0">
                    <a:solidFill>
                      <a:srgbClr val="00B050"/>
                    </a:solidFill>
                  </a:rPr>
                  <a:t>O</a:t>
                </a:r>
                <a:r>
                  <a:rPr lang="el-GR" dirty="0">
                    <a:solidFill>
                      <a:srgbClr val="00B050"/>
                    </a:solidFill>
                  </a:rPr>
                  <a:t>(𝛼)</a:t>
                </a:r>
                <a:r>
                  <a:rPr lang="en-US" dirty="0"/>
                  <a:t> on average</a:t>
                </a:r>
              </a:p>
              <a:p>
                <a:r>
                  <a:rPr lang="en-US" dirty="0"/>
                  <a:t>Open-address Hashing: </a:t>
                </a:r>
                <a:r>
                  <a:rPr lang="en-US" dirty="0">
                    <a:solidFill>
                      <a:srgbClr val="00B050"/>
                    </a:solidFill>
                  </a:rPr>
                  <a:t>O</a:t>
                </a:r>
                <a:r>
                  <a:rPr lang="el-GR" dirty="0">
                    <a:solidFill>
                      <a:srgbClr val="00B050"/>
                    </a:solidFill>
                  </a:rPr>
                  <a:t>(</a:t>
                </a:r>
                <a14:m>
                  <m:oMath xmlns:m="http://schemas.openxmlformats.org/officeDocument/2006/math">
                    <m:r>
                      <a:rPr lang="en-US" b="0" i="1" smtClean="0">
                        <a:solidFill>
                          <a:srgbClr val="00B050"/>
                        </a:solidFill>
                        <a:latin typeface="Cambria Math" panose="02040503050406030204" pitchFamily="18" charset="0"/>
                      </a:rPr>
                      <m:t>𝑓</m:t>
                    </m:r>
                    <m:r>
                      <a:rPr lang="en-US" b="0" i="1" smtClean="0">
                        <a:solidFill>
                          <a:srgbClr val="00B050"/>
                        </a:solidFill>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1</m:t>
                        </m:r>
                      </m:num>
                      <m:den>
                        <m:r>
                          <a:rPr lang="en-US" b="0" i="1" smtClean="0">
                            <a:solidFill>
                              <a:srgbClr val="00B050"/>
                            </a:solidFill>
                            <a:latin typeface="Cambria Math" panose="02040503050406030204" pitchFamily="18" charset="0"/>
                          </a:rPr>
                          <m:t>1−</m:t>
                        </m:r>
                        <m:r>
                          <m:rPr>
                            <m:nor/>
                          </m:rPr>
                          <a:rPr lang="el-GR" dirty="0">
                            <a:solidFill>
                              <a:srgbClr val="00B050"/>
                            </a:solidFill>
                          </a:rPr>
                          <m:t>𝛼</m:t>
                        </m:r>
                      </m:den>
                    </m:f>
                    <m:r>
                      <a:rPr lang="en-US" b="0" i="1" smtClean="0">
                        <a:solidFill>
                          <a:srgbClr val="00B050"/>
                        </a:solidFill>
                        <a:latin typeface="Cambria Math" panose="02040503050406030204" pitchFamily="18" charset="0"/>
                      </a:rPr>
                      <m:t>)</m:t>
                    </m:r>
                  </m:oMath>
                </a14:m>
                <a:r>
                  <a:rPr lang="el-GR" dirty="0">
                    <a:solidFill>
                      <a:srgbClr val="00B050"/>
                    </a:solidFill>
                  </a:rPr>
                  <a:t>)</a:t>
                </a:r>
                <a:r>
                  <a:rPr lang="en-US" dirty="0"/>
                  <a:t> </a:t>
                </a:r>
              </a:p>
              <a:p>
                <a:pPr lvl="1"/>
                <a:r>
                  <a:rPr lang="en-US" dirty="0"/>
                  <a:t>Linear Probing</a:t>
                </a:r>
              </a:p>
              <a:p>
                <a:pPr lvl="1"/>
                <a:r>
                  <a:rPr lang="en-US" dirty="0"/>
                  <a:t>Quadratic Probing</a:t>
                </a:r>
              </a:p>
              <a:p>
                <a:pPr lvl="1"/>
                <a:r>
                  <a:rPr lang="en-US" dirty="0"/>
                  <a:t>Double Hashing</a:t>
                </a:r>
              </a:p>
              <a:p>
                <a:r>
                  <a:rPr lang="en-US" dirty="0"/>
                  <a:t>Delete keys</a:t>
                </a:r>
              </a:p>
              <a:p>
                <a:r>
                  <a:rPr lang="en-US" dirty="0"/>
                  <a:t>Rehashing</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637538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r>
              <a:rPr lang="en-US" dirty="0"/>
              <a:t>Hash Table</a:t>
            </a:r>
          </a:p>
          <a:p>
            <a:r>
              <a:rPr lang="en-US" dirty="0"/>
              <a:t>Graph Terminology</a:t>
            </a:r>
          </a:p>
          <a:p>
            <a:r>
              <a:rPr lang="en-US" dirty="0"/>
              <a:t>Graph Representation</a:t>
            </a:r>
          </a:p>
          <a:p>
            <a:pPr lvl="1"/>
            <a:r>
              <a:rPr lang="en-US" dirty="0"/>
              <a:t>Adjacency Matrix</a:t>
            </a:r>
          </a:p>
          <a:p>
            <a:pPr lvl="1"/>
            <a:r>
              <a:rPr lang="en-US" dirty="0"/>
              <a:t>Adjacency List</a:t>
            </a:r>
          </a:p>
          <a:p>
            <a:pPr marL="457200" lvl="1" indent="0">
              <a:buNone/>
            </a:pPr>
            <a:endParaRPr lang="en-US" dirty="0"/>
          </a:p>
        </p:txBody>
      </p:sp>
    </p:spTree>
    <p:extLst>
      <p:ext uri="{BB962C8B-B14F-4D97-AF65-F5344CB8AC3E}">
        <p14:creationId xmlns:p14="http://schemas.microsoft.com/office/powerpoint/2010/main" val="900543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Terminology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17203"/>
                <a:ext cx="10515600" cy="4351338"/>
              </a:xfrm>
            </p:spPr>
            <p:txBody>
              <a:bodyPr>
                <a:normAutofit lnSpcReduction="10000"/>
              </a:bodyPr>
              <a:lstStyle/>
              <a:p>
                <a:r>
                  <a:rPr lang="en-US" dirty="0"/>
                  <a:t>A </a:t>
                </a:r>
                <a:r>
                  <a:rPr lang="en-US" dirty="0">
                    <a:solidFill>
                      <a:srgbClr val="FF0000"/>
                    </a:solidFill>
                  </a:rPr>
                  <a:t>graph</a:t>
                </a:r>
                <a:r>
                  <a:rPr lang="en-US" dirty="0"/>
                  <a:t>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consists of two finite sets:</a:t>
                </a:r>
              </a:p>
              <a:p>
                <a:pPr lvl="1"/>
                <a:r>
                  <a:rPr lang="en-US" dirty="0"/>
                  <a:t>A set </a:t>
                </a:r>
                <a14:m>
                  <m:oMath xmlns:m="http://schemas.openxmlformats.org/officeDocument/2006/math">
                    <m:r>
                      <a:rPr lang="en-US" i="1">
                        <a:latin typeface="Cambria Math" panose="02040503050406030204" pitchFamily="18" charset="0"/>
                      </a:rPr>
                      <m:t>𝑉</m:t>
                    </m:r>
                    <m:r>
                      <a:rPr lang="en-US" i="1">
                        <a:latin typeface="Cambria Math" panose="02040503050406030204" pitchFamily="18" charset="0"/>
                      </a:rPr>
                      <m:t> </m:t>
                    </m:r>
                  </m:oMath>
                </a14:m>
                <a:r>
                  <a:rPr lang="en-US" dirty="0"/>
                  <a:t>of </a:t>
                </a:r>
                <a:r>
                  <a:rPr lang="en-US" dirty="0">
                    <a:solidFill>
                      <a:srgbClr val="FF0000"/>
                    </a:solidFill>
                  </a:rPr>
                  <a:t>vertices</a:t>
                </a:r>
                <a:r>
                  <a:rPr lang="en-US" dirty="0"/>
                  <a:t>/ nodes</a:t>
                </a:r>
              </a:p>
              <a:p>
                <a:pPr lvl="1"/>
                <a:r>
                  <a:rPr lang="en-US" dirty="0"/>
                  <a:t>|V| is the number of vertices</a:t>
                </a:r>
              </a:p>
              <a:p>
                <a:pPr lvl="1"/>
                <a:endParaRPr lang="en-US" dirty="0"/>
              </a:p>
              <a:p>
                <a:pPr lvl="1"/>
                <a:r>
                  <a:rPr lang="en-US" dirty="0"/>
                  <a:t>A set </a:t>
                </a:r>
                <a14:m>
                  <m:oMath xmlns:m="http://schemas.openxmlformats.org/officeDocument/2006/math">
                    <m:r>
                      <a:rPr lang="en-US" b="0" i="1" smtClean="0">
                        <a:latin typeface="Cambria Math" panose="02040503050406030204" pitchFamily="18" charset="0"/>
                      </a:rPr>
                      <m:t>𝐸</m:t>
                    </m:r>
                  </m:oMath>
                </a14:m>
                <a:r>
                  <a:rPr lang="en-US" dirty="0"/>
                  <a:t> of </a:t>
                </a:r>
                <a:r>
                  <a:rPr lang="en-US" dirty="0">
                    <a:solidFill>
                      <a:srgbClr val="FF0000"/>
                    </a:solidFill>
                  </a:rPr>
                  <a:t>edges</a:t>
                </a:r>
                <a:r>
                  <a:rPr lang="en-US" dirty="0"/>
                  <a:t>/arcs/links that connect the vertices</a:t>
                </a:r>
              </a:p>
              <a:p>
                <a:pPr lvl="1"/>
                <a14:m>
                  <m:oMath xmlns:m="http://schemas.openxmlformats.org/officeDocument/2006/math">
                    <m:r>
                      <a:rPr lang="en-US" i="1">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oMath>
                </a14:m>
                <a:r>
                  <a:rPr lang="en-US" dirty="0"/>
                  <a:t>}</a:t>
                </a:r>
              </a:p>
              <a:p>
                <a:pPr lvl="1"/>
                <a:r>
                  <a:rPr lang="en-US" dirty="0"/>
                  <a: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 </m:t>
                    </m:r>
                  </m:oMath>
                </a14:m>
                <a:r>
                  <a:rPr lang="en-US" dirty="0"/>
                  <a:t>| is the </a:t>
                </a:r>
                <a:r>
                  <a:rPr lang="en-US"/>
                  <a:t>number of edges </a:t>
                </a:r>
                <a:r>
                  <a:rPr lang="en-US" dirty="0"/>
                  <a:t>ranged from 0 to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endParaRPr lang="en-US" dirty="0"/>
              </a:p>
              <a:p>
                <a:pPr lvl="1"/>
                <a:endParaRPr lang="en-US" dirty="0"/>
              </a:p>
              <a:p>
                <a:pPr lvl="1"/>
                <a:r>
                  <a:rPr lang="en-US" dirty="0">
                    <a:solidFill>
                      <a:srgbClr val="FF0000"/>
                    </a:solidFill>
                  </a:rPr>
                  <a:t>Degree</a:t>
                </a:r>
                <a:r>
                  <a:rPr lang="en-US" dirty="0"/>
                  <a:t> of a vertex is the number of edges incident to it</a:t>
                </a:r>
              </a:p>
              <a:p>
                <a:pPr lvl="1"/>
                <a:endParaRPr lang="en-US" dirty="0"/>
              </a:p>
              <a:p>
                <a:pPr lvl="1"/>
                <a:r>
                  <a:rPr lang="en-US" dirty="0"/>
                  <a:t>A </a:t>
                </a:r>
                <a:r>
                  <a:rPr lang="en-US" dirty="0">
                    <a:solidFill>
                      <a:srgbClr val="FF0000"/>
                    </a:solidFill>
                  </a:rPr>
                  <a:t>tree</a:t>
                </a:r>
                <a:r>
                  <a:rPr lang="en-US" dirty="0"/>
                  <a:t> is a special graph with no cycle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17203"/>
                <a:ext cx="10515600" cy="4351338"/>
              </a:xfrm>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274219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Terminology</a:t>
            </a:r>
          </a:p>
        </p:txBody>
      </p:sp>
      <p:sp>
        <p:nvSpPr>
          <p:cNvPr id="4" name="Oval 3"/>
          <p:cNvSpPr/>
          <p:nvPr/>
        </p:nvSpPr>
        <p:spPr>
          <a:xfrm>
            <a:off x="1829979" y="1917803"/>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p:cNvSpPr/>
          <p:nvPr/>
        </p:nvSpPr>
        <p:spPr>
          <a:xfrm>
            <a:off x="3410562" y="1924262"/>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p:cNvSpPr/>
          <p:nvPr/>
        </p:nvSpPr>
        <p:spPr>
          <a:xfrm>
            <a:off x="1829979" y="2983701"/>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p:cNvSpPr/>
          <p:nvPr/>
        </p:nvSpPr>
        <p:spPr>
          <a:xfrm>
            <a:off x="3410562" y="2983701"/>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8" name="Straight Connector 7"/>
          <p:cNvCxnSpPr>
            <a:stCxn id="5" idx="2"/>
            <a:endCxn id="4" idx="6"/>
          </p:cNvCxnSpPr>
          <p:nvPr/>
        </p:nvCxnSpPr>
        <p:spPr>
          <a:xfrm flipH="1" flipV="1">
            <a:off x="2218599" y="2134973"/>
            <a:ext cx="1191963" cy="645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 name="Straight Connector 8"/>
          <p:cNvCxnSpPr>
            <a:stCxn id="7" idx="2"/>
            <a:endCxn id="6" idx="6"/>
          </p:cNvCxnSpPr>
          <p:nvPr/>
        </p:nvCxnSpPr>
        <p:spPr>
          <a:xfrm flipH="1">
            <a:off x="2218599" y="3200871"/>
            <a:ext cx="119196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 name="Straight Connector 9"/>
          <p:cNvCxnSpPr>
            <a:stCxn id="6" idx="0"/>
            <a:endCxn id="4" idx="4"/>
          </p:cNvCxnSpPr>
          <p:nvPr/>
        </p:nvCxnSpPr>
        <p:spPr>
          <a:xfrm flipV="1">
            <a:off x="2024289" y="2352143"/>
            <a:ext cx="0" cy="63155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 name="Straight Connector 10"/>
          <p:cNvCxnSpPr>
            <a:stCxn id="7" idx="0"/>
            <a:endCxn id="5" idx="4"/>
          </p:cNvCxnSpPr>
          <p:nvPr/>
        </p:nvCxnSpPr>
        <p:spPr>
          <a:xfrm flipV="1">
            <a:off x="3604872" y="2358602"/>
            <a:ext cx="0" cy="6250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 name="Straight Connector 11"/>
          <p:cNvCxnSpPr>
            <a:stCxn id="4" idx="5"/>
            <a:endCxn id="7" idx="1"/>
          </p:cNvCxnSpPr>
          <p:nvPr/>
        </p:nvCxnSpPr>
        <p:spPr>
          <a:xfrm>
            <a:off x="2161687" y="2288535"/>
            <a:ext cx="1305787" cy="7587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5" idx="0"/>
            <a:endCxn id="5" idx="6"/>
          </p:cNvCxnSpPr>
          <p:nvPr/>
        </p:nvCxnSpPr>
        <p:spPr>
          <a:xfrm rot="16200000" flipH="1">
            <a:off x="3593442" y="1935692"/>
            <a:ext cx="217170" cy="194310"/>
          </a:xfrm>
          <a:prstGeom prst="curvedConnector4">
            <a:avLst>
              <a:gd name="adj1" fmla="val -105263"/>
              <a:gd name="adj2" fmla="val 217647"/>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903434" y="3349242"/>
            <a:ext cx="1859163" cy="369332"/>
          </a:xfrm>
          <a:prstGeom prst="rect">
            <a:avLst/>
          </a:prstGeom>
          <a:noFill/>
        </p:spPr>
        <p:txBody>
          <a:bodyPr wrap="none" rtlCol="0">
            <a:spAutoFit/>
          </a:bodyPr>
          <a:lstStyle/>
          <a:p>
            <a:r>
              <a:rPr lang="en-US" dirty="0"/>
              <a:t>Undirected Graph</a:t>
            </a:r>
          </a:p>
        </p:txBody>
      </p:sp>
      <p:grpSp>
        <p:nvGrpSpPr>
          <p:cNvPr id="54" name="Group 53"/>
          <p:cNvGrpSpPr/>
          <p:nvPr/>
        </p:nvGrpSpPr>
        <p:grpSpPr>
          <a:xfrm>
            <a:off x="1792413" y="4380030"/>
            <a:ext cx="1969203" cy="1802926"/>
            <a:chOff x="1792413" y="4380030"/>
            <a:chExt cx="1969203" cy="1802926"/>
          </a:xfrm>
        </p:grpSpPr>
        <p:sp>
          <p:nvSpPr>
            <p:cNvPr id="15" name="Oval 14"/>
            <p:cNvSpPr/>
            <p:nvPr/>
          </p:nvSpPr>
          <p:spPr>
            <a:xfrm>
              <a:off x="1792413" y="4380030"/>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6" name="Oval 15"/>
            <p:cNvSpPr/>
            <p:nvPr/>
          </p:nvSpPr>
          <p:spPr>
            <a:xfrm>
              <a:off x="3372996" y="4386489"/>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7" name="Oval 16"/>
            <p:cNvSpPr/>
            <p:nvPr/>
          </p:nvSpPr>
          <p:spPr>
            <a:xfrm>
              <a:off x="1792413" y="5445928"/>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8" name="Oval 17"/>
            <p:cNvSpPr/>
            <p:nvPr/>
          </p:nvSpPr>
          <p:spPr>
            <a:xfrm>
              <a:off x="3372996" y="5445928"/>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19" name="Straight Connector 18"/>
            <p:cNvCxnSpPr>
              <a:stCxn id="16" idx="2"/>
              <a:endCxn id="15" idx="6"/>
            </p:cNvCxnSpPr>
            <p:nvPr/>
          </p:nvCxnSpPr>
          <p:spPr>
            <a:xfrm flipH="1" flipV="1">
              <a:off x="2181033" y="4597200"/>
              <a:ext cx="1191963" cy="6459"/>
            </a:xfrm>
            <a:prstGeom prst="line">
              <a:avLst/>
            </a:prstGeom>
            <a:ln>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Connector 19"/>
            <p:cNvCxnSpPr>
              <a:stCxn id="18" idx="2"/>
              <a:endCxn id="17" idx="6"/>
            </p:cNvCxnSpPr>
            <p:nvPr/>
          </p:nvCxnSpPr>
          <p:spPr>
            <a:xfrm flipH="1">
              <a:off x="2181033" y="5663098"/>
              <a:ext cx="1191963" cy="0"/>
            </a:xfrm>
            <a:prstGeom prst="line">
              <a:avLst/>
            </a:prstGeom>
            <a:ln>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Connector 20"/>
            <p:cNvCxnSpPr>
              <a:stCxn id="17" idx="0"/>
              <a:endCxn id="15" idx="4"/>
            </p:cNvCxnSpPr>
            <p:nvPr/>
          </p:nvCxnSpPr>
          <p:spPr>
            <a:xfrm flipV="1">
              <a:off x="1986723" y="4814370"/>
              <a:ext cx="0" cy="631558"/>
            </a:xfrm>
            <a:prstGeom prst="line">
              <a:avLst/>
            </a:prstGeom>
            <a:ln>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Connector 21"/>
            <p:cNvCxnSpPr>
              <a:stCxn id="18" idx="0"/>
              <a:endCxn id="16" idx="4"/>
            </p:cNvCxnSpPr>
            <p:nvPr/>
          </p:nvCxnSpPr>
          <p:spPr>
            <a:xfrm flipV="1">
              <a:off x="3567306" y="4820829"/>
              <a:ext cx="0" cy="625099"/>
            </a:xfrm>
            <a:prstGeom prst="line">
              <a:avLst/>
            </a:prstGeom>
            <a:ln>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3" name="Straight Connector 22"/>
            <p:cNvCxnSpPr>
              <a:stCxn id="15" idx="5"/>
              <a:endCxn id="18" idx="1"/>
            </p:cNvCxnSpPr>
            <p:nvPr/>
          </p:nvCxnSpPr>
          <p:spPr>
            <a:xfrm>
              <a:off x="2124121" y="4750762"/>
              <a:ext cx="1305787" cy="758774"/>
            </a:xfrm>
            <a:prstGeom prst="line">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6" idx="0"/>
              <a:endCxn id="16" idx="6"/>
            </p:cNvCxnSpPr>
            <p:nvPr/>
          </p:nvCxnSpPr>
          <p:spPr>
            <a:xfrm rot="16200000" flipH="1">
              <a:off x="3555876" y="4397919"/>
              <a:ext cx="217170" cy="194310"/>
            </a:xfrm>
            <a:prstGeom prst="curvedConnector4">
              <a:avLst>
                <a:gd name="adj1" fmla="val -105263"/>
                <a:gd name="adj2" fmla="val 217647"/>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56609" y="5813624"/>
              <a:ext cx="1610697" cy="369332"/>
            </a:xfrm>
            <a:prstGeom prst="rect">
              <a:avLst/>
            </a:prstGeom>
            <a:noFill/>
          </p:spPr>
          <p:txBody>
            <a:bodyPr wrap="none" rtlCol="0">
              <a:spAutoFit/>
            </a:bodyPr>
            <a:lstStyle/>
            <a:p>
              <a:r>
                <a:rPr lang="en-US" dirty="0"/>
                <a:t>Directed Graph</a:t>
              </a:r>
            </a:p>
          </p:txBody>
        </p:sp>
      </p:grpSp>
      <p:grpSp>
        <p:nvGrpSpPr>
          <p:cNvPr id="3" name="Group 2"/>
          <p:cNvGrpSpPr/>
          <p:nvPr/>
        </p:nvGrpSpPr>
        <p:grpSpPr>
          <a:xfrm>
            <a:off x="5670032" y="1571287"/>
            <a:ext cx="2430640" cy="2199552"/>
            <a:chOff x="5670032" y="1571287"/>
            <a:chExt cx="2430640" cy="2199552"/>
          </a:xfrm>
        </p:grpSpPr>
        <p:sp>
          <p:nvSpPr>
            <p:cNvPr id="26" name="Oval 25"/>
            <p:cNvSpPr/>
            <p:nvPr/>
          </p:nvSpPr>
          <p:spPr>
            <a:xfrm>
              <a:off x="5736001" y="1940619"/>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7" name="Oval 26"/>
            <p:cNvSpPr/>
            <p:nvPr/>
          </p:nvSpPr>
          <p:spPr>
            <a:xfrm>
              <a:off x="7316584" y="1947078"/>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8" name="Oval 27"/>
            <p:cNvSpPr/>
            <p:nvPr/>
          </p:nvSpPr>
          <p:spPr>
            <a:xfrm>
              <a:off x="5736001" y="3006517"/>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9" name="Oval 28"/>
            <p:cNvSpPr/>
            <p:nvPr/>
          </p:nvSpPr>
          <p:spPr>
            <a:xfrm>
              <a:off x="7316584" y="3006517"/>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30" name="Straight Connector 29"/>
            <p:cNvCxnSpPr>
              <a:stCxn id="27" idx="2"/>
              <a:endCxn id="26" idx="6"/>
            </p:cNvCxnSpPr>
            <p:nvPr/>
          </p:nvCxnSpPr>
          <p:spPr>
            <a:xfrm flipH="1" flipV="1">
              <a:off x="6124621" y="2157789"/>
              <a:ext cx="1191963" cy="645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31" name="Straight Connector 30"/>
            <p:cNvCxnSpPr>
              <a:stCxn id="29" idx="2"/>
              <a:endCxn id="28" idx="6"/>
            </p:cNvCxnSpPr>
            <p:nvPr/>
          </p:nvCxnSpPr>
          <p:spPr>
            <a:xfrm flipH="1">
              <a:off x="6124621" y="3223687"/>
              <a:ext cx="119196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32" name="Straight Connector 31"/>
            <p:cNvCxnSpPr>
              <a:stCxn id="28" idx="0"/>
              <a:endCxn id="26" idx="4"/>
            </p:cNvCxnSpPr>
            <p:nvPr/>
          </p:nvCxnSpPr>
          <p:spPr>
            <a:xfrm flipV="1">
              <a:off x="5930311" y="2374959"/>
              <a:ext cx="0" cy="63155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33" name="Straight Connector 32"/>
            <p:cNvCxnSpPr>
              <a:stCxn id="29" idx="0"/>
              <a:endCxn id="27" idx="4"/>
            </p:cNvCxnSpPr>
            <p:nvPr/>
          </p:nvCxnSpPr>
          <p:spPr>
            <a:xfrm flipV="1">
              <a:off x="7510894" y="2381418"/>
              <a:ext cx="0" cy="6250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34" name="Straight Connector 33"/>
            <p:cNvCxnSpPr>
              <a:stCxn id="26" idx="5"/>
              <a:endCxn id="29" idx="1"/>
            </p:cNvCxnSpPr>
            <p:nvPr/>
          </p:nvCxnSpPr>
          <p:spPr>
            <a:xfrm>
              <a:off x="6067709" y="2311351"/>
              <a:ext cx="1305787" cy="7587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27" idx="0"/>
              <a:endCxn id="27" idx="6"/>
            </p:cNvCxnSpPr>
            <p:nvPr/>
          </p:nvCxnSpPr>
          <p:spPr>
            <a:xfrm rot="16200000" flipH="1">
              <a:off x="7499464" y="1958508"/>
              <a:ext cx="217170" cy="194310"/>
            </a:xfrm>
            <a:prstGeom prst="curvedConnector4">
              <a:avLst>
                <a:gd name="adj1" fmla="val -105263"/>
                <a:gd name="adj2" fmla="val 217647"/>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919659" y="3401507"/>
              <a:ext cx="1718547" cy="369332"/>
            </a:xfrm>
            <a:prstGeom prst="rect">
              <a:avLst/>
            </a:prstGeom>
            <a:noFill/>
          </p:spPr>
          <p:txBody>
            <a:bodyPr wrap="none" rtlCol="0">
              <a:spAutoFit/>
            </a:bodyPr>
            <a:lstStyle/>
            <a:p>
              <a:r>
                <a:rPr lang="en-US" dirty="0"/>
                <a:t>Weighted Graph</a:t>
              </a:r>
            </a:p>
          </p:txBody>
        </p:sp>
        <p:sp>
          <p:nvSpPr>
            <p:cNvPr id="37" name="TextBox 36"/>
            <p:cNvSpPr txBox="1"/>
            <p:nvPr/>
          </p:nvSpPr>
          <p:spPr>
            <a:xfrm>
              <a:off x="6592823" y="1859566"/>
              <a:ext cx="301686" cy="369332"/>
            </a:xfrm>
            <a:prstGeom prst="rect">
              <a:avLst/>
            </a:prstGeom>
            <a:noFill/>
          </p:spPr>
          <p:txBody>
            <a:bodyPr wrap="none" rtlCol="0">
              <a:spAutoFit/>
            </a:bodyPr>
            <a:lstStyle/>
            <a:p>
              <a:r>
                <a:rPr lang="en-US" dirty="0"/>
                <a:t>7</a:t>
              </a:r>
            </a:p>
          </p:txBody>
        </p:sp>
        <p:sp>
          <p:nvSpPr>
            <p:cNvPr id="38" name="TextBox 37"/>
            <p:cNvSpPr txBox="1"/>
            <p:nvPr/>
          </p:nvSpPr>
          <p:spPr>
            <a:xfrm>
              <a:off x="5670032" y="2476529"/>
              <a:ext cx="301686" cy="369332"/>
            </a:xfrm>
            <a:prstGeom prst="rect">
              <a:avLst/>
            </a:prstGeom>
            <a:noFill/>
          </p:spPr>
          <p:txBody>
            <a:bodyPr wrap="none" rtlCol="0">
              <a:spAutoFit/>
            </a:bodyPr>
            <a:lstStyle/>
            <a:p>
              <a:r>
                <a:rPr lang="en-US" dirty="0"/>
                <a:t>8</a:t>
              </a:r>
            </a:p>
          </p:txBody>
        </p:sp>
        <p:sp>
          <p:nvSpPr>
            <p:cNvPr id="39" name="TextBox 38"/>
            <p:cNvSpPr txBox="1"/>
            <p:nvPr/>
          </p:nvSpPr>
          <p:spPr>
            <a:xfrm>
              <a:off x="6653169" y="2406717"/>
              <a:ext cx="301686" cy="369332"/>
            </a:xfrm>
            <a:prstGeom prst="rect">
              <a:avLst/>
            </a:prstGeom>
            <a:noFill/>
          </p:spPr>
          <p:txBody>
            <a:bodyPr wrap="none" rtlCol="0">
              <a:spAutoFit/>
            </a:bodyPr>
            <a:lstStyle/>
            <a:p>
              <a:r>
                <a:rPr lang="en-US" dirty="0"/>
                <a:t>3</a:t>
              </a:r>
            </a:p>
          </p:txBody>
        </p:sp>
        <p:sp>
          <p:nvSpPr>
            <p:cNvPr id="40" name="TextBox 39"/>
            <p:cNvSpPr txBox="1"/>
            <p:nvPr/>
          </p:nvSpPr>
          <p:spPr>
            <a:xfrm>
              <a:off x="6569759" y="3153351"/>
              <a:ext cx="301686" cy="369332"/>
            </a:xfrm>
            <a:prstGeom prst="rect">
              <a:avLst/>
            </a:prstGeom>
            <a:noFill/>
          </p:spPr>
          <p:txBody>
            <a:bodyPr wrap="none" rtlCol="0">
              <a:spAutoFit/>
            </a:bodyPr>
            <a:lstStyle/>
            <a:p>
              <a:r>
                <a:rPr lang="en-US" dirty="0"/>
                <a:t>1</a:t>
              </a:r>
            </a:p>
          </p:txBody>
        </p:sp>
        <p:sp>
          <p:nvSpPr>
            <p:cNvPr id="41" name="TextBox 40"/>
            <p:cNvSpPr txBox="1"/>
            <p:nvPr/>
          </p:nvSpPr>
          <p:spPr>
            <a:xfrm>
              <a:off x="7449280" y="2528134"/>
              <a:ext cx="301686" cy="369332"/>
            </a:xfrm>
            <a:prstGeom prst="rect">
              <a:avLst/>
            </a:prstGeom>
            <a:noFill/>
          </p:spPr>
          <p:txBody>
            <a:bodyPr wrap="none" rtlCol="0">
              <a:spAutoFit/>
            </a:bodyPr>
            <a:lstStyle/>
            <a:p>
              <a:r>
                <a:rPr lang="en-US" dirty="0"/>
                <a:t>2</a:t>
              </a:r>
            </a:p>
          </p:txBody>
        </p:sp>
        <p:sp>
          <p:nvSpPr>
            <p:cNvPr id="42" name="TextBox 41"/>
            <p:cNvSpPr txBox="1"/>
            <p:nvPr/>
          </p:nvSpPr>
          <p:spPr>
            <a:xfrm>
              <a:off x="7798986" y="1571287"/>
              <a:ext cx="301686" cy="369332"/>
            </a:xfrm>
            <a:prstGeom prst="rect">
              <a:avLst/>
            </a:prstGeom>
            <a:noFill/>
          </p:spPr>
          <p:txBody>
            <a:bodyPr wrap="none" rtlCol="0">
              <a:spAutoFit/>
            </a:bodyPr>
            <a:lstStyle/>
            <a:p>
              <a:r>
                <a:rPr lang="en-US" dirty="0"/>
                <a:t>5</a:t>
              </a:r>
            </a:p>
          </p:txBody>
        </p:sp>
      </p:grpSp>
      <p:grpSp>
        <p:nvGrpSpPr>
          <p:cNvPr id="55" name="Group 54"/>
          <p:cNvGrpSpPr/>
          <p:nvPr/>
        </p:nvGrpSpPr>
        <p:grpSpPr>
          <a:xfrm>
            <a:off x="5781763" y="4314931"/>
            <a:ext cx="1969203" cy="1829199"/>
            <a:chOff x="5781763" y="4314931"/>
            <a:chExt cx="1969203" cy="1829199"/>
          </a:xfrm>
        </p:grpSpPr>
        <p:sp>
          <p:nvSpPr>
            <p:cNvPr id="43" name="Oval 42"/>
            <p:cNvSpPr/>
            <p:nvPr/>
          </p:nvSpPr>
          <p:spPr>
            <a:xfrm>
              <a:off x="5781763" y="4314931"/>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4" name="Oval 43"/>
            <p:cNvSpPr/>
            <p:nvPr/>
          </p:nvSpPr>
          <p:spPr>
            <a:xfrm>
              <a:off x="7362346" y="4321390"/>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5" name="Oval 44"/>
            <p:cNvSpPr/>
            <p:nvPr/>
          </p:nvSpPr>
          <p:spPr>
            <a:xfrm>
              <a:off x="5781763" y="5380829"/>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46" name="Oval 45"/>
            <p:cNvSpPr/>
            <p:nvPr/>
          </p:nvSpPr>
          <p:spPr>
            <a:xfrm>
              <a:off x="7362346" y="5380829"/>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47" name="Straight Connector 46"/>
            <p:cNvCxnSpPr>
              <a:stCxn id="44" idx="2"/>
              <a:endCxn id="43" idx="6"/>
            </p:cNvCxnSpPr>
            <p:nvPr/>
          </p:nvCxnSpPr>
          <p:spPr>
            <a:xfrm flipH="1" flipV="1">
              <a:off x="6170383" y="4532101"/>
              <a:ext cx="1191963" cy="645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8" name="Straight Connector 47"/>
            <p:cNvCxnSpPr>
              <a:stCxn id="46" idx="2"/>
              <a:endCxn id="45" idx="6"/>
            </p:cNvCxnSpPr>
            <p:nvPr/>
          </p:nvCxnSpPr>
          <p:spPr>
            <a:xfrm flipH="1">
              <a:off x="6170383" y="5597999"/>
              <a:ext cx="119196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9" name="Straight Connector 48"/>
            <p:cNvCxnSpPr>
              <a:stCxn id="45" idx="0"/>
              <a:endCxn id="43" idx="4"/>
            </p:cNvCxnSpPr>
            <p:nvPr/>
          </p:nvCxnSpPr>
          <p:spPr>
            <a:xfrm flipV="1">
              <a:off x="5976073" y="4749271"/>
              <a:ext cx="0" cy="63155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50" name="Straight Connector 49"/>
            <p:cNvCxnSpPr>
              <a:stCxn id="46" idx="0"/>
              <a:endCxn id="44" idx="4"/>
            </p:cNvCxnSpPr>
            <p:nvPr/>
          </p:nvCxnSpPr>
          <p:spPr>
            <a:xfrm flipV="1">
              <a:off x="7556656" y="4755730"/>
              <a:ext cx="0" cy="62509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51" name="Straight Connector 50"/>
            <p:cNvCxnSpPr>
              <a:stCxn id="43" idx="5"/>
              <a:endCxn id="46" idx="1"/>
            </p:cNvCxnSpPr>
            <p:nvPr/>
          </p:nvCxnSpPr>
          <p:spPr>
            <a:xfrm>
              <a:off x="6113471" y="4685663"/>
              <a:ext cx="1305787" cy="7587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855217" y="5774798"/>
              <a:ext cx="1721497" cy="369332"/>
            </a:xfrm>
            <a:prstGeom prst="rect">
              <a:avLst/>
            </a:prstGeom>
            <a:noFill/>
          </p:spPr>
          <p:txBody>
            <a:bodyPr wrap="none" rtlCol="0">
              <a:spAutoFit/>
            </a:bodyPr>
            <a:lstStyle/>
            <a:p>
              <a:r>
                <a:rPr lang="en-US" dirty="0"/>
                <a:t>Complete Graph</a:t>
              </a:r>
            </a:p>
          </p:txBody>
        </p:sp>
        <p:cxnSp>
          <p:nvCxnSpPr>
            <p:cNvPr id="53" name="Straight Connector 52"/>
            <p:cNvCxnSpPr>
              <a:stCxn id="45" idx="7"/>
              <a:endCxn id="44" idx="3"/>
            </p:cNvCxnSpPr>
            <p:nvPr/>
          </p:nvCxnSpPr>
          <p:spPr>
            <a:xfrm flipV="1">
              <a:off x="6113471" y="4692122"/>
              <a:ext cx="1305787" cy="7523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448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Terminology</a:t>
            </a:r>
          </a:p>
        </p:txBody>
      </p:sp>
      <p:sp>
        <p:nvSpPr>
          <p:cNvPr id="3" name="Content Placeholder 2"/>
          <p:cNvSpPr>
            <a:spLocks noGrp="1"/>
          </p:cNvSpPr>
          <p:nvPr>
            <p:ph idx="1"/>
          </p:nvPr>
        </p:nvSpPr>
        <p:spPr/>
        <p:txBody>
          <a:bodyPr/>
          <a:lstStyle/>
          <a:p>
            <a:r>
              <a:rPr lang="en-US" altLang="en-US" dirty="0"/>
              <a:t>If e = (</a:t>
            </a:r>
            <a:r>
              <a:rPr lang="en-US" altLang="en-US" i="1" dirty="0"/>
              <a:t>x, y</a:t>
            </a:r>
            <a:r>
              <a:rPr lang="en-US" altLang="en-US" dirty="0"/>
              <a:t>) is an edge in an undirected graph, then </a:t>
            </a:r>
            <a:r>
              <a:rPr lang="en-US" altLang="en-US" i="1" dirty="0"/>
              <a:t>e</a:t>
            </a:r>
            <a:r>
              <a:rPr lang="en-US" altLang="en-US" dirty="0"/>
              <a:t> is </a:t>
            </a:r>
            <a:r>
              <a:rPr lang="en-US" altLang="en-US" b="1" dirty="0">
                <a:solidFill>
                  <a:srgbClr val="800000"/>
                </a:solidFill>
              </a:rPr>
              <a:t>incident</a:t>
            </a:r>
            <a:r>
              <a:rPr lang="en-US" altLang="en-US" dirty="0"/>
              <a:t> with </a:t>
            </a:r>
            <a:r>
              <a:rPr lang="en-US" altLang="en-US" i="1" dirty="0"/>
              <a:t>x</a:t>
            </a:r>
            <a:r>
              <a:rPr lang="en-US" altLang="en-US" dirty="0"/>
              <a:t> and </a:t>
            </a:r>
            <a:r>
              <a:rPr lang="en-US" altLang="en-US" i="1" dirty="0"/>
              <a:t>y</a:t>
            </a:r>
            <a:r>
              <a:rPr lang="en-US" altLang="en-US" dirty="0"/>
              <a:t>; </a:t>
            </a:r>
            <a:r>
              <a:rPr lang="en-US" altLang="en-US" i="1" dirty="0"/>
              <a:t>x</a:t>
            </a:r>
            <a:r>
              <a:rPr lang="en-US" altLang="en-US" dirty="0"/>
              <a:t> is </a:t>
            </a:r>
            <a:r>
              <a:rPr lang="en-US" altLang="en-US" b="1" dirty="0">
                <a:solidFill>
                  <a:srgbClr val="800000"/>
                </a:solidFill>
              </a:rPr>
              <a:t>adjacent</a:t>
            </a:r>
            <a:r>
              <a:rPr lang="en-US" altLang="en-US" dirty="0"/>
              <a:t> to </a:t>
            </a:r>
            <a:r>
              <a:rPr lang="en-US" altLang="en-US" i="1" dirty="0"/>
              <a:t>y</a:t>
            </a:r>
            <a:r>
              <a:rPr lang="en-US" altLang="en-US" dirty="0"/>
              <a:t> and vice versa.</a:t>
            </a:r>
          </a:p>
          <a:p>
            <a:endParaRPr lang="en-US" altLang="en-US" dirty="0"/>
          </a:p>
          <a:p>
            <a:r>
              <a:rPr lang="en-US" altLang="en-US" dirty="0"/>
              <a:t>If E is unordered, then G is </a:t>
            </a:r>
            <a:r>
              <a:rPr lang="en-US" altLang="en-US" dirty="0">
                <a:solidFill>
                  <a:srgbClr val="FF0000"/>
                </a:solidFill>
              </a:rPr>
              <a:t>undirected</a:t>
            </a:r>
            <a:r>
              <a:rPr lang="en-US" altLang="en-US" dirty="0"/>
              <a:t>; otherwise, G is a </a:t>
            </a:r>
            <a:r>
              <a:rPr lang="en-US" altLang="en-US" dirty="0">
                <a:solidFill>
                  <a:srgbClr val="FF0000"/>
                </a:solidFill>
              </a:rPr>
              <a:t>directed</a:t>
            </a:r>
            <a:r>
              <a:rPr lang="en-US" altLang="en-US" dirty="0"/>
              <a:t> graph.</a:t>
            </a:r>
          </a:p>
          <a:p>
            <a:endParaRPr lang="en-US" altLang="en-US" dirty="0"/>
          </a:p>
          <a:p>
            <a:r>
              <a:rPr lang="en-US" dirty="0"/>
              <a:t>If e = (x, y) is an edge in a directed graph, then y can be reached from x through one edge, so target y is adjacent to source x (but it doesn’t mean x is adjacent to y).</a:t>
            </a:r>
          </a:p>
          <a:p>
            <a:endParaRPr lang="en-US" dirty="0"/>
          </a:p>
        </p:txBody>
      </p:sp>
    </p:spTree>
    <p:extLst>
      <p:ext uri="{BB962C8B-B14F-4D97-AF65-F5344CB8AC3E}">
        <p14:creationId xmlns:p14="http://schemas.microsoft.com/office/powerpoint/2010/main" val="304162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Terminology</a:t>
            </a:r>
          </a:p>
        </p:txBody>
      </p:sp>
      <p:sp>
        <p:nvSpPr>
          <p:cNvPr id="3" name="Content Placeholder 2"/>
          <p:cNvSpPr>
            <a:spLocks noGrp="1"/>
          </p:cNvSpPr>
          <p:nvPr>
            <p:ph idx="1"/>
          </p:nvPr>
        </p:nvSpPr>
        <p:spPr/>
        <p:txBody>
          <a:bodyPr>
            <a:normAutofit/>
          </a:bodyPr>
          <a:lstStyle/>
          <a:p>
            <a:r>
              <a:rPr lang="en-US" dirty="0"/>
              <a:t>A </a:t>
            </a:r>
            <a:r>
              <a:rPr lang="en-US" dirty="0">
                <a:solidFill>
                  <a:srgbClr val="FF0000"/>
                </a:solidFill>
              </a:rPr>
              <a:t>path</a:t>
            </a:r>
            <a:r>
              <a:rPr lang="en-US" dirty="0"/>
              <a:t> is a sequence of distinct vertices, each adjacent to the predecessor (except for the first vertex). |V| = |E|+1</a:t>
            </a:r>
          </a:p>
          <a:p>
            <a:pPr lvl="1">
              <a:buFont typeface="Courier New" panose="02070309020205020404" pitchFamily="49" charset="0"/>
              <a:buChar char="o"/>
            </a:pPr>
            <a:r>
              <a:rPr lang="en-US" dirty="0"/>
              <a:t>ABDC</a:t>
            </a:r>
          </a:p>
          <a:p>
            <a:r>
              <a:rPr lang="en-US" dirty="0"/>
              <a:t>A </a:t>
            </a:r>
            <a:r>
              <a:rPr lang="en-US" dirty="0">
                <a:solidFill>
                  <a:srgbClr val="FF0000"/>
                </a:solidFill>
              </a:rPr>
              <a:t>cycle</a:t>
            </a:r>
            <a:r>
              <a:rPr lang="en-US" dirty="0"/>
              <a:t> is a path containing at least three vertices such that the last vertex on the path is the same as the first. |V| = |E|</a:t>
            </a:r>
          </a:p>
          <a:p>
            <a:pPr lvl="1">
              <a:buFont typeface="Courier New" panose="02070309020205020404" pitchFamily="49" charset="0"/>
              <a:buChar char="o"/>
            </a:pPr>
            <a:r>
              <a:rPr lang="en-US" dirty="0"/>
              <a:t>ABDCA</a:t>
            </a:r>
          </a:p>
          <a:p>
            <a:endParaRPr lang="en-US" dirty="0"/>
          </a:p>
          <a:p>
            <a:endParaRPr lang="en-US" dirty="0"/>
          </a:p>
          <a:p>
            <a:endParaRPr lang="en-US" dirty="0"/>
          </a:p>
          <a:p>
            <a:endParaRPr lang="en-US" dirty="0"/>
          </a:p>
        </p:txBody>
      </p:sp>
      <p:sp>
        <p:nvSpPr>
          <p:cNvPr id="4" name="Oval 3"/>
          <p:cNvSpPr/>
          <p:nvPr/>
        </p:nvSpPr>
        <p:spPr>
          <a:xfrm>
            <a:off x="4276035" y="4630031"/>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Oval 4"/>
          <p:cNvSpPr/>
          <p:nvPr/>
        </p:nvSpPr>
        <p:spPr>
          <a:xfrm>
            <a:off x="5856618" y="4636490"/>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Oval 5"/>
          <p:cNvSpPr/>
          <p:nvPr/>
        </p:nvSpPr>
        <p:spPr>
          <a:xfrm>
            <a:off x="4276035" y="5695929"/>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Oval 6"/>
          <p:cNvSpPr/>
          <p:nvPr/>
        </p:nvSpPr>
        <p:spPr>
          <a:xfrm>
            <a:off x="5856618" y="5695929"/>
            <a:ext cx="388620" cy="43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8" name="Straight Connector 7"/>
          <p:cNvCxnSpPr>
            <a:stCxn id="5" idx="2"/>
            <a:endCxn id="4" idx="6"/>
          </p:cNvCxnSpPr>
          <p:nvPr/>
        </p:nvCxnSpPr>
        <p:spPr>
          <a:xfrm flipH="1" flipV="1">
            <a:off x="4664655" y="4847201"/>
            <a:ext cx="1191963" cy="6459"/>
          </a:xfrm>
          <a:prstGeom prst="line">
            <a:avLst/>
          </a:prstGeom>
          <a:ln>
            <a:solidFill>
              <a:srgbClr val="FF0000"/>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9" name="Straight Connector 8"/>
          <p:cNvCxnSpPr>
            <a:stCxn id="7" idx="2"/>
            <a:endCxn id="6" idx="6"/>
          </p:cNvCxnSpPr>
          <p:nvPr/>
        </p:nvCxnSpPr>
        <p:spPr>
          <a:xfrm flipH="1">
            <a:off x="4664655" y="5913099"/>
            <a:ext cx="1191963" cy="0"/>
          </a:xfrm>
          <a:prstGeom prst="line">
            <a:avLst/>
          </a:prstGeom>
          <a:ln>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0" name="Straight Connector 9"/>
          <p:cNvCxnSpPr>
            <a:stCxn id="6" idx="0"/>
            <a:endCxn id="4" idx="4"/>
          </p:cNvCxnSpPr>
          <p:nvPr/>
        </p:nvCxnSpPr>
        <p:spPr>
          <a:xfrm flipV="1">
            <a:off x="4470345" y="5064371"/>
            <a:ext cx="0" cy="631558"/>
          </a:xfrm>
          <a:prstGeom prst="line">
            <a:avLst/>
          </a:prstGeom>
          <a:ln>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1" name="Straight Connector 10"/>
          <p:cNvCxnSpPr>
            <a:stCxn id="7" idx="0"/>
            <a:endCxn id="5" idx="4"/>
          </p:cNvCxnSpPr>
          <p:nvPr/>
        </p:nvCxnSpPr>
        <p:spPr>
          <a:xfrm flipV="1">
            <a:off x="6050928" y="5070830"/>
            <a:ext cx="0" cy="625099"/>
          </a:xfrm>
          <a:prstGeom prst="line">
            <a:avLst/>
          </a:prstGeom>
          <a:ln>
            <a:solidFill>
              <a:srgbClr val="FF0000"/>
            </a:solidFill>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5132857" y="4548978"/>
            <a:ext cx="301686" cy="369332"/>
          </a:xfrm>
          <a:prstGeom prst="rect">
            <a:avLst/>
          </a:prstGeom>
          <a:noFill/>
        </p:spPr>
        <p:txBody>
          <a:bodyPr wrap="none" rtlCol="0">
            <a:spAutoFit/>
          </a:bodyPr>
          <a:lstStyle/>
          <a:p>
            <a:r>
              <a:rPr lang="en-US" dirty="0"/>
              <a:t>7</a:t>
            </a:r>
          </a:p>
        </p:txBody>
      </p:sp>
      <p:sp>
        <p:nvSpPr>
          <p:cNvPr id="16" name="TextBox 15"/>
          <p:cNvSpPr txBox="1"/>
          <p:nvPr/>
        </p:nvSpPr>
        <p:spPr>
          <a:xfrm>
            <a:off x="4210066" y="5165941"/>
            <a:ext cx="301686" cy="369332"/>
          </a:xfrm>
          <a:prstGeom prst="rect">
            <a:avLst/>
          </a:prstGeom>
          <a:noFill/>
        </p:spPr>
        <p:txBody>
          <a:bodyPr wrap="none" rtlCol="0">
            <a:spAutoFit/>
          </a:bodyPr>
          <a:lstStyle/>
          <a:p>
            <a:r>
              <a:rPr lang="en-US" dirty="0"/>
              <a:t>8</a:t>
            </a:r>
          </a:p>
        </p:txBody>
      </p:sp>
      <p:sp>
        <p:nvSpPr>
          <p:cNvPr id="18" name="TextBox 17"/>
          <p:cNvSpPr txBox="1"/>
          <p:nvPr/>
        </p:nvSpPr>
        <p:spPr>
          <a:xfrm>
            <a:off x="5109793" y="5842763"/>
            <a:ext cx="301686" cy="369332"/>
          </a:xfrm>
          <a:prstGeom prst="rect">
            <a:avLst/>
          </a:prstGeom>
          <a:noFill/>
        </p:spPr>
        <p:txBody>
          <a:bodyPr wrap="none" rtlCol="0">
            <a:spAutoFit/>
          </a:bodyPr>
          <a:lstStyle/>
          <a:p>
            <a:r>
              <a:rPr lang="en-US" dirty="0"/>
              <a:t>1</a:t>
            </a:r>
          </a:p>
        </p:txBody>
      </p:sp>
      <p:sp>
        <p:nvSpPr>
          <p:cNvPr id="19" name="TextBox 18"/>
          <p:cNvSpPr txBox="1"/>
          <p:nvPr/>
        </p:nvSpPr>
        <p:spPr>
          <a:xfrm>
            <a:off x="5989314" y="5217546"/>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59511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Terminology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An undirected graph is </a:t>
                </a:r>
                <a:r>
                  <a:rPr lang="en-US" dirty="0">
                    <a:solidFill>
                      <a:srgbClr val="FF0000"/>
                    </a:solidFill>
                  </a:rPr>
                  <a:t>connected</a:t>
                </a:r>
                <a:r>
                  <a:rPr lang="en-US" dirty="0"/>
                  <a:t> if there is a path from any vertex to any other vertex.</a:t>
                </a:r>
              </a:p>
              <a:p>
                <a:r>
                  <a:rPr lang="en-US" dirty="0"/>
                  <a:t>A directed graph is </a:t>
                </a:r>
                <a:r>
                  <a:rPr lang="en-US" dirty="0">
                    <a:solidFill>
                      <a:srgbClr val="FF0000"/>
                    </a:solidFill>
                  </a:rPr>
                  <a:t>strongly connected</a:t>
                </a:r>
                <a:r>
                  <a:rPr lang="en-US" dirty="0"/>
                  <a:t> if there is a path from any vertex to any other vertex.</a:t>
                </a:r>
              </a:p>
              <a:p>
                <a:r>
                  <a:rPr lang="en-US" dirty="0"/>
                  <a:t>A graph is </a:t>
                </a:r>
                <a:r>
                  <a:rPr lang="en-US" dirty="0">
                    <a:solidFill>
                      <a:srgbClr val="FF0000"/>
                    </a:solidFill>
                  </a:rPr>
                  <a:t>cyclic</a:t>
                </a:r>
                <a:r>
                  <a:rPr lang="en-US" dirty="0"/>
                  <a:t> if it contains one or more cycles; otherwise it is </a:t>
                </a:r>
                <a:r>
                  <a:rPr lang="en-US" dirty="0">
                    <a:solidFill>
                      <a:srgbClr val="FF0000"/>
                    </a:solidFill>
                  </a:rPr>
                  <a:t>acyclic</a:t>
                </a:r>
                <a:r>
                  <a:rPr lang="en-US" dirty="0"/>
                  <a:t>.</a:t>
                </a:r>
              </a:p>
              <a:p>
                <a:r>
                  <a:rPr lang="en-US" altLang="en-US" dirty="0"/>
                  <a:t>A</a:t>
                </a:r>
                <a:r>
                  <a:rPr lang="en-US" altLang="en-US" dirty="0">
                    <a:solidFill>
                      <a:srgbClr val="FF0000"/>
                    </a:solidFill>
                  </a:rPr>
                  <a:t> complete </a:t>
                </a:r>
                <a:r>
                  <a:rPr lang="en-US" altLang="en-US" dirty="0"/>
                  <a:t>graph on n vertices is a simple undirected graph that contains exactly one edge between each pair of distinct vertices. </a:t>
                </a:r>
              </a:p>
              <a:p>
                <a:pPr lvl="1"/>
                <a14:m>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𝑉</m:t>
                            </m:r>
                          </m:e>
                        </m:d>
                        <m:r>
                          <a:rPr lang="en-US" i="1">
                            <a:latin typeface="Cambria Math" panose="02040503050406030204" pitchFamily="18" charset="0"/>
                          </a:rPr>
                          <m:t>−1)</m:t>
                        </m:r>
                      </m:num>
                      <m:den>
                        <m:r>
                          <a:rPr lang="en-US" i="1">
                            <a:latin typeface="Cambria Math" panose="02040503050406030204" pitchFamily="18" charset="0"/>
                          </a:rPr>
                          <m:t>2</m:t>
                        </m:r>
                      </m:den>
                    </m:f>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986"/>
                </a:stretch>
              </a:blipFill>
            </p:spPr>
            <p:txBody>
              <a:bodyPr/>
              <a:lstStyle/>
              <a:p>
                <a:r>
                  <a:rPr lang="en-US">
                    <a:noFill/>
                  </a:rPr>
                  <a:t> </a:t>
                </a:r>
              </a:p>
            </p:txBody>
          </p:sp>
        </mc:Fallback>
      </mc:AlternateContent>
    </p:spTree>
    <p:extLst>
      <p:ext uri="{BB962C8B-B14F-4D97-AF65-F5344CB8AC3E}">
        <p14:creationId xmlns:p14="http://schemas.microsoft.com/office/powerpoint/2010/main" val="182140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Applications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5036" y="1825625"/>
            <a:ext cx="2855502" cy="2161146"/>
          </a:xfrm>
          <a:prstGeom prst="rect">
            <a:avLst/>
          </a:prstGeom>
        </p:spPr>
      </p:pic>
      <p:sp>
        <p:nvSpPr>
          <p:cNvPr id="6" name="TextBox 5"/>
          <p:cNvSpPr txBox="1"/>
          <p:nvPr/>
        </p:nvSpPr>
        <p:spPr>
          <a:xfrm>
            <a:off x="-58538" y="6443479"/>
            <a:ext cx="9025228" cy="461665"/>
          </a:xfrm>
          <a:prstGeom prst="rect">
            <a:avLst/>
          </a:prstGeom>
          <a:noFill/>
        </p:spPr>
        <p:txBody>
          <a:bodyPr wrap="none" rtlCol="0">
            <a:spAutoFit/>
          </a:bodyPr>
          <a:lstStyle/>
          <a:p>
            <a:pPr marL="171450" indent="-171450">
              <a:buFont typeface="Arial" panose="020B0604020202020204" pitchFamily="34" charset="0"/>
              <a:buChar char="•"/>
            </a:pPr>
            <a:r>
              <a:rPr lang="en-US" sz="800" dirty="0" err="1"/>
              <a:t>Aforl</a:t>
            </a:r>
            <a:r>
              <a:rPr lang="en-US" sz="800" dirty="0"/>
              <a:t>. (2014). A map of Singapore’s Mass Rapid Transit (MRT) and Light Rail Transit (LRT) systems [Image]. Retrieved from https://commons.wikimedia.org/wiki/File:Singapore_MRT_and_LRT_System_Map.svg</a:t>
            </a:r>
          </a:p>
          <a:p>
            <a:pPr marL="171450" indent="-171450">
              <a:buFont typeface="Arial" panose="020B0604020202020204" pitchFamily="34" charset="0"/>
              <a:buChar char="•"/>
            </a:pPr>
            <a:r>
              <a:rPr lang="en-US" sz="800" dirty="0"/>
              <a:t>File: Electric circuit [Image]. (2013). Retrieved from https://pixabay.com/en/board-chip-circuit-electric-158973</a:t>
            </a:r>
          </a:p>
          <a:p>
            <a:pPr marL="171450" indent="-171450">
              <a:buFont typeface="Arial" panose="020B0604020202020204" pitchFamily="34" charset="0"/>
              <a:buChar char="•"/>
            </a:pPr>
            <a:r>
              <a:rPr lang="en-SG" sz="800" dirty="0"/>
              <a:t>Chemistry-atoms [Image]. (2015). Retrieved from https://pixabay.com/en/pentanol-molecule-chemistry-atoms-867210/</a:t>
            </a:r>
            <a:endParaRPr lang="en-US" sz="800" dirty="0"/>
          </a:p>
        </p:txBody>
      </p:sp>
      <p:sp>
        <p:nvSpPr>
          <p:cNvPr id="7" name="Content Placeholder 2"/>
          <p:cNvSpPr txBox="1">
            <a:spLocks/>
          </p:cNvSpPr>
          <p:nvPr/>
        </p:nvSpPr>
        <p:spPr>
          <a:xfrm>
            <a:off x="5479307" y="4108976"/>
            <a:ext cx="4335550" cy="1579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SzPct val="75000"/>
              <a:buFont typeface="Arial" panose="020B0604020202020204" pitchFamily="34" charset="0"/>
              <a:buNone/>
            </a:pPr>
            <a:r>
              <a:rPr lang="en-US" altLang="en-US" b="1"/>
              <a:t>Organic Chemistry</a:t>
            </a:r>
          </a:p>
          <a:p>
            <a:pPr>
              <a:spcBef>
                <a:spcPts val="1400"/>
              </a:spcBef>
              <a:buSzPct val="75000"/>
            </a:pPr>
            <a:r>
              <a:rPr lang="en-US" altLang="en-US"/>
              <a:t>V = {atoms} </a:t>
            </a:r>
          </a:p>
          <a:p>
            <a:pPr>
              <a:spcBef>
                <a:spcPts val="1400"/>
              </a:spcBef>
              <a:buSzPct val="75000"/>
            </a:pPr>
            <a:r>
              <a:rPr lang="en-US" altLang="en-US"/>
              <a:t>E = {bonds between atoms}</a:t>
            </a:r>
            <a:endParaRPr lang="en-US" altLang="en-US" dirty="0"/>
          </a:p>
        </p:txBody>
      </p:sp>
      <p:sp>
        <p:nvSpPr>
          <p:cNvPr id="8" name="Content Placeholder 2"/>
          <p:cNvSpPr txBox="1">
            <a:spLocks/>
          </p:cNvSpPr>
          <p:nvPr/>
        </p:nvSpPr>
        <p:spPr>
          <a:xfrm>
            <a:off x="995036" y="4078240"/>
            <a:ext cx="3946358" cy="1579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SzPct val="75000"/>
              <a:buFont typeface="Arial" panose="020B0604020202020204" pitchFamily="34" charset="0"/>
              <a:buNone/>
            </a:pPr>
            <a:r>
              <a:rPr lang="en-US" altLang="en-US" b="1"/>
              <a:t>Maps</a:t>
            </a:r>
          </a:p>
          <a:p>
            <a:pPr>
              <a:spcBef>
                <a:spcPts val="1400"/>
              </a:spcBef>
              <a:buSzPct val="75000"/>
            </a:pPr>
            <a:r>
              <a:rPr lang="en-US" altLang="en-US"/>
              <a:t>V = {stations} </a:t>
            </a:r>
          </a:p>
          <a:p>
            <a:pPr>
              <a:spcBef>
                <a:spcPts val="1400"/>
              </a:spcBef>
              <a:buSzPct val="75000"/>
            </a:pPr>
            <a:r>
              <a:rPr lang="en-US" altLang="en-US"/>
              <a:t>E = {underground route}</a:t>
            </a:r>
            <a:endParaRPr lang="en-US" alt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9307" y="2082223"/>
            <a:ext cx="2824280" cy="1726930"/>
          </a:xfrm>
          <a:prstGeom prst="rect">
            <a:avLst/>
          </a:prstGeom>
        </p:spPr>
      </p:pic>
      <p:sp>
        <p:nvSpPr>
          <p:cNvPr id="10" name="Rectangle 9"/>
          <p:cNvSpPr/>
          <p:nvPr/>
        </p:nvSpPr>
        <p:spPr>
          <a:xfrm>
            <a:off x="9087650" y="4129169"/>
            <a:ext cx="3056965" cy="1559401"/>
          </a:xfrm>
          <a:prstGeom prst="rect">
            <a:avLst/>
          </a:prstGeom>
        </p:spPr>
        <p:txBody>
          <a:bodyPr wrap="square">
            <a:spAutoFit/>
          </a:bodyPr>
          <a:lstStyle/>
          <a:p>
            <a:pPr>
              <a:spcBef>
                <a:spcPct val="0"/>
              </a:spcBef>
              <a:buSzPct val="75000"/>
            </a:pPr>
            <a:r>
              <a:rPr lang="en-US" altLang="en-US" b="1" kern="0" dirty="0"/>
              <a:t>Computer Networks</a:t>
            </a:r>
          </a:p>
          <a:p>
            <a:pPr>
              <a:spcBef>
                <a:spcPts val="1400"/>
              </a:spcBef>
              <a:buSzPct val="75000"/>
            </a:pPr>
            <a:r>
              <a:rPr lang="en-US" altLang="en-US" kern="0" dirty="0"/>
              <a:t>V = {computers}</a:t>
            </a:r>
          </a:p>
          <a:p>
            <a:pPr>
              <a:spcBef>
                <a:spcPts val="1400"/>
              </a:spcBef>
              <a:buSzPct val="75000"/>
            </a:pPr>
            <a:r>
              <a:rPr lang="en-US" altLang="en-US" kern="0" dirty="0"/>
              <a:t>E = {connections </a:t>
            </a:r>
            <a:br>
              <a:rPr lang="en-US" altLang="en-US" kern="0" dirty="0"/>
            </a:br>
            <a:r>
              <a:rPr lang="en-US" altLang="en-US" kern="0" dirty="0"/>
              <a:t>       between computers}</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66690" y="363952"/>
            <a:ext cx="2602263" cy="1626414"/>
          </a:xfrm>
          <a:prstGeom prst="rect">
            <a:avLst/>
          </a:prstGeom>
        </p:spPr>
      </p:pic>
      <p:sp>
        <p:nvSpPr>
          <p:cNvPr id="12" name="Content Placeholder 2"/>
          <p:cNvSpPr txBox="1">
            <a:spLocks/>
          </p:cNvSpPr>
          <p:nvPr/>
        </p:nvSpPr>
        <p:spPr bwMode="auto">
          <a:xfrm>
            <a:off x="8846661" y="1900491"/>
            <a:ext cx="3297954" cy="1933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5913" indent="-315913" algn="l" rtl="0" eaLnBrk="0" fontAlgn="base" hangingPunct="0">
              <a:spcBef>
                <a:spcPct val="20000"/>
              </a:spcBef>
              <a:spcAft>
                <a:spcPct val="0"/>
              </a:spcAft>
              <a:buClr>
                <a:schemeClr val="bg2"/>
              </a:buClr>
              <a:buFont typeface="Wingdings" panose="05000000000000000000" pitchFamily="2" charset="2"/>
              <a:buChar char="§"/>
              <a:defRPr sz="2400">
                <a:solidFill>
                  <a:srgbClr val="002060"/>
                </a:solidFill>
                <a:latin typeface="+mn-lt"/>
                <a:ea typeface="+mn-ea"/>
                <a:cs typeface="+mn-cs"/>
              </a:defRPr>
            </a:lvl1pPr>
            <a:lvl2pPr marL="685800" indent="-263525"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2pPr>
            <a:lvl3pPr marL="1054100" indent="-209550"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3pPr>
            <a:lvl4pPr marL="1476375"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4pPr>
            <a:lvl5pPr marL="1898650"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5pPr>
            <a:lvl6pPr marL="2321865"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6pPr>
            <a:lvl7pPr marL="2744023"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7pPr>
            <a:lvl8pPr marL="3166181"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8pPr>
            <a:lvl9pPr marL="3588338"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9pPr>
          </a:lstStyle>
          <a:p>
            <a:pPr marL="0" indent="0" eaLnBrk="1" hangingPunct="1">
              <a:spcBef>
                <a:spcPct val="0"/>
              </a:spcBef>
              <a:buSzPct val="75000"/>
              <a:buFont typeface="Wingdings" panose="05000000000000000000" pitchFamily="2" charset="2"/>
              <a:buNone/>
            </a:pPr>
            <a:r>
              <a:rPr lang="en-US" altLang="en-US" b="1" kern="0" dirty="0">
                <a:solidFill>
                  <a:schemeClr val="tx1"/>
                </a:solidFill>
              </a:rPr>
              <a:t>Electrical circuits</a:t>
            </a:r>
          </a:p>
          <a:p>
            <a:pPr eaLnBrk="1" hangingPunct="1">
              <a:spcBef>
                <a:spcPts val="1400"/>
              </a:spcBef>
              <a:buSzPct val="75000"/>
            </a:pPr>
            <a:r>
              <a:rPr lang="en-US" altLang="en-US" b="0" kern="0" dirty="0">
                <a:solidFill>
                  <a:schemeClr val="tx1"/>
                </a:solidFill>
              </a:rPr>
              <a:t>V = {electrical devices}</a:t>
            </a:r>
          </a:p>
          <a:p>
            <a:pPr eaLnBrk="1" hangingPunct="1">
              <a:spcBef>
                <a:spcPts val="1400"/>
              </a:spcBef>
              <a:buSzPct val="75000"/>
            </a:pPr>
            <a:r>
              <a:rPr lang="en-US" altLang="en-US" b="0" kern="0" dirty="0">
                <a:solidFill>
                  <a:schemeClr val="tx1"/>
                </a:solidFill>
              </a:rPr>
              <a:t>E = {linkage between</a:t>
            </a:r>
            <a:br>
              <a:rPr lang="en-US" altLang="en-US" b="0" kern="0" dirty="0">
                <a:solidFill>
                  <a:schemeClr val="tx1"/>
                </a:solidFill>
              </a:rPr>
            </a:br>
            <a:r>
              <a:rPr lang="en-US" altLang="en-US" b="0" kern="0" dirty="0">
                <a:solidFill>
                  <a:schemeClr val="tx1"/>
                </a:solidFill>
              </a:rPr>
              <a:t>       devices}</a:t>
            </a:r>
          </a:p>
        </p:txBody>
      </p:sp>
    </p:spTree>
    <p:extLst>
      <p:ext uri="{BB962C8B-B14F-4D97-AF65-F5344CB8AC3E}">
        <p14:creationId xmlns:p14="http://schemas.microsoft.com/office/powerpoint/2010/main" val="258848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Representation</a:t>
            </a:r>
          </a:p>
        </p:txBody>
      </p:sp>
      <p:sp>
        <p:nvSpPr>
          <p:cNvPr id="3" name="Content Placeholder 2"/>
          <p:cNvSpPr>
            <a:spLocks noGrp="1"/>
          </p:cNvSpPr>
          <p:nvPr>
            <p:ph idx="1"/>
          </p:nvPr>
        </p:nvSpPr>
        <p:spPr/>
        <p:txBody>
          <a:bodyPr/>
          <a:lstStyle/>
          <a:p>
            <a:endParaRPr lang="en-US" dirty="0"/>
          </a:p>
          <a:p>
            <a:r>
              <a:rPr lang="en-US" dirty="0"/>
              <a:t>Adjacency Matrix</a:t>
            </a:r>
          </a:p>
          <a:p>
            <a:endParaRPr lang="en-US" dirty="0"/>
          </a:p>
          <a:p>
            <a:endParaRPr lang="en-US" dirty="0"/>
          </a:p>
          <a:p>
            <a:r>
              <a:rPr lang="en-US" dirty="0"/>
              <a:t>Adjacency List</a:t>
            </a:r>
          </a:p>
          <a:p>
            <a:endParaRPr lang="en-US" dirty="0"/>
          </a:p>
        </p:txBody>
      </p:sp>
      <p:grpSp>
        <p:nvGrpSpPr>
          <p:cNvPr id="4" name="Group 2"/>
          <p:cNvGrpSpPr>
            <a:grpSpLocks/>
          </p:cNvGrpSpPr>
          <p:nvPr/>
        </p:nvGrpSpPr>
        <p:grpSpPr bwMode="auto">
          <a:xfrm>
            <a:off x="4853046" y="1908903"/>
            <a:ext cx="6172200" cy="4184781"/>
            <a:chOff x="720" y="721"/>
            <a:chExt cx="4560" cy="3118"/>
          </a:xfrm>
        </p:grpSpPr>
        <p:sp>
          <p:nvSpPr>
            <p:cNvPr id="5" name="Line 3"/>
            <p:cNvSpPr>
              <a:spLocks noChangeShapeType="1"/>
            </p:cNvSpPr>
            <p:nvPr/>
          </p:nvSpPr>
          <p:spPr bwMode="auto">
            <a:xfrm>
              <a:off x="2496" y="1602"/>
              <a:ext cx="1248" cy="46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b="0">
                <a:latin typeface="+mn-lt"/>
              </a:endParaRPr>
            </a:p>
          </p:txBody>
        </p:sp>
        <p:sp>
          <p:nvSpPr>
            <p:cNvPr id="6" name="Line 4"/>
            <p:cNvSpPr>
              <a:spLocks noChangeShapeType="1"/>
            </p:cNvSpPr>
            <p:nvPr/>
          </p:nvSpPr>
          <p:spPr bwMode="auto">
            <a:xfrm>
              <a:off x="1344" y="1056"/>
              <a:ext cx="1104" cy="52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b="0">
                <a:latin typeface="+mn-lt"/>
              </a:endParaRPr>
            </a:p>
          </p:txBody>
        </p:sp>
        <p:sp>
          <p:nvSpPr>
            <p:cNvPr id="7" name="Line 5"/>
            <p:cNvSpPr>
              <a:spLocks noChangeShapeType="1"/>
            </p:cNvSpPr>
            <p:nvPr/>
          </p:nvSpPr>
          <p:spPr bwMode="auto">
            <a:xfrm flipV="1">
              <a:off x="1920" y="1584"/>
              <a:ext cx="528" cy="9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b="0">
                <a:latin typeface="+mn-lt"/>
              </a:endParaRPr>
            </a:p>
          </p:txBody>
        </p:sp>
        <p:sp>
          <p:nvSpPr>
            <p:cNvPr id="8" name="Line 6"/>
            <p:cNvSpPr>
              <a:spLocks noChangeShapeType="1"/>
            </p:cNvSpPr>
            <p:nvPr/>
          </p:nvSpPr>
          <p:spPr bwMode="auto">
            <a:xfrm>
              <a:off x="1344" y="1056"/>
              <a:ext cx="576" cy="13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b="0">
                <a:latin typeface="+mn-lt"/>
              </a:endParaRPr>
            </a:p>
          </p:txBody>
        </p:sp>
        <p:sp>
          <p:nvSpPr>
            <p:cNvPr id="9" name="Line 7"/>
            <p:cNvSpPr>
              <a:spLocks noChangeShapeType="1"/>
            </p:cNvSpPr>
            <p:nvPr/>
          </p:nvSpPr>
          <p:spPr bwMode="auto">
            <a:xfrm flipV="1">
              <a:off x="912" y="2448"/>
              <a:ext cx="1056" cy="48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b="0">
                <a:latin typeface="+mn-lt"/>
              </a:endParaRPr>
            </a:p>
          </p:txBody>
        </p:sp>
        <p:sp>
          <p:nvSpPr>
            <p:cNvPr id="10" name="Line 8"/>
            <p:cNvSpPr>
              <a:spLocks noChangeShapeType="1"/>
            </p:cNvSpPr>
            <p:nvPr/>
          </p:nvSpPr>
          <p:spPr bwMode="auto">
            <a:xfrm>
              <a:off x="1968" y="2448"/>
              <a:ext cx="960" cy="52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b="0">
                <a:latin typeface="+mn-lt"/>
              </a:endParaRPr>
            </a:p>
          </p:txBody>
        </p:sp>
        <p:sp>
          <p:nvSpPr>
            <p:cNvPr id="11" name="Line 9"/>
            <p:cNvSpPr>
              <a:spLocks noChangeShapeType="1"/>
            </p:cNvSpPr>
            <p:nvPr/>
          </p:nvSpPr>
          <p:spPr bwMode="auto">
            <a:xfrm flipV="1">
              <a:off x="2352" y="2837"/>
              <a:ext cx="576" cy="81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b="0">
                <a:latin typeface="+mn-lt"/>
              </a:endParaRPr>
            </a:p>
          </p:txBody>
        </p:sp>
        <p:sp>
          <p:nvSpPr>
            <p:cNvPr id="12" name="Line 10"/>
            <p:cNvSpPr>
              <a:spLocks noChangeShapeType="1"/>
            </p:cNvSpPr>
            <p:nvPr/>
          </p:nvSpPr>
          <p:spPr bwMode="auto">
            <a:xfrm>
              <a:off x="2928" y="2837"/>
              <a:ext cx="816" cy="81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b="0">
                <a:latin typeface="+mn-lt"/>
              </a:endParaRPr>
            </a:p>
          </p:txBody>
        </p:sp>
        <p:sp>
          <p:nvSpPr>
            <p:cNvPr id="13" name="Line 11"/>
            <p:cNvSpPr>
              <a:spLocks noChangeShapeType="1"/>
            </p:cNvSpPr>
            <p:nvPr/>
          </p:nvSpPr>
          <p:spPr bwMode="auto">
            <a:xfrm flipV="1">
              <a:off x="2524" y="1042"/>
              <a:ext cx="1028" cy="54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b="0">
                <a:latin typeface="+mn-lt"/>
              </a:endParaRPr>
            </a:p>
          </p:txBody>
        </p:sp>
        <p:sp>
          <p:nvSpPr>
            <p:cNvPr id="14" name="Line 12"/>
            <p:cNvSpPr>
              <a:spLocks noChangeShapeType="1"/>
            </p:cNvSpPr>
            <p:nvPr/>
          </p:nvSpPr>
          <p:spPr bwMode="auto">
            <a:xfrm>
              <a:off x="3744" y="2016"/>
              <a:ext cx="742" cy="821"/>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b="0">
                <a:latin typeface="+mn-lt"/>
              </a:endParaRPr>
            </a:p>
          </p:txBody>
        </p:sp>
        <p:sp>
          <p:nvSpPr>
            <p:cNvPr id="15" name="Line 13"/>
            <p:cNvSpPr>
              <a:spLocks noChangeShapeType="1"/>
            </p:cNvSpPr>
            <p:nvPr/>
          </p:nvSpPr>
          <p:spPr bwMode="auto">
            <a:xfrm flipV="1">
              <a:off x="3744" y="1776"/>
              <a:ext cx="1344" cy="24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b="0">
                <a:latin typeface="+mn-lt"/>
              </a:endParaRPr>
            </a:p>
          </p:txBody>
        </p:sp>
        <p:sp>
          <p:nvSpPr>
            <p:cNvPr id="16" name="Line 14"/>
            <p:cNvSpPr>
              <a:spLocks noChangeShapeType="1"/>
            </p:cNvSpPr>
            <p:nvPr/>
          </p:nvSpPr>
          <p:spPr bwMode="auto">
            <a:xfrm flipH="1" flipV="1">
              <a:off x="5040" y="864"/>
              <a:ext cx="0" cy="9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17" name="Text Box 15"/>
            <p:cNvSpPr txBox="1">
              <a:spLocks noChangeArrowheads="1"/>
            </p:cNvSpPr>
            <p:nvPr/>
          </p:nvSpPr>
          <p:spPr bwMode="auto">
            <a:xfrm>
              <a:off x="2256" y="1440"/>
              <a:ext cx="384"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dirty="0">
                  <a:solidFill>
                    <a:schemeClr val="bg1"/>
                  </a:solidFill>
                  <a:latin typeface="+mn-lt"/>
                </a:rPr>
                <a:t>1</a:t>
              </a:r>
              <a:endParaRPr lang="en-US" altLang="en-US" sz="2800" i="1" dirty="0">
                <a:solidFill>
                  <a:schemeClr val="bg1"/>
                </a:solidFill>
                <a:latin typeface="+mn-lt"/>
              </a:endParaRPr>
            </a:p>
          </p:txBody>
        </p:sp>
        <p:sp>
          <p:nvSpPr>
            <p:cNvPr id="18" name="Text Box 16"/>
            <p:cNvSpPr txBox="1">
              <a:spLocks noChangeArrowheads="1"/>
            </p:cNvSpPr>
            <p:nvPr/>
          </p:nvSpPr>
          <p:spPr bwMode="auto">
            <a:xfrm>
              <a:off x="3494" y="781"/>
              <a:ext cx="384"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dirty="0">
                  <a:solidFill>
                    <a:schemeClr val="bg1"/>
                  </a:solidFill>
                  <a:latin typeface="+mn-lt"/>
                </a:rPr>
                <a:t>4</a:t>
              </a:r>
              <a:endParaRPr lang="en-US" altLang="en-US" sz="2800" i="1" dirty="0">
                <a:solidFill>
                  <a:schemeClr val="bg1"/>
                </a:solidFill>
                <a:latin typeface="+mn-lt"/>
              </a:endParaRPr>
            </a:p>
          </p:txBody>
        </p:sp>
        <p:sp>
          <p:nvSpPr>
            <p:cNvPr id="19" name="Text Box 17"/>
            <p:cNvSpPr txBox="1">
              <a:spLocks noChangeArrowheads="1"/>
            </p:cNvSpPr>
            <p:nvPr/>
          </p:nvSpPr>
          <p:spPr bwMode="auto">
            <a:xfrm>
              <a:off x="1063" y="884"/>
              <a:ext cx="384"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dirty="0">
                  <a:solidFill>
                    <a:schemeClr val="bg1"/>
                  </a:solidFill>
                  <a:latin typeface="+mn-lt"/>
                </a:rPr>
                <a:t>11</a:t>
              </a:r>
              <a:endParaRPr lang="en-US" altLang="en-US" sz="2800" i="1" dirty="0">
                <a:solidFill>
                  <a:schemeClr val="bg1"/>
                </a:solidFill>
                <a:latin typeface="+mn-lt"/>
              </a:endParaRPr>
            </a:p>
          </p:txBody>
        </p:sp>
        <p:sp>
          <p:nvSpPr>
            <p:cNvPr id="20" name="Text Box 18"/>
            <p:cNvSpPr txBox="1">
              <a:spLocks noChangeArrowheads="1"/>
            </p:cNvSpPr>
            <p:nvPr/>
          </p:nvSpPr>
          <p:spPr bwMode="auto">
            <a:xfrm>
              <a:off x="1727" y="2352"/>
              <a:ext cx="385"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a:solidFill>
                    <a:schemeClr val="bg1"/>
                  </a:solidFill>
                  <a:latin typeface="+mn-lt"/>
                </a:rPr>
                <a:t>2</a:t>
              </a:r>
              <a:endParaRPr lang="en-US" altLang="en-US" sz="2800" i="1">
                <a:solidFill>
                  <a:schemeClr val="bg1"/>
                </a:solidFill>
                <a:latin typeface="+mn-lt"/>
              </a:endParaRPr>
            </a:p>
          </p:txBody>
        </p:sp>
        <p:sp>
          <p:nvSpPr>
            <p:cNvPr id="21" name="Text Box 19"/>
            <p:cNvSpPr txBox="1">
              <a:spLocks noChangeArrowheads="1"/>
            </p:cNvSpPr>
            <p:nvPr/>
          </p:nvSpPr>
          <p:spPr bwMode="auto">
            <a:xfrm>
              <a:off x="720" y="2783"/>
              <a:ext cx="384"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dirty="0">
                  <a:solidFill>
                    <a:schemeClr val="bg1"/>
                  </a:solidFill>
                  <a:latin typeface="+mn-lt"/>
                </a:rPr>
                <a:t>5</a:t>
              </a:r>
              <a:endParaRPr lang="en-US" altLang="en-US" sz="2800" i="1" dirty="0">
                <a:solidFill>
                  <a:schemeClr val="bg1"/>
                </a:solidFill>
                <a:latin typeface="+mn-lt"/>
              </a:endParaRPr>
            </a:p>
          </p:txBody>
        </p:sp>
        <p:sp>
          <p:nvSpPr>
            <p:cNvPr id="22" name="Text Box 20"/>
            <p:cNvSpPr txBox="1">
              <a:spLocks noChangeArrowheads="1"/>
            </p:cNvSpPr>
            <p:nvPr/>
          </p:nvSpPr>
          <p:spPr bwMode="auto">
            <a:xfrm>
              <a:off x="2735" y="2741"/>
              <a:ext cx="383"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a:solidFill>
                    <a:schemeClr val="bg1"/>
                  </a:solidFill>
                  <a:latin typeface="+mn-lt"/>
                </a:rPr>
                <a:t>6</a:t>
              </a:r>
              <a:endParaRPr lang="en-US" altLang="en-US" sz="2800" i="1">
                <a:solidFill>
                  <a:schemeClr val="bg1"/>
                </a:solidFill>
                <a:latin typeface="+mn-lt"/>
              </a:endParaRPr>
            </a:p>
          </p:txBody>
        </p:sp>
        <p:sp>
          <p:nvSpPr>
            <p:cNvPr id="23" name="Text Box 21"/>
            <p:cNvSpPr txBox="1">
              <a:spLocks noChangeArrowheads="1"/>
            </p:cNvSpPr>
            <p:nvPr/>
          </p:nvSpPr>
          <p:spPr bwMode="auto">
            <a:xfrm>
              <a:off x="2160" y="3508"/>
              <a:ext cx="384"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a:solidFill>
                    <a:schemeClr val="bg1"/>
                  </a:solidFill>
                  <a:latin typeface="+mn-lt"/>
                </a:rPr>
                <a:t>9</a:t>
              </a:r>
              <a:endParaRPr lang="en-US" altLang="en-US" sz="2800" i="1">
                <a:solidFill>
                  <a:schemeClr val="bg1"/>
                </a:solidFill>
                <a:latin typeface="+mn-lt"/>
              </a:endParaRPr>
            </a:p>
          </p:txBody>
        </p:sp>
        <p:sp>
          <p:nvSpPr>
            <p:cNvPr id="24" name="Text Box 22"/>
            <p:cNvSpPr txBox="1">
              <a:spLocks noChangeArrowheads="1"/>
            </p:cNvSpPr>
            <p:nvPr/>
          </p:nvSpPr>
          <p:spPr bwMode="auto">
            <a:xfrm>
              <a:off x="3504" y="3509"/>
              <a:ext cx="384"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dirty="0">
                  <a:solidFill>
                    <a:schemeClr val="bg1"/>
                  </a:solidFill>
                  <a:latin typeface="+mn-lt"/>
                </a:rPr>
                <a:t>10</a:t>
              </a:r>
              <a:endParaRPr lang="en-US" altLang="en-US" sz="2800" i="1" dirty="0">
                <a:solidFill>
                  <a:schemeClr val="bg1"/>
                </a:solidFill>
                <a:latin typeface="+mn-lt"/>
              </a:endParaRPr>
            </a:p>
          </p:txBody>
        </p:sp>
        <p:sp>
          <p:nvSpPr>
            <p:cNvPr id="25" name="Text Box 23"/>
            <p:cNvSpPr txBox="1">
              <a:spLocks noChangeArrowheads="1"/>
            </p:cNvSpPr>
            <p:nvPr/>
          </p:nvSpPr>
          <p:spPr bwMode="auto">
            <a:xfrm>
              <a:off x="3552" y="1908"/>
              <a:ext cx="384"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a:solidFill>
                    <a:schemeClr val="bg1"/>
                  </a:solidFill>
                  <a:latin typeface="+mn-lt"/>
                </a:rPr>
                <a:t>3</a:t>
              </a:r>
              <a:endParaRPr lang="en-US" altLang="en-US" sz="2800" i="1">
                <a:solidFill>
                  <a:schemeClr val="bg1"/>
                </a:solidFill>
                <a:latin typeface="+mn-lt"/>
              </a:endParaRPr>
            </a:p>
          </p:txBody>
        </p:sp>
        <p:sp>
          <p:nvSpPr>
            <p:cNvPr id="26" name="Text Box 24"/>
            <p:cNvSpPr txBox="1">
              <a:spLocks noChangeArrowheads="1"/>
            </p:cNvSpPr>
            <p:nvPr/>
          </p:nvSpPr>
          <p:spPr bwMode="auto">
            <a:xfrm>
              <a:off x="4296" y="2712"/>
              <a:ext cx="384"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a:solidFill>
                    <a:schemeClr val="bg1"/>
                  </a:solidFill>
                  <a:latin typeface="+mn-lt"/>
                </a:rPr>
                <a:t>7</a:t>
              </a:r>
              <a:endParaRPr lang="en-US" altLang="en-US" sz="2800" i="1">
                <a:solidFill>
                  <a:schemeClr val="bg1"/>
                </a:solidFill>
                <a:latin typeface="+mn-lt"/>
              </a:endParaRPr>
            </a:p>
          </p:txBody>
        </p:sp>
        <p:sp>
          <p:nvSpPr>
            <p:cNvPr id="27" name="Text Box 25"/>
            <p:cNvSpPr txBox="1">
              <a:spLocks noChangeArrowheads="1"/>
            </p:cNvSpPr>
            <p:nvPr/>
          </p:nvSpPr>
          <p:spPr bwMode="auto">
            <a:xfrm>
              <a:off x="4896" y="1680"/>
              <a:ext cx="384"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a:solidFill>
                    <a:schemeClr val="bg1"/>
                  </a:solidFill>
                  <a:latin typeface="+mn-lt"/>
                </a:rPr>
                <a:t>8</a:t>
              </a:r>
              <a:endParaRPr lang="en-US" altLang="en-US" sz="2800" i="1">
                <a:solidFill>
                  <a:schemeClr val="bg1"/>
                </a:solidFill>
                <a:latin typeface="+mn-lt"/>
              </a:endParaRPr>
            </a:p>
          </p:txBody>
        </p:sp>
        <p:sp>
          <p:nvSpPr>
            <p:cNvPr id="28" name="Text Box 26"/>
            <p:cNvSpPr txBox="1">
              <a:spLocks noChangeArrowheads="1"/>
            </p:cNvSpPr>
            <p:nvPr/>
          </p:nvSpPr>
          <p:spPr bwMode="auto">
            <a:xfrm>
              <a:off x="4848" y="721"/>
              <a:ext cx="384" cy="33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2000" dirty="0">
                  <a:solidFill>
                    <a:schemeClr val="bg1"/>
                  </a:solidFill>
                  <a:latin typeface="+mn-lt"/>
                </a:rPr>
                <a:t>12</a:t>
              </a:r>
              <a:endParaRPr lang="en-US" altLang="en-US" sz="2800" i="1" dirty="0">
                <a:solidFill>
                  <a:schemeClr val="bg1"/>
                </a:solidFill>
                <a:latin typeface="+mn-lt"/>
              </a:endParaRPr>
            </a:p>
          </p:txBody>
        </p:sp>
      </p:grpSp>
    </p:spTree>
    <p:extLst>
      <p:ext uri="{BB962C8B-B14F-4D97-AF65-F5344CB8AC3E}">
        <p14:creationId xmlns:p14="http://schemas.microsoft.com/office/powerpoint/2010/main" val="1649190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Use a matrix (2-D array) with size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oMath>
                </a14:m>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 implies </a:t>
                </a:r>
                <a:r>
                  <a:rPr lang="en-US" dirty="0" err="1"/>
                  <a:t>AdjM</a:t>
                </a:r>
                <a:r>
                  <a:rPr lang="en-US" dirty="0"/>
                  <a:t>[u][v] = 1; Otherwise </a:t>
                </a:r>
                <a:r>
                  <a:rPr lang="en-US" dirty="0" err="1"/>
                  <a:t>AdjM</a:t>
                </a:r>
                <a:r>
                  <a:rPr lang="en-US" dirty="0"/>
                  <a:t>[u][v] = 0.</a:t>
                </a:r>
              </a:p>
              <a:p>
                <a:r>
                  <a:rPr lang="en-US" dirty="0"/>
                  <a:t>If a graph is undirected, then </a:t>
                </a:r>
                <a:r>
                  <a:rPr lang="en-US" dirty="0" err="1"/>
                  <a:t>AdjM</a:t>
                </a:r>
                <a:r>
                  <a:rPr lang="en-US" dirty="0"/>
                  <a:t> is symmetric</a:t>
                </a:r>
              </a:p>
              <a:p>
                <a:pPr lvl="1"/>
                <a:r>
                  <a:rPr lang="en-US" dirty="0" err="1"/>
                  <a:t>AdjM</a:t>
                </a:r>
                <a:r>
                  <a:rPr lang="en-US" dirty="0"/>
                  <a:t>[u][v] = </a:t>
                </a:r>
                <a:r>
                  <a:rPr lang="en-US" dirty="0" err="1"/>
                  <a:t>AdjM</a:t>
                </a:r>
                <a:r>
                  <a:rPr lang="en-US" dirty="0"/>
                  <a:t>[v][u]</a:t>
                </a:r>
              </a:p>
              <a:p>
                <a:r>
                  <a:rPr lang="en-US" dirty="0"/>
                  <a:t>If a graph is directed, then </a:t>
                </a:r>
                <a:r>
                  <a:rPr lang="en-US" dirty="0" err="1"/>
                  <a:t>AdjM</a:t>
                </a:r>
                <a:r>
                  <a:rPr lang="en-US" dirty="0"/>
                  <a:t>[u][v] = 1 </a:t>
                </a:r>
                <a:r>
                  <a:rPr lang="en-US" dirty="0" err="1"/>
                  <a:t>iff</a:t>
                </a: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𝐸</m:t>
                    </m:r>
                  </m:oMath>
                </a14:m>
                <a:r>
                  <a:rPr lang="en-US" dirty="0"/>
                  <a:t> but it does not imply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𝑣</m:t>
                    </m:r>
                    <m:r>
                      <a:rPr lang="en-US" i="1">
                        <a:latin typeface="Cambria Math" panose="02040503050406030204" pitchFamily="18" charset="0"/>
                      </a:rPr>
                      <m:t>,</m:t>
                    </m:r>
                    <m:r>
                      <a:rPr lang="en-US" b="0" i="1" smtClean="0">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𝐸</m:t>
                    </m:r>
                  </m:oMath>
                </a14:m>
                <a:r>
                  <a:rPr lang="en-US" dirty="0"/>
                  <a:t> and </a:t>
                </a:r>
                <a:r>
                  <a:rPr lang="en-US" dirty="0" err="1"/>
                  <a:t>AdjM</a:t>
                </a:r>
                <a:r>
                  <a:rPr lang="en-US" dirty="0"/>
                  <a:t>[v][u] = 1.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1913" b="-3361"/>
                </a:stretch>
              </a:blipFill>
            </p:spPr>
            <p:txBody>
              <a:bodyPr/>
              <a:lstStyle/>
              <a:p>
                <a:r>
                  <a:rPr lang="en-US">
                    <a:noFill/>
                  </a:rPr>
                  <a:t> </a:t>
                </a:r>
              </a:p>
            </p:txBody>
          </p:sp>
        </mc:Fallback>
      </mc:AlternateContent>
      <p:sp>
        <p:nvSpPr>
          <p:cNvPr id="4" name="TextBox 3"/>
          <p:cNvSpPr txBox="1"/>
          <p:nvPr/>
        </p:nvSpPr>
        <p:spPr>
          <a:xfrm>
            <a:off x="3357921" y="2355156"/>
            <a:ext cx="3217547" cy="1477328"/>
          </a:xfrm>
          <a:prstGeom prst="rect">
            <a:avLst/>
          </a:prstGeom>
          <a:noFill/>
          <a:ln>
            <a:solidFill>
              <a:srgbClr val="FF0000"/>
            </a:solidFill>
          </a:ln>
        </p:spPr>
        <p:txBody>
          <a:bodyPr wrap="none" rtlCol="0">
            <a:spAutoFit/>
          </a:bodyPr>
          <a:lstStyle/>
          <a:p>
            <a:r>
              <a:rPr lang="en-US" dirty="0" err="1">
                <a:latin typeface="Courier New" panose="02070309020205020404" pitchFamily="49" charset="0"/>
                <a:cs typeface="Courier New" panose="02070309020205020404" pitchFamily="49" charset="0"/>
              </a:rPr>
              <a:t>typedef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struct</a:t>
            </a:r>
            <a:r>
              <a:rPr lang="en-US" dirty="0">
                <a:latin typeface="Courier New" panose="02070309020205020404" pitchFamily="49" charset="0"/>
                <a:cs typeface="Courier New" panose="02070309020205020404" pitchFamily="49" charset="0"/>
              </a:rPr>
              <a:t> _graph{</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vSize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eSize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AdjM</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}Graph;</a:t>
            </a:r>
          </a:p>
        </p:txBody>
      </p:sp>
    </p:spTree>
    <p:extLst>
      <p:ext uri="{BB962C8B-B14F-4D97-AF65-F5344CB8AC3E}">
        <p14:creationId xmlns:p14="http://schemas.microsoft.com/office/powerpoint/2010/main" val="1810754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Matrix</a:t>
            </a:r>
          </a:p>
        </p:txBody>
      </p:sp>
      <p:sp>
        <p:nvSpPr>
          <p:cNvPr id="3" name="Content Placeholder 2"/>
          <p:cNvSpPr>
            <a:spLocks noGrp="1"/>
          </p:cNvSpPr>
          <p:nvPr>
            <p:ph idx="1"/>
          </p:nvPr>
        </p:nvSpPr>
        <p:spPr>
          <a:xfrm>
            <a:off x="838199" y="1825625"/>
            <a:ext cx="10906845" cy="4351338"/>
          </a:xfrm>
        </p:spPr>
        <p:txBody>
          <a:bodyPr>
            <a:normAutofit/>
          </a:bodyPr>
          <a:lstStyle/>
          <a:p>
            <a:r>
              <a:rPr lang="en-US" altLang="en-US" dirty="0"/>
              <a:t>access time for </a:t>
            </a:r>
            <a:r>
              <a:rPr lang="en-US" altLang="en-US" dirty="0" err="1"/>
              <a:t>AdjM</a:t>
            </a:r>
            <a:r>
              <a:rPr lang="en-US" altLang="en-US" dirty="0"/>
              <a:t>[u][v] is constant</a:t>
            </a:r>
          </a:p>
          <a:p>
            <a:r>
              <a:rPr lang="en-US" dirty="0"/>
              <a:t>when graph is sparsely connected, most of the entries in </a:t>
            </a:r>
            <a:r>
              <a:rPr lang="en-US" dirty="0" err="1"/>
              <a:t>AdjM</a:t>
            </a:r>
            <a:r>
              <a:rPr lang="en-US" dirty="0"/>
              <a:t> are zeros</a:t>
            </a:r>
          </a:p>
        </p:txBody>
      </p:sp>
      <p:sp>
        <p:nvSpPr>
          <p:cNvPr id="4" name="TextBox 3"/>
          <p:cNvSpPr txBox="1"/>
          <p:nvPr/>
        </p:nvSpPr>
        <p:spPr>
          <a:xfrm>
            <a:off x="8844321" y="96050"/>
            <a:ext cx="3217547" cy="1477328"/>
          </a:xfrm>
          <a:prstGeom prst="rect">
            <a:avLst/>
          </a:prstGeom>
          <a:noFill/>
          <a:ln w="28575">
            <a:solidFill>
              <a:srgbClr val="FF0000"/>
            </a:solidFill>
          </a:ln>
        </p:spPr>
        <p:txBody>
          <a:bodyPr wrap="none" rtlCol="0">
            <a:spAutoFit/>
          </a:bodyPr>
          <a:lstStyle/>
          <a:p>
            <a:r>
              <a:rPr lang="en-US" dirty="0" err="1">
                <a:latin typeface="Courier New" panose="02070309020205020404" pitchFamily="49" charset="0"/>
                <a:cs typeface="Courier New" panose="02070309020205020404" pitchFamily="49" charset="0"/>
              </a:rPr>
              <a:t>typedef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struct</a:t>
            </a:r>
            <a:r>
              <a:rPr lang="en-US" dirty="0">
                <a:latin typeface="Courier New" panose="02070309020205020404" pitchFamily="49" charset="0"/>
                <a:cs typeface="Courier New" panose="02070309020205020404" pitchFamily="49" charset="0"/>
              </a:rPr>
              <a:t> _graph{</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vSize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eSize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AdjM</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}Graph;</a:t>
            </a:r>
          </a:p>
        </p:txBody>
      </p:sp>
      <p:grpSp>
        <p:nvGrpSpPr>
          <p:cNvPr id="5" name="Group 2"/>
          <p:cNvGrpSpPr>
            <a:grpSpLocks/>
          </p:cNvGrpSpPr>
          <p:nvPr/>
        </p:nvGrpSpPr>
        <p:grpSpPr bwMode="auto">
          <a:xfrm>
            <a:off x="442410" y="3065929"/>
            <a:ext cx="5051673" cy="3397705"/>
            <a:chOff x="720" y="721"/>
            <a:chExt cx="4560" cy="3098"/>
          </a:xfrm>
        </p:grpSpPr>
        <p:sp>
          <p:nvSpPr>
            <p:cNvPr id="6" name="Line 3"/>
            <p:cNvSpPr>
              <a:spLocks noChangeShapeType="1"/>
            </p:cNvSpPr>
            <p:nvPr/>
          </p:nvSpPr>
          <p:spPr bwMode="auto">
            <a:xfrm>
              <a:off x="2496" y="1602"/>
              <a:ext cx="1248" cy="46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7" name="Line 4"/>
            <p:cNvSpPr>
              <a:spLocks noChangeShapeType="1"/>
            </p:cNvSpPr>
            <p:nvPr/>
          </p:nvSpPr>
          <p:spPr bwMode="auto">
            <a:xfrm>
              <a:off x="1344" y="1056"/>
              <a:ext cx="1104" cy="52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8" name="Line 5"/>
            <p:cNvSpPr>
              <a:spLocks noChangeShapeType="1"/>
            </p:cNvSpPr>
            <p:nvPr/>
          </p:nvSpPr>
          <p:spPr bwMode="auto">
            <a:xfrm flipV="1">
              <a:off x="1920" y="1584"/>
              <a:ext cx="528" cy="9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9" name="Line 6"/>
            <p:cNvSpPr>
              <a:spLocks noChangeShapeType="1"/>
            </p:cNvSpPr>
            <p:nvPr/>
          </p:nvSpPr>
          <p:spPr bwMode="auto">
            <a:xfrm>
              <a:off x="1344" y="1056"/>
              <a:ext cx="576" cy="13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0" name="Line 7"/>
            <p:cNvSpPr>
              <a:spLocks noChangeShapeType="1"/>
            </p:cNvSpPr>
            <p:nvPr/>
          </p:nvSpPr>
          <p:spPr bwMode="auto">
            <a:xfrm flipV="1">
              <a:off x="912" y="2448"/>
              <a:ext cx="1056" cy="48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1" name="Line 8"/>
            <p:cNvSpPr>
              <a:spLocks noChangeShapeType="1"/>
            </p:cNvSpPr>
            <p:nvPr/>
          </p:nvSpPr>
          <p:spPr bwMode="auto">
            <a:xfrm>
              <a:off x="1968" y="2448"/>
              <a:ext cx="960" cy="52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2" name="Line 9"/>
            <p:cNvSpPr>
              <a:spLocks noChangeShapeType="1"/>
            </p:cNvSpPr>
            <p:nvPr/>
          </p:nvSpPr>
          <p:spPr bwMode="auto">
            <a:xfrm flipV="1">
              <a:off x="2352" y="2837"/>
              <a:ext cx="576" cy="81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3" name="Line 10"/>
            <p:cNvSpPr>
              <a:spLocks noChangeShapeType="1"/>
            </p:cNvSpPr>
            <p:nvPr/>
          </p:nvSpPr>
          <p:spPr bwMode="auto">
            <a:xfrm>
              <a:off x="2928" y="2837"/>
              <a:ext cx="816" cy="81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4" name="Line 11"/>
            <p:cNvSpPr>
              <a:spLocks noChangeShapeType="1"/>
            </p:cNvSpPr>
            <p:nvPr/>
          </p:nvSpPr>
          <p:spPr bwMode="auto">
            <a:xfrm flipV="1">
              <a:off x="2524" y="1042"/>
              <a:ext cx="1028" cy="54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5" name="Line 12"/>
            <p:cNvSpPr>
              <a:spLocks noChangeShapeType="1"/>
            </p:cNvSpPr>
            <p:nvPr/>
          </p:nvSpPr>
          <p:spPr bwMode="auto">
            <a:xfrm>
              <a:off x="3744" y="2016"/>
              <a:ext cx="742" cy="821"/>
            </a:xfrm>
            <a:prstGeom prst="line">
              <a:avLst/>
            </a:prstGeom>
            <a:noFill/>
            <a:ln w="38100">
              <a:solidFill>
                <a:srgbClr val="FFC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6" name="Line 13"/>
            <p:cNvSpPr>
              <a:spLocks noChangeShapeType="1"/>
            </p:cNvSpPr>
            <p:nvPr/>
          </p:nvSpPr>
          <p:spPr bwMode="auto">
            <a:xfrm flipV="1">
              <a:off x="3744" y="1776"/>
              <a:ext cx="1344" cy="24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7" name="Line 14"/>
            <p:cNvSpPr>
              <a:spLocks noChangeShapeType="1"/>
            </p:cNvSpPr>
            <p:nvPr/>
          </p:nvSpPr>
          <p:spPr bwMode="auto">
            <a:xfrm flipH="1" flipV="1">
              <a:off x="5040" y="864"/>
              <a:ext cx="0" cy="9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a:p>
          </p:txBody>
        </p:sp>
        <p:sp>
          <p:nvSpPr>
            <p:cNvPr id="18" name="Text Box 15"/>
            <p:cNvSpPr txBox="1">
              <a:spLocks noChangeArrowheads="1"/>
            </p:cNvSpPr>
            <p:nvPr/>
          </p:nvSpPr>
          <p:spPr bwMode="auto">
            <a:xfrm>
              <a:off x="2256" y="1440"/>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chemeClr val="bg1"/>
                  </a:solidFill>
                  <a:latin typeface="+mn-lt"/>
                </a:rPr>
                <a:t>1</a:t>
              </a:r>
              <a:endParaRPr lang="en-US" altLang="en-US" sz="1400" i="1" dirty="0">
                <a:solidFill>
                  <a:schemeClr val="bg1"/>
                </a:solidFill>
                <a:latin typeface="+mn-lt"/>
              </a:endParaRPr>
            </a:p>
          </p:txBody>
        </p:sp>
        <p:sp>
          <p:nvSpPr>
            <p:cNvPr id="19" name="Text Box 16"/>
            <p:cNvSpPr txBox="1">
              <a:spLocks noChangeArrowheads="1"/>
            </p:cNvSpPr>
            <p:nvPr/>
          </p:nvSpPr>
          <p:spPr bwMode="auto">
            <a:xfrm>
              <a:off x="3494" y="781"/>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chemeClr val="bg1"/>
                  </a:solidFill>
                  <a:latin typeface="+mn-lt"/>
                </a:rPr>
                <a:t>4</a:t>
              </a:r>
              <a:endParaRPr lang="en-US" altLang="en-US" sz="1400" i="1" dirty="0">
                <a:solidFill>
                  <a:schemeClr val="bg1"/>
                </a:solidFill>
                <a:latin typeface="+mn-lt"/>
              </a:endParaRPr>
            </a:p>
          </p:txBody>
        </p:sp>
        <p:sp>
          <p:nvSpPr>
            <p:cNvPr id="20" name="Text Box 17"/>
            <p:cNvSpPr txBox="1">
              <a:spLocks noChangeArrowheads="1"/>
            </p:cNvSpPr>
            <p:nvPr/>
          </p:nvSpPr>
          <p:spPr bwMode="auto">
            <a:xfrm>
              <a:off x="1063" y="884"/>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chemeClr val="bg1"/>
                  </a:solidFill>
                  <a:latin typeface="+mn-lt"/>
                </a:rPr>
                <a:t>11</a:t>
              </a:r>
              <a:endParaRPr lang="en-US" altLang="en-US" sz="1400" i="1" dirty="0">
                <a:solidFill>
                  <a:schemeClr val="bg1"/>
                </a:solidFill>
                <a:latin typeface="+mn-lt"/>
              </a:endParaRPr>
            </a:p>
          </p:txBody>
        </p:sp>
        <p:sp>
          <p:nvSpPr>
            <p:cNvPr id="21" name="Text Box 18"/>
            <p:cNvSpPr txBox="1">
              <a:spLocks noChangeArrowheads="1"/>
            </p:cNvSpPr>
            <p:nvPr/>
          </p:nvSpPr>
          <p:spPr bwMode="auto">
            <a:xfrm>
              <a:off x="1727" y="2352"/>
              <a:ext cx="385"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chemeClr val="bg1"/>
                  </a:solidFill>
                  <a:latin typeface="+mn-lt"/>
                </a:rPr>
                <a:t>2</a:t>
              </a:r>
              <a:endParaRPr lang="en-US" altLang="en-US" sz="1400" i="1">
                <a:solidFill>
                  <a:schemeClr val="bg1"/>
                </a:solidFill>
                <a:latin typeface="+mn-lt"/>
              </a:endParaRPr>
            </a:p>
          </p:txBody>
        </p:sp>
        <p:sp>
          <p:nvSpPr>
            <p:cNvPr id="22" name="Text Box 19"/>
            <p:cNvSpPr txBox="1">
              <a:spLocks noChangeArrowheads="1"/>
            </p:cNvSpPr>
            <p:nvPr/>
          </p:nvSpPr>
          <p:spPr bwMode="auto">
            <a:xfrm>
              <a:off x="720" y="2783"/>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chemeClr val="bg1"/>
                  </a:solidFill>
                  <a:latin typeface="+mn-lt"/>
                </a:rPr>
                <a:t>5</a:t>
              </a:r>
              <a:endParaRPr lang="en-US" altLang="en-US" sz="1400" i="1">
                <a:solidFill>
                  <a:schemeClr val="bg1"/>
                </a:solidFill>
                <a:latin typeface="+mn-lt"/>
              </a:endParaRPr>
            </a:p>
          </p:txBody>
        </p:sp>
        <p:sp>
          <p:nvSpPr>
            <p:cNvPr id="23" name="Text Box 20"/>
            <p:cNvSpPr txBox="1">
              <a:spLocks noChangeArrowheads="1"/>
            </p:cNvSpPr>
            <p:nvPr/>
          </p:nvSpPr>
          <p:spPr bwMode="auto">
            <a:xfrm>
              <a:off x="2735" y="2741"/>
              <a:ext cx="383"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chemeClr val="bg1"/>
                  </a:solidFill>
                  <a:latin typeface="+mn-lt"/>
                </a:rPr>
                <a:t>6</a:t>
              </a:r>
              <a:endParaRPr lang="en-US" altLang="en-US" sz="1400" i="1">
                <a:solidFill>
                  <a:schemeClr val="bg1"/>
                </a:solidFill>
                <a:latin typeface="+mn-lt"/>
              </a:endParaRPr>
            </a:p>
          </p:txBody>
        </p:sp>
        <p:sp>
          <p:nvSpPr>
            <p:cNvPr id="24" name="Text Box 21"/>
            <p:cNvSpPr txBox="1">
              <a:spLocks noChangeArrowheads="1"/>
            </p:cNvSpPr>
            <p:nvPr/>
          </p:nvSpPr>
          <p:spPr bwMode="auto">
            <a:xfrm>
              <a:off x="2160" y="3508"/>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chemeClr val="bg1"/>
                  </a:solidFill>
                  <a:latin typeface="+mn-lt"/>
                </a:rPr>
                <a:t>9</a:t>
              </a:r>
              <a:endParaRPr lang="en-US" altLang="en-US" sz="1400" i="1">
                <a:solidFill>
                  <a:schemeClr val="bg1"/>
                </a:solidFill>
                <a:latin typeface="+mn-lt"/>
              </a:endParaRPr>
            </a:p>
          </p:txBody>
        </p:sp>
        <p:sp>
          <p:nvSpPr>
            <p:cNvPr id="25" name="Text Box 22"/>
            <p:cNvSpPr txBox="1">
              <a:spLocks noChangeArrowheads="1"/>
            </p:cNvSpPr>
            <p:nvPr/>
          </p:nvSpPr>
          <p:spPr bwMode="auto">
            <a:xfrm>
              <a:off x="3504" y="3509"/>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chemeClr val="bg1"/>
                  </a:solidFill>
                  <a:latin typeface="+mn-lt"/>
                </a:rPr>
                <a:t>10</a:t>
              </a:r>
              <a:endParaRPr lang="en-US" altLang="en-US" sz="1400" i="1" dirty="0">
                <a:solidFill>
                  <a:schemeClr val="bg1"/>
                </a:solidFill>
                <a:latin typeface="+mn-lt"/>
              </a:endParaRPr>
            </a:p>
          </p:txBody>
        </p:sp>
        <p:sp>
          <p:nvSpPr>
            <p:cNvPr id="26" name="Text Box 23"/>
            <p:cNvSpPr txBox="1">
              <a:spLocks noChangeArrowheads="1"/>
            </p:cNvSpPr>
            <p:nvPr/>
          </p:nvSpPr>
          <p:spPr bwMode="auto">
            <a:xfrm>
              <a:off x="3552" y="1908"/>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chemeClr val="bg1"/>
                  </a:solidFill>
                  <a:latin typeface="+mn-lt"/>
                </a:rPr>
                <a:t>3</a:t>
              </a:r>
              <a:endParaRPr lang="en-US" altLang="en-US" sz="1400" i="1">
                <a:solidFill>
                  <a:schemeClr val="bg1"/>
                </a:solidFill>
                <a:latin typeface="+mn-lt"/>
              </a:endParaRPr>
            </a:p>
          </p:txBody>
        </p:sp>
        <p:sp>
          <p:nvSpPr>
            <p:cNvPr id="27" name="Text Box 24"/>
            <p:cNvSpPr txBox="1">
              <a:spLocks noChangeArrowheads="1"/>
            </p:cNvSpPr>
            <p:nvPr/>
          </p:nvSpPr>
          <p:spPr bwMode="auto">
            <a:xfrm>
              <a:off x="4296" y="2712"/>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chemeClr val="bg1"/>
                  </a:solidFill>
                  <a:latin typeface="+mn-lt"/>
                </a:rPr>
                <a:t>7</a:t>
              </a:r>
              <a:endParaRPr lang="en-US" altLang="en-US" sz="1400" i="1">
                <a:solidFill>
                  <a:schemeClr val="bg1"/>
                </a:solidFill>
                <a:latin typeface="+mn-lt"/>
              </a:endParaRPr>
            </a:p>
          </p:txBody>
        </p:sp>
        <p:sp>
          <p:nvSpPr>
            <p:cNvPr id="28" name="Text Box 25"/>
            <p:cNvSpPr txBox="1">
              <a:spLocks noChangeArrowheads="1"/>
            </p:cNvSpPr>
            <p:nvPr/>
          </p:nvSpPr>
          <p:spPr bwMode="auto">
            <a:xfrm>
              <a:off x="4896" y="1680"/>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chemeClr val="bg1"/>
                  </a:solidFill>
                  <a:latin typeface="+mn-lt"/>
                </a:rPr>
                <a:t>8</a:t>
              </a:r>
              <a:endParaRPr lang="en-US" altLang="en-US" sz="1400" i="1">
                <a:solidFill>
                  <a:schemeClr val="bg1"/>
                </a:solidFill>
                <a:latin typeface="+mn-lt"/>
              </a:endParaRPr>
            </a:p>
          </p:txBody>
        </p:sp>
        <p:sp>
          <p:nvSpPr>
            <p:cNvPr id="29" name="Text Box 26"/>
            <p:cNvSpPr txBox="1">
              <a:spLocks noChangeArrowheads="1"/>
            </p:cNvSpPr>
            <p:nvPr/>
          </p:nvSpPr>
          <p:spPr bwMode="auto">
            <a:xfrm>
              <a:off x="4848" y="721"/>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chemeClr val="bg1"/>
                  </a:solidFill>
                  <a:latin typeface="+mn-lt"/>
                </a:rPr>
                <a:t>12</a:t>
              </a:r>
              <a:endParaRPr lang="en-US" altLang="en-US" sz="1400" i="1" dirty="0">
                <a:solidFill>
                  <a:schemeClr val="bg1"/>
                </a:solidFill>
                <a:latin typeface="+mn-lt"/>
              </a:endParaRPr>
            </a:p>
          </p:txBody>
        </p:sp>
      </p:grpSp>
      <p:graphicFrame>
        <p:nvGraphicFramePr>
          <p:cNvPr id="30" name="Table 29"/>
          <p:cNvGraphicFramePr>
            <a:graphicFrameLocks noGrp="1"/>
          </p:cNvGraphicFramePr>
          <p:nvPr>
            <p:extLst>
              <p:ext uri="{D42A27DB-BD31-4B8C-83A1-F6EECF244321}">
                <p14:modId xmlns:p14="http://schemas.microsoft.com/office/powerpoint/2010/main" val="126731223"/>
              </p:ext>
            </p:extLst>
          </p:nvPr>
        </p:nvGraphicFramePr>
        <p:xfrm>
          <a:off x="6889764" y="2958071"/>
          <a:ext cx="4581226" cy="3706711"/>
        </p:xfrm>
        <a:graphic>
          <a:graphicData uri="http://schemas.openxmlformats.org/drawingml/2006/table">
            <a:tbl>
              <a:tblPr firstRow="1" bandRow="1">
                <a:tableStyleId>{3C2FFA5D-87B4-456A-9821-1D502468CF0F}</a:tableStyleId>
              </a:tblPr>
              <a:tblGrid>
                <a:gridCol w="352402">
                  <a:extLst>
                    <a:ext uri="{9D8B030D-6E8A-4147-A177-3AD203B41FA5}">
                      <a16:colId xmlns:a16="http://schemas.microsoft.com/office/drawing/2014/main" val="211051426"/>
                    </a:ext>
                  </a:extLst>
                </a:gridCol>
                <a:gridCol w="352402">
                  <a:extLst>
                    <a:ext uri="{9D8B030D-6E8A-4147-A177-3AD203B41FA5}">
                      <a16:colId xmlns:a16="http://schemas.microsoft.com/office/drawing/2014/main" val="3894710977"/>
                    </a:ext>
                  </a:extLst>
                </a:gridCol>
                <a:gridCol w="352402">
                  <a:extLst>
                    <a:ext uri="{9D8B030D-6E8A-4147-A177-3AD203B41FA5}">
                      <a16:colId xmlns:a16="http://schemas.microsoft.com/office/drawing/2014/main" val="1397481242"/>
                    </a:ext>
                  </a:extLst>
                </a:gridCol>
                <a:gridCol w="352402">
                  <a:extLst>
                    <a:ext uri="{9D8B030D-6E8A-4147-A177-3AD203B41FA5}">
                      <a16:colId xmlns:a16="http://schemas.microsoft.com/office/drawing/2014/main" val="2046334758"/>
                    </a:ext>
                  </a:extLst>
                </a:gridCol>
                <a:gridCol w="352402">
                  <a:extLst>
                    <a:ext uri="{9D8B030D-6E8A-4147-A177-3AD203B41FA5}">
                      <a16:colId xmlns:a16="http://schemas.microsoft.com/office/drawing/2014/main" val="3078874446"/>
                    </a:ext>
                  </a:extLst>
                </a:gridCol>
                <a:gridCol w="352402">
                  <a:extLst>
                    <a:ext uri="{9D8B030D-6E8A-4147-A177-3AD203B41FA5}">
                      <a16:colId xmlns:a16="http://schemas.microsoft.com/office/drawing/2014/main" val="2153435002"/>
                    </a:ext>
                  </a:extLst>
                </a:gridCol>
                <a:gridCol w="352402">
                  <a:extLst>
                    <a:ext uri="{9D8B030D-6E8A-4147-A177-3AD203B41FA5}">
                      <a16:colId xmlns:a16="http://schemas.microsoft.com/office/drawing/2014/main" val="203095549"/>
                    </a:ext>
                  </a:extLst>
                </a:gridCol>
                <a:gridCol w="352402">
                  <a:extLst>
                    <a:ext uri="{9D8B030D-6E8A-4147-A177-3AD203B41FA5}">
                      <a16:colId xmlns:a16="http://schemas.microsoft.com/office/drawing/2014/main" val="2556861313"/>
                    </a:ext>
                  </a:extLst>
                </a:gridCol>
                <a:gridCol w="352402">
                  <a:extLst>
                    <a:ext uri="{9D8B030D-6E8A-4147-A177-3AD203B41FA5}">
                      <a16:colId xmlns:a16="http://schemas.microsoft.com/office/drawing/2014/main" val="567241064"/>
                    </a:ext>
                  </a:extLst>
                </a:gridCol>
                <a:gridCol w="352402">
                  <a:extLst>
                    <a:ext uri="{9D8B030D-6E8A-4147-A177-3AD203B41FA5}">
                      <a16:colId xmlns:a16="http://schemas.microsoft.com/office/drawing/2014/main" val="995159471"/>
                    </a:ext>
                  </a:extLst>
                </a:gridCol>
                <a:gridCol w="352402">
                  <a:extLst>
                    <a:ext uri="{9D8B030D-6E8A-4147-A177-3AD203B41FA5}">
                      <a16:colId xmlns:a16="http://schemas.microsoft.com/office/drawing/2014/main" val="265131341"/>
                    </a:ext>
                  </a:extLst>
                </a:gridCol>
                <a:gridCol w="352402">
                  <a:extLst>
                    <a:ext uri="{9D8B030D-6E8A-4147-A177-3AD203B41FA5}">
                      <a16:colId xmlns:a16="http://schemas.microsoft.com/office/drawing/2014/main" val="2833859695"/>
                    </a:ext>
                  </a:extLst>
                </a:gridCol>
                <a:gridCol w="352402">
                  <a:extLst>
                    <a:ext uri="{9D8B030D-6E8A-4147-A177-3AD203B41FA5}">
                      <a16:colId xmlns:a16="http://schemas.microsoft.com/office/drawing/2014/main" val="1264394716"/>
                    </a:ext>
                  </a:extLst>
                </a:gridCol>
              </a:tblGrid>
              <a:tr h="264178">
                <a:tc>
                  <a:txBody>
                    <a:bodyPr/>
                    <a:lstStyle/>
                    <a:p>
                      <a:endParaRPr lang="en-SG" sz="1200" dirty="0">
                        <a:latin typeface="Arial" panose="020B0604020202020204" pitchFamily="34" charset="0"/>
                        <a:cs typeface="Arial" panose="020B0604020202020204" pitchFamily="34" charset="0"/>
                      </a:endParaRPr>
                    </a:p>
                  </a:txBody>
                  <a:tcPr>
                    <a:noFill/>
                  </a:tcPr>
                </a:tc>
                <a:tc>
                  <a:txBody>
                    <a:bodyPr/>
                    <a:lstStyle/>
                    <a:p>
                      <a:pPr algn="ctr"/>
                      <a:r>
                        <a:rPr lang="en-SG" sz="1200" dirty="0"/>
                        <a:t>1</a:t>
                      </a:r>
                      <a:endParaRPr lang="en-SG" sz="1200" b="1"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rgbClr val="800000"/>
                    </a:solidFill>
                  </a:tcPr>
                </a:tc>
                <a:tc>
                  <a:txBody>
                    <a:bodyPr/>
                    <a:lstStyle/>
                    <a:p>
                      <a:pPr algn="ctr"/>
                      <a:r>
                        <a:rPr lang="en-SG" sz="1200" dirty="0"/>
                        <a:t>2</a:t>
                      </a:r>
                      <a:endParaRPr lang="en-SG"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800000"/>
                    </a:solidFill>
                  </a:tcPr>
                </a:tc>
                <a:tc>
                  <a:txBody>
                    <a:bodyPr/>
                    <a:lstStyle/>
                    <a:p>
                      <a:pPr algn="ctr"/>
                      <a:r>
                        <a:rPr lang="en-SG" sz="1200" dirty="0"/>
                        <a:t>3</a:t>
                      </a:r>
                      <a:endParaRPr lang="en-SG"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800000"/>
                    </a:solidFill>
                  </a:tcPr>
                </a:tc>
                <a:tc>
                  <a:txBody>
                    <a:bodyPr/>
                    <a:lstStyle/>
                    <a:p>
                      <a:pPr algn="ctr"/>
                      <a:r>
                        <a:rPr lang="en-SG" sz="1200" dirty="0"/>
                        <a:t>4</a:t>
                      </a:r>
                      <a:endParaRPr lang="en-SG"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800000"/>
                    </a:solidFill>
                  </a:tcPr>
                </a:tc>
                <a:tc>
                  <a:txBody>
                    <a:bodyPr/>
                    <a:lstStyle/>
                    <a:p>
                      <a:pPr algn="ctr"/>
                      <a:r>
                        <a:rPr lang="en-SG" sz="1200" dirty="0"/>
                        <a:t>5</a:t>
                      </a:r>
                      <a:endParaRPr lang="en-SG"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800000"/>
                    </a:solidFill>
                  </a:tcPr>
                </a:tc>
                <a:tc>
                  <a:txBody>
                    <a:bodyPr/>
                    <a:lstStyle/>
                    <a:p>
                      <a:pPr algn="ctr"/>
                      <a:r>
                        <a:rPr lang="en-SG" sz="1200" dirty="0"/>
                        <a:t>6</a:t>
                      </a:r>
                      <a:endParaRPr lang="en-SG"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800000"/>
                    </a:solidFill>
                  </a:tcPr>
                </a:tc>
                <a:tc>
                  <a:txBody>
                    <a:bodyPr/>
                    <a:lstStyle/>
                    <a:p>
                      <a:pPr algn="ctr"/>
                      <a:r>
                        <a:rPr lang="en-SG" sz="1200" dirty="0"/>
                        <a:t>7</a:t>
                      </a:r>
                      <a:endParaRPr lang="en-SG"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800000"/>
                    </a:solidFill>
                  </a:tcPr>
                </a:tc>
                <a:tc>
                  <a:txBody>
                    <a:bodyPr/>
                    <a:lstStyle/>
                    <a:p>
                      <a:pPr algn="ctr"/>
                      <a:r>
                        <a:rPr lang="en-SG" sz="1200" dirty="0"/>
                        <a:t>8</a:t>
                      </a:r>
                      <a:endParaRPr lang="en-SG"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800000"/>
                    </a:solidFill>
                  </a:tcPr>
                </a:tc>
                <a:tc>
                  <a:txBody>
                    <a:bodyPr/>
                    <a:lstStyle/>
                    <a:p>
                      <a:pPr algn="ctr"/>
                      <a:r>
                        <a:rPr lang="en-SG" sz="1200" dirty="0"/>
                        <a:t>9</a:t>
                      </a:r>
                      <a:endParaRPr lang="en-SG"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800000"/>
                    </a:solidFill>
                  </a:tcPr>
                </a:tc>
                <a:tc>
                  <a:txBody>
                    <a:bodyPr/>
                    <a:lstStyle/>
                    <a:p>
                      <a:pPr algn="ctr"/>
                      <a:r>
                        <a:rPr lang="en-SG" sz="1200" dirty="0"/>
                        <a:t>10</a:t>
                      </a:r>
                      <a:endParaRPr lang="en-SG"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800000"/>
                    </a:solidFill>
                  </a:tcPr>
                </a:tc>
                <a:tc>
                  <a:txBody>
                    <a:bodyPr/>
                    <a:lstStyle/>
                    <a:p>
                      <a:pPr algn="ctr"/>
                      <a:r>
                        <a:rPr lang="en-SG" sz="1200" dirty="0"/>
                        <a:t>11</a:t>
                      </a:r>
                      <a:endParaRPr lang="en-SG"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800000"/>
                    </a:solidFill>
                  </a:tcPr>
                </a:tc>
                <a:tc>
                  <a:txBody>
                    <a:bodyPr/>
                    <a:lstStyle/>
                    <a:p>
                      <a:pPr algn="ctr"/>
                      <a:r>
                        <a:rPr lang="en-SG" sz="1200" dirty="0"/>
                        <a:t>12</a:t>
                      </a:r>
                      <a:endParaRPr lang="en-SG" sz="12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solidFill>
                      <a:srgbClr val="800000"/>
                    </a:solidFill>
                  </a:tcPr>
                </a:tc>
                <a:extLst>
                  <a:ext uri="{0D108BD9-81ED-4DB2-BD59-A6C34878D82A}">
                    <a16:rowId xmlns:a16="http://schemas.microsoft.com/office/drawing/2014/main" val="3923815903"/>
                  </a:ext>
                </a:extLst>
              </a:tr>
              <a:tr h="264178">
                <a:tc>
                  <a:txBody>
                    <a:bodyPr/>
                    <a:lstStyle/>
                    <a:p>
                      <a:pPr algn="ctr"/>
                      <a:r>
                        <a:rPr lang="en-SG" sz="1200" b="1" dirty="0">
                          <a:solidFill>
                            <a:schemeClr val="accent2"/>
                          </a:solidFill>
                        </a:rPr>
                        <a:t>1</a:t>
                      </a:r>
                      <a:endParaRPr lang="en-SG" sz="1200" b="1" dirty="0">
                        <a:solidFill>
                          <a:schemeClr val="accent2"/>
                        </a:solidFill>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solidFill>
                      <a:srgbClr val="800000"/>
                    </a:solidFill>
                  </a:tcP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12220263"/>
                  </a:ext>
                </a:extLst>
              </a:tr>
              <a:tr h="264178">
                <a:tc>
                  <a:txBody>
                    <a:bodyPr/>
                    <a:lstStyle/>
                    <a:p>
                      <a:pPr algn="ctr"/>
                      <a:r>
                        <a:rPr lang="en-SG" sz="1200" b="1" dirty="0">
                          <a:solidFill>
                            <a:schemeClr val="accent2"/>
                          </a:solidFill>
                        </a:rPr>
                        <a:t>2</a:t>
                      </a:r>
                      <a:endParaRPr lang="en-SG" sz="1200" b="1" dirty="0">
                        <a:solidFill>
                          <a:schemeClr val="accent2"/>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02885739"/>
                  </a:ext>
                </a:extLst>
              </a:tr>
              <a:tr h="264178">
                <a:tc>
                  <a:txBody>
                    <a:bodyPr/>
                    <a:lstStyle/>
                    <a:p>
                      <a:pPr algn="ctr"/>
                      <a:r>
                        <a:rPr lang="en-SG" sz="1200" b="1" dirty="0">
                          <a:solidFill>
                            <a:schemeClr val="accent2"/>
                          </a:solidFill>
                        </a:rPr>
                        <a:t>3</a:t>
                      </a:r>
                      <a:endParaRPr lang="en-SG" sz="1200" b="1" dirty="0">
                        <a:solidFill>
                          <a:schemeClr val="accent2"/>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b="1" dirty="0">
                          <a:solidFill>
                            <a:srgbClr val="FFC000"/>
                          </a:solidFill>
                        </a:rPr>
                        <a:t>1</a:t>
                      </a:r>
                      <a:endParaRPr lang="en-SG" sz="1200" b="1" dirty="0">
                        <a:solidFill>
                          <a:srgbClr val="FFC000"/>
                        </a:solidFill>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07039351"/>
                  </a:ext>
                </a:extLst>
              </a:tr>
              <a:tr h="264178">
                <a:tc>
                  <a:txBody>
                    <a:bodyPr/>
                    <a:lstStyle/>
                    <a:p>
                      <a:pPr algn="ctr"/>
                      <a:r>
                        <a:rPr lang="en-SG" sz="1200" b="1" dirty="0">
                          <a:solidFill>
                            <a:schemeClr val="accent2"/>
                          </a:solidFill>
                        </a:rPr>
                        <a:t>4</a:t>
                      </a:r>
                      <a:endParaRPr lang="en-SG" sz="1200" b="1" dirty="0">
                        <a:solidFill>
                          <a:schemeClr val="accent2"/>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65250892"/>
                  </a:ext>
                </a:extLst>
              </a:tr>
              <a:tr h="264178">
                <a:tc>
                  <a:txBody>
                    <a:bodyPr/>
                    <a:lstStyle/>
                    <a:p>
                      <a:pPr algn="ctr"/>
                      <a:r>
                        <a:rPr lang="en-SG" sz="1200" b="1" dirty="0">
                          <a:solidFill>
                            <a:schemeClr val="accent2"/>
                          </a:solidFill>
                        </a:rPr>
                        <a:t>5</a:t>
                      </a:r>
                      <a:endParaRPr lang="en-SG" sz="1200" b="1" dirty="0">
                        <a:solidFill>
                          <a:schemeClr val="accent2"/>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50570275"/>
                  </a:ext>
                </a:extLst>
              </a:tr>
              <a:tr h="264178">
                <a:tc>
                  <a:txBody>
                    <a:bodyPr/>
                    <a:lstStyle/>
                    <a:p>
                      <a:pPr algn="ctr"/>
                      <a:r>
                        <a:rPr lang="en-SG" sz="1200" b="1" dirty="0">
                          <a:solidFill>
                            <a:schemeClr val="accent2"/>
                          </a:solidFill>
                        </a:rPr>
                        <a:t>6</a:t>
                      </a:r>
                      <a:endParaRPr lang="en-SG" sz="1200" b="1" dirty="0">
                        <a:solidFill>
                          <a:schemeClr val="accent2"/>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27408027"/>
                  </a:ext>
                </a:extLst>
              </a:tr>
              <a:tr h="264178">
                <a:tc>
                  <a:txBody>
                    <a:bodyPr/>
                    <a:lstStyle/>
                    <a:p>
                      <a:pPr algn="ctr"/>
                      <a:r>
                        <a:rPr lang="en-SG" sz="1200" b="1" dirty="0">
                          <a:solidFill>
                            <a:schemeClr val="accent2"/>
                          </a:solidFill>
                        </a:rPr>
                        <a:t>7</a:t>
                      </a:r>
                      <a:endParaRPr lang="en-SG" sz="1200" b="1" dirty="0">
                        <a:solidFill>
                          <a:schemeClr val="accent2"/>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b="1" dirty="0">
                          <a:solidFill>
                            <a:srgbClr val="FFC000"/>
                          </a:solidFill>
                        </a:rPr>
                        <a:t>1</a:t>
                      </a:r>
                      <a:endParaRPr lang="en-SG" sz="1200" b="1" dirty="0">
                        <a:solidFill>
                          <a:srgbClr val="FFC000"/>
                        </a:solidFill>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34713084"/>
                  </a:ext>
                </a:extLst>
              </a:tr>
              <a:tr h="264178">
                <a:tc>
                  <a:txBody>
                    <a:bodyPr/>
                    <a:lstStyle/>
                    <a:p>
                      <a:pPr algn="ctr"/>
                      <a:r>
                        <a:rPr lang="en-SG" sz="1200" b="1" dirty="0">
                          <a:solidFill>
                            <a:schemeClr val="accent2"/>
                          </a:solidFill>
                        </a:rPr>
                        <a:t>8</a:t>
                      </a:r>
                      <a:endParaRPr lang="en-SG" sz="1200" b="1" dirty="0">
                        <a:solidFill>
                          <a:schemeClr val="accent2"/>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87792518"/>
                  </a:ext>
                </a:extLst>
              </a:tr>
              <a:tr h="264178">
                <a:tc>
                  <a:txBody>
                    <a:bodyPr/>
                    <a:lstStyle/>
                    <a:p>
                      <a:pPr algn="ctr"/>
                      <a:r>
                        <a:rPr lang="en-SG" sz="1200" b="1" dirty="0">
                          <a:solidFill>
                            <a:schemeClr val="accent2"/>
                          </a:solidFill>
                        </a:rPr>
                        <a:t>9</a:t>
                      </a:r>
                      <a:endParaRPr lang="en-SG" sz="1200" b="1" dirty="0">
                        <a:solidFill>
                          <a:schemeClr val="accent2"/>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140293593"/>
                  </a:ext>
                </a:extLst>
              </a:tr>
              <a:tr h="323923">
                <a:tc>
                  <a:txBody>
                    <a:bodyPr/>
                    <a:lstStyle/>
                    <a:p>
                      <a:pPr algn="ctr"/>
                      <a:r>
                        <a:rPr lang="en-SG" sz="1200" b="1" dirty="0">
                          <a:solidFill>
                            <a:schemeClr val="accent2"/>
                          </a:solidFill>
                        </a:rPr>
                        <a:t>10</a:t>
                      </a:r>
                      <a:endParaRPr lang="en-SG" sz="1200" b="1" dirty="0">
                        <a:solidFill>
                          <a:schemeClr val="accent2"/>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10010050"/>
                  </a:ext>
                </a:extLst>
              </a:tr>
              <a:tr h="305889">
                <a:tc>
                  <a:txBody>
                    <a:bodyPr/>
                    <a:lstStyle/>
                    <a:p>
                      <a:pPr algn="ctr"/>
                      <a:r>
                        <a:rPr lang="en-SG" sz="1200" b="1" dirty="0">
                          <a:solidFill>
                            <a:schemeClr val="accent2"/>
                          </a:solidFill>
                        </a:rPr>
                        <a:t>11</a:t>
                      </a:r>
                      <a:endParaRPr lang="en-SG" sz="1200" b="1" dirty="0">
                        <a:solidFill>
                          <a:schemeClr val="accent2"/>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00"/>
                    </a:solidFill>
                  </a:tcP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540604384"/>
                  </a:ext>
                </a:extLst>
              </a:tr>
              <a:tr h="333699">
                <a:tc>
                  <a:txBody>
                    <a:bodyPr/>
                    <a:lstStyle/>
                    <a:p>
                      <a:pPr algn="ctr"/>
                      <a:r>
                        <a:rPr lang="en-SG" sz="1200" b="1" dirty="0">
                          <a:solidFill>
                            <a:schemeClr val="accent2"/>
                          </a:solidFill>
                        </a:rPr>
                        <a:t>12</a:t>
                      </a:r>
                      <a:endParaRPr lang="en-SG" sz="1200" b="1" dirty="0">
                        <a:solidFill>
                          <a:schemeClr val="accent2"/>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rgbClr val="800000"/>
                    </a:solidFill>
                  </a:tcP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86957686"/>
                  </a:ext>
                </a:extLst>
              </a:tr>
            </a:tbl>
          </a:graphicData>
        </a:graphic>
      </p:graphicFrame>
      <p:sp>
        <p:nvSpPr>
          <p:cNvPr id="31" name="Freeform 30"/>
          <p:cNvSpPr/>
          <p:nvPr/>
        </p:nvSpPr>
        <p:spPr>
          <a:xfrm>
            <a:off x="7315168" y="3339630"/>
            <a:ext cx="4038632" cy="3240741"/>
          </a:xfrm>
          <a:custGeom>
            <a:avLst/>
            <a:gdLst>
              <a:gd name="connsiteX0" fmla="*/ 0 w 4000500"/>
              <a:gd name="connsiteY0" fmla="*/ 0 h 3240741"/>
              <a:gd name="connsiteX1" fmla="*/ 0 w 4000500"/>
              <a:gd name="connsiteY1" fmla="*/ 3240741 h 3240741"/>
              <a:gd name="connsiteX2" fmla="*/ 4000500 w 4000500"/>
              <a:gd name="connsiteY2" fmla="*/ 3240741 h 3240741"/>
              <a:gd name="connsiteX3" fmla="*/ 0 w 4000500"/>
              <a:gd name="connsiteY3" fmla="*/ 0 h 3240741"/>
            </a:gdLst>
            <a:ahLst/>
            <a:cxnLst>
              <a:cxn ang="0">
                <a:pos x="connsiteX0" y="connsiteY0"/>
              </a:cxn>
              <a:cxn ang="0">
                <a:pos x="connsiteX1" y="connsiteY1"/>
              </a:cxn>
              <a:cxn ang="0">
                <a:pos x="connsiteX2" y="connsiteY2"/>
              </a:cxn>
              <a:cxn ang="0">
                <a:pos x="connsiteX3" y="connsiteY3"/>
              </a:cxn>
            </a:cxnLst>
            <a:rect l="l" t="t" r="r" b="b"/>
            <a:pathLst>
              <a:path w="4000500" h="3240741">
                <a:moveTo>
                  <a:pt x="0" y="0"/>
                </a:moveTo>
                <a:lnTo>
                  <a:pt x="0" y="3240741"/>
                </a:lnTo>
                <a:lnTo>
                  <a:pt x="4000500" y="3240741"/>
                </a:lnTo>
                <a:lnTo>
                  <a:pt x="0" y="0"/>
                </a:lnTo>
                <a:close/>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p:cNvCxnSpPr/>
          <p:nvPr/>
        </p:nvCxnSpPr>
        <p:spPr>
          <a:xfrm>
            <a:off x="7315168" y="3339630"/>
            <a:ext cx="4038632" cy="3240741"/>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21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000"/>
                                        <p:tgtEl>
                                          <p:spTgt spid="32"/>
                                        </p:tgtEl>
                                      </p:cBhvr>
                                    </p:animEffect>
                                  </p:childTnLst>
                                </p:cTn>
                              </p:par>
                            </p:childTnLst>
                          </p:cTn>
                        </p:par>
                        <p:par>
                          <p:cTn id="8" fill="hold">
                            <p:stCondLst>
                              <p:cond delay="2000"/>
                            </p:stCondLst>
                            <p:childTnLst>
                              <p:par>
                                <p:cTn id="9" presetID="10" presetClass="exit" presetSubtype="0" fill="hold" nodeType="afterEffect">
                                  <p:stCondLst>
                                    <p:cond delay="0"/>
                                  </p:stCondLst>
                                  <p:childTnLst>
                                    <p:animEffect transition="out" filter="fade">
                                      <p:cBhvr>
                                        <p:cTn id="10" dur="5000"/>
                                        <p:tgtEl>
                                          <p:spTgt spid="32"/>
                                        </p:tgtEl>
                                      </p:cBhvr>
                                    </p:animEffect>
                                    <p:set>
                                      <p:cBhvr>
                                        <p:cTn id="11" dur="1" fill="hold">
                                          <p:stCondLst>
                                            <p:cond delay="4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List</a:t>
            </a:r>
          </a:p>
        </p:txBody>
      </p:sp>
      <p:sp>
        <p:nvSpPr>
          <p:cNvPr id="3" name="Content Placeholder 2"/>
          <p:cNvSpPr>
            <a:spLocks noGrp="1"/>
          </p:cNvSpPr>
          <p:nvPr>
            <p:ph idx="1"/>
          </p:nvPr>
        </p:nvSpPr>
        <p:spPr/>
        <p:txBody>
          <a:bodyPr>
            <a:normAutofit/>
          </a:bodyPr>
          <a:lstStyle/>
          <a:p>
            <a:r>
              <a:rPr lang="en-US" dirty="0"/>
              <a:t>Use an array to represent the vertices</a:t>
            </a:r>
          </a:p>
          <a:p>
            <a:endParaRPr lang="en-US" dirty="0"/>
          </a:p>
          <a:p>
            <a:r>
              <a:rPr lang="en-US" dirty="0"/>
              <a:t>For each vertex, use a linked list to represent the connections to other vertices</a:t>
            </a:r>
          </a:p>
          <a:p>
            <a:pPr marL="0" indent="0">
              <a:buNone/>
            </a:pPr>
            <a:endParaRPr lang="en-US" dirty="0"/>
          </a:p>
          <a:p>
            <a:r>
              <a:rPr lang="en-US" dirty="0"/>
              <a:t>Access time for </a:t>
            </a:r>
            <a:r>
              <a:rPr lang="en-US" dirty="0" err="1"/>
              <a:t>AdjM</a:t>
            </a:r>
            <a:r>
              <a:rPr lang="en-US" dirty="0"/>
              <a:t>[u][v] is linear</a:t>
            </a:r>
          </a:p>
          <a:p>
            <a:endParaRPr lang="en-US" dirty="0"/>
          </a:p>
          <a:p>
            <a:r>
              <a:rPr lang="en-US" dirty="0"/>
              <a:t>Space complexity is lower, O(|V|+|E|)</a:t>
            </a:r>
          </a:p>
          <a:p>
            <a:endParaRPr lang="en-US" dirty="0"/>
          </a:p>
        </p:txBody>
      </p:sp>
      <p:sp>
        <p:nvSpPr>
          <p:cNvPr id="4" name="TextBox 3"/>
          <p:cNvSpPr txBox="1"/>
          <p:nvPr/>
        </p:nvSpPr>
        <p:spPr>
          <a:xfrm>
            <a:off x="7727576" y="0"/>
            <a:ext cx="4378619" cy="2800767"/>
          </a:xfrm>
          <a:prstGeom prst="rect">
            <a:avLst/>
          </a:prstGeom>
          <a:noFill/>
          <a:ln w="28575">
            <a:solidFill>
              <a:srgbClr val="FF0000"/>
            </a:solidFill>
          </a:ln>
        </p:spPr>
        <p:txBody>
          <a:bodyPr wrap="square" rtlCol="0">
            <a:spAutoFit/>
          </a:bodyPr>
          <a:lstStyle/>
          <a:p>
            <a:r>
              <a:rPr lang="en-US" sz="1600" dirty="0" err="1">
                <a:latin typeface="Courier New" panose="02070309020205020404" pitchFamily="49" charset="0"/>
                <a:cs typeface="Courier New" panose="02070309020205020404" pitchFamily="49" charset="0"/>
              </a:rPr>
              <a:t>struct</a:t>
            </a:r>
            <a:r>
              <a:rPr lang="en-US" sz="1600" dirty="0">
                <a:latin typeface="Courier New" panose="02070309020205020404" pitchFamily="49" charset="0"/>
                <a:cs typeface="Courier New" panose="02070309020205020404" pitchFamily="49" charset="0"/>
              </a:rPr>
              <a:t> _</a:t>
            </a:r>
            <a:r>
              <a:rPr lang="en-US" sz="1600" dirty="0" err="1">
                <a:latin typeface="Courier New" panose="02070309020205020404" pitchFamily="49" charset="0"/>
                <a:cs typeface="Courier New" panose="02070309020205020404" pitchFamily="49" charset="0"/>
              </a:rPr>
              <a:t>listnode</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id; </a:t>
            </a:r>
            <a:r>
              <a:rPr lang="en-US" sz="1600" dirty="0">
                <a:solidFill>
                  <a:srgbClr val="92D050"/>
                </a:solidFill>
                <a:latin typeface="Courier New" panose="02070309020205020404" pitchFamily="49" charset="0"/>
                <a:cs typeface="Courier New" panose="02070309020205020404" pitchFamily="49" charset="0"/>
              </a:rPr>
              <a:t>//or weight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struct</a:t>
            </a:r>
            <a:r>
              <a:rPr lang="en-US" sz="1600" dirty="0">
                <a:latin typeface="Courier New" panose="02070309020205020404" pitchFamily="49" charset="0"/>
                <a:cs typeface="Courier New" panose="02070309020205020404" pitchFamily="49" charset="0"/>
              </a:rPr>
              <a:t> _</a:t>
            </a:r>
            <a:r>
              <a:rPr lang="en-US" sz="1600" dirty="0" err="1">
                <a:latin typeface="Courier New" panose="02070309020205020404" pitchFamily="49" charset="0"/>
                <a:cs typeface="Courier New" panose="02070309020205020404" pitchFamily="49" charset="0"/>
              </a:rPr>
              <a:t>listnode</a:t>
            </a:r>
            <a:r>
              <a:rPr lang="en-US" sz="1600" dirty="0">
                <a:latin typeface="Courier New" panose="02070309020205020404" pitchFamily="49" charset="0"/>
                <a:cs typeface="Courier New" panose="02070309020205020404" pitchFamily="49" charset="0"/>
              </a:rPr>
              <a:t> *next;</a:t>
            </a:r>
          </a:p>
          <a:p>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typedef</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struct</a:t>
            </a:r>
            <a:r>
              <a:rPr lang="en-US" sz="1600" dirty="0">
                <a:latin typeface="Courier New" panose="02070309020205020404" pitchFamily="49" charset="0"/>
                <a:cs typeface="Courier New" panose="02070309020205020404" pitchFamily="49" charset="0"/>
              </a:rPr>
              <a:t> _</a:t>
            </a:r>
            <a:r>
              <a:rPr lang="en-US" sz="1600" dirty="0" err="1">
                <a:latin typeface="Courier New" panose="02070309020205020404" pitchFamily="49" charset="0"/>
                <a:cs typeface="Courier New" panose="02070309020205020404" pitchFamily="49" charset="0"/>
              </a:rPr>
              <a:t>listnode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ListNode</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typedef</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struct</a:t>
            </a:r>
            <a:r>
              <a:rPr lang="en-US" sz="1600" dirty="0">
                <a:latin typeface="Courier New" panose="02070309020205020404" pitchFamily="49" charset="0"/>
                <a:cs typeface="Courier New" panose="02070309020205020404" pitchFamily="49" charset="0"/>
              </a:rPr>
              <a:t> _graph{</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vSize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eSize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ListNode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AdjL</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}Graph;</a:t>
            </a:r>
          </a:p>
        </p:txBody>
      </p:sp>
    </p:spTree>
    <p:extLst>
      <p:ext uri="{BB962C8B-B14F-4D97-AF65-F5344CB8AC3E}">
        <p14:creationId xmlns:p14="http://schemas.microsoft.com/office/powerpoint/2010/main" val="296959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Hashing</a:t>
            </a:r>
          </a:p>
        </p:txBody>
      </p:sp>
      <p:sp>
        <p:nvSpPr>
          <p:cNvPr id="3" name="Content Placeholder 2"/>
          <p:cNvSpPr>
            <a:spLocks noGrp="1"/>
          </p:cNvSpPr>
          <p:nvPr>
            <p:ph idx="1"/>
          </p:nvPr>
        </p:nvSpPr>
        <p:spPr>
          <a:xfrm>
            <a:off x="838200" y="1825624"/>
            <a:ext cx="10515600" cy="4663665"/>
          </a:xfrm>
        </p:spPr>
        <p:txBody>
          <a:bodyPr>
            <a:normAutofit/>
          </a:bodyPr>
          <a:lstStyle/>
          <a:p>
            <a:r>
              <a:rPr lang="en-US" dirty="0"/>
              <a:t>A typical space and time trade-off in algorithm</a:t>
            </a:r>
          </a:p>
          <a:p>
            <a:r>
              <a:rPr lang="en-US" dirty="0"/>
              <a:t>To achieve search time in O(1), memory usage will be increased</a:t>
            </a:r>
          </a:p>
          <a:p>
            <a:pPr marL="0" indent="0">
              <a:buNone/>
            </a:pPr>
            <a:endParaRPr lang="en-US" dirty="0"/>
          </a:p>
        </p:txBody>
      </p:sp>
    </p:spTree>
    <p:extLst>
      <p:ext uri="{BB962C8B-B14F-4D97-AF65-F5344CB8AC3E}">
        <p14:creationId xmlns:p14="http://schemas.microsoft.com/office/powerpoint/2010/main" val="1385312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List</a:t>
            </a:r>
          </a:p>
        </p:txBody>
      </p:sp>
      <p:sp>
        <p:nvSpPr>
          <p:cNvPr id="3" name="Content Placeholder 2"/>
          <p:cNvSpPr>
            <a:spLocks noGrp="1"/>
          </p:cNvSpPr>
          <p:nvPr>
            <p:ph idx="1"/>
          </p:nvPr>
        </p:nvSpPr>
        <p:spPr>
          <a:xfrm>
            <a:off x="838200" y="1810757"/>
            <a:ext cx="10515600" cy="4351338"/>
          </a:xfrm>
        </p:spPr>
        <p:txBody>
          <a:bodyPr/>
          <a:lstStyle/>
          <a:p>
            <a:r>
              <a:rPr lang="en-US" dirty="0"/>
              <a:t>Array size is |V|. </a:t>
            </a:r>
          </a:p>
          <a:p>
            <a:r>
              <a:rPr lang="en-US" dirty="0"/>
              <a:t>Total number of nodes in link lists is 2|E|</a:t>
            </a:r>
          </a:p>
        </p:txBody>
      </p:sp>
      <p:grpSp>
        <p:nvGrpSpPr>
          <p:cNvPr id="4" name="Group 2"/>
          <p:cNvGrpSpPr>
            <a:grpSpLocks/>
          </p:cNvGrpSpPr>
          <p:nvPr/>
        </p:nvGrpSpPr>
        <p:grpSpPr bwMode="auto">
          <a:xfrm>
            <a:off x="1512542" y="2944497"/>
            <a:ext cx="5051673" cy="3397705"/>
            <a:chOff x="720" y="721"/>
            <a:chExt cx="4560" cy="3098"/>
          </a:xfrm>
        </p:grpSpPr>
        <p:sp>
          <p:nvSpPr>
            <p:cNvPr id="5" name="Line 3"/>
            <p:cNvSpPr>
              <a:spLocks noChangeShapeType="1"/>
            </p:cNvSpPr>
            <p:nvPr/>
          </p:nvSpPr>
          <p:spPr bwMode="auto">
            <a:xfrm>
              <a:off x="2496" y="1602"/>
              <a:ext cx="1248" cy="46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6" name="Line 4"/>
            <p:cNvSpPr>
              <a:spLocks noChangeShapeType="1"/>
            </p:cNvSpPr>
            <p:nvPr/>
          </p:nvSpPr>
          <p:spPr bwMode="auto">
            <a:xfrm>
              <a:off x="1344" y="1056"/>
              <a:ext cx="1104" cy="52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7" name="Line 5"/>
            <p:cNvSpPr>
              <a:spLocks noChangeShapeType="1"/>
            </p:cNvSpPr>
            <p:nvPr/>
          </p:nvSpPr>
          <p:spPr bwMode="auto">
            <a:xfrm flipV="1">
              <a:off x="1920" y="1584"/>
              <a:ext cx="528" cy="9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8" name="Line 6"/>
            <p:cNvSpPr>
              <a:spLocks noChangeShapeType="1"/>
            </p:cNvSpPr>
            <p:nvPr/>
          </p:nvSpPr>
          <p:spPr bwMode="auto">
            <a:xfrm>
              <a:off x="1344" y="1056"/>
              <a:ext cx="576" cy="139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9" name="Line 7"/>
            <p:cNvSpPr>
              <a:spLocks noChangeShapeType="1"/>
            </p:cNvSpPr>
            <p:nvPr/>
          </p:nvSpPr>
          <p:spPr bwMode="auto">
            <a:xfrm flipV="1">
              <a:off x="912" y="2448"/>
              <a:ext cx="1056" cy="48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0" name="Line 8"/>
            <p:cNvSpPr>
              <a:spLocks noChangeShapeType="1"/>
            </p:cNvSpPr>
            <p:nvPr/>
          </p:nvSpPr>
          <p:spPr bwMode="auto">
            <a:xfrm>
              <a:off x="1968" y="2448"/>
              <a:ext cx="960" cy="52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1" name="Line 9"/>
            <p:cNvSpPr>
              <a:spLocks noChangeShapeType="1"/>
            </p:cNvSpPr>
            <p:nvPr/>
          </p:nvSpPr>
          <p:spPr bwMode="auto">
            <a:xfrm flipV="1">
              <a:off x="2352" y="2837"/>
              <a:ext cx="576" cy="81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2" name="Line 10"/>
            <p:cNvSpPr>
              <a:spLocks noChangeShapeType="1"/>
            </p:cNvSpPr>
            <p:nvPr/>
          </p:nvSpPr>
          <p:spPr bwMode="auto">
            <a:xfrm>
              <a:off x="2928" y="2837"/>
              <a:ext cx="816" cy="81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3" name="Line 11"/>
            <p:cNvSpPr>
              <a:spLocks noChangeShapeType="1"/>
            </p:cNvSpPr>
            <p:nvPr/>
          </p:nvSpPr>
          <p:spPr bwMode="auto">
            <a:xfrm flipV="1">
              <a:off x="2524" y="1042"/>
              <a:ext cx="1028" cy="54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4" name="Line 12"/>
            <p:cNvSpPr>
              <a:spLocks noChangeShapeType="1"/>
            </p:cNvSpPr>
            <p:nvPr/>
          </p:nvSpPr>
          <p:spPr bwMode="auto">
            <a:xfrm>
              <a:off x="3744" y="2016"/>
              <a:ext cx="742" cy="821"/>
            </a:xfrm>
            <a:prstGeom prst="line">
              <a:avLst/>
            </a:prstGeom>
            <a:noFill/>
            <a:ln w="38100">
              <a:solidFill>
                <a:srgbClr val="FFC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5" name="Line 13"/>
            <p:cNvSpPr>
              <a:spLocks noChangeShapeType="1"/>
            </p:cNvSpPr>
            <p:nvPr/>
          </p:nvSpPr>
          <p:spPr bwMode="auto">
            <a:xfrm flipV="1">
              <a:off x="3744" y="1776"/>
              <a:ext cx="1344" cy="24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6" name="Line 14"/>
            <p:cNvSpPr>
              <a:spLocks noChangeShapeType="1"/>
            </p:cNvSpPr>
            <p:nvPr/>
          </p:nvSpPr>
          <p:spPr bwMode="auto">
            <a:xfrm flipH="1" flipV="1">
              <a:off x="5040" y="864"/>
              <a:ext cx="0" cy="9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a:p>
          </p:txBody>
        </p:sp>
        <p:sp>
          <p:nvSpPr>
            <p:cNvPr id="17" name="Text Box 15"/>
            <p:cNvSpPr txBox="1">
              <a:spLocks noChangeArrowheads="1"/>
            </p:cNvSpPr>
            <p:nvPr/>
          </p:nvSpPr>
          <p:spPr bwMode="auto">
            <a:xfrm>
              <a:off x="2256" y="1440"/>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a:t>
              </a:r>
              <a:endParaRPr lang="en-US" altLang="en-US" sz="1400" i="1" dirty="0">
                <a:latin typeface="+mn-lt"/>
              </a:endParaRPr>
            </a:p>
          </p:txBody>
        </p:sp>
        <p:sp>
          <p:nvSpPr>
            <p:cNvPr id="18" name="Text Box 16"/>
            <p:cNvSpPr txBox="1">
              <a:spLocks noChangeArrowheads="1"/>
            </p:cNvSpPr>
            <p:nvPr/>
          </p:nvSpPr>
          <p:spPr bwMode="auto">
            <a:xfrm>
              <a:off x="3494" y="781"/>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4</a:t>
              </a:r>
              <a:endParaRPr lang="en-US" altLang="en-US" sz="1400" i="1" dirty="0">
                <a:latin typeface="+mn-lt"/>
              </a:endParaRPr>
            </a:p>
          </p:txBody>
        </p:sp>
        <p:sp>
          <p:nvSpPr>
            <p:cNvPr id="19" name="Text Box 17"/>
            <p:cNvSpPr txBox="1">
              <a:spLocks noChangeArrowheads="1"/>
            </p:cNvSpPr>
            <p:nvPr/>
          </p:nvSpPr>
          <p:spPr bwMode="auto">
            <a:xfrm>
              <a:off x="1063" y="884"/>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11</a:t>
              </a:r>
              <a:endParaRPr lang="en-US" altLang="en-US" sz="1400" i="1" dirty="0">
                <a:latin typeface="+mn-lt"/>
              </a:endParaRPr>
            </a:p>
          </p:txBody>
        </p:sp>
        <p:sp>
          <p:nvSpPr>
            <p:cNvPr id="20" name="Text Box 18"/>
            <p:cNvSpPr txBox="1">
              <a:spLocks noChangeArrowheads="1"/>
            </p:cNvSpPr>
            <p:nvPr/>
          </p:nvSpPr>
          <p:spPr bwMode="auto">
            <a:xfrm>
              <a:off x="1727" y="2352"/>
              <a:ext cx="385"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2</a:t>
              </a:r>
              <a:endParaRPr lang="en-US" altLang="en-US" sz="1400" i="1">
                <a:latin typeface="+mn-lt"/>
              </a:endParaRPr>
            </a:p>
          </p:txBody>
        </p:sp>
        <p:sp>
          <p:nvSpPr>
            <p:cNvPr id="21" name="Text Box 19"/>
            <p:cNvSpPr txBox="1">
              <a:spLocks noChangeArrowheads="1"/>
            </p:cNvSpPr>
            <p:nvPr/>
          </p:nvSpPr>
          <p:spPr bwMode="auto">
            <a:xfrm>
              <a:off x="720" y="2783"/>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5</a:t>
              </a:r>
              <a:endParaRPr lang="en-US" altLang="en-US" sz="1400" i="1">
                <a:latin typeface="+mn-lt"/>
              </a:endParaRPr>
            </a:p>
          </p:txBody>
        </p:sp>
        <p:sp>
          <p:nvSpPr>
            <p:cNvPr id="22" name="Text Box 20"/>
            <p:cNvSpPr txBox="1">
              <a:spLocks noChangeArrowheads="1"/>
            </p:cNvSpPr>
            <p:nvPr/>
          </p:nvSpPr>
          <p:spPr bwMode="auto">
            <a:xfrm>
              <a:off x="2735" y="2741"/>
              <a:ext cx="383"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6</a:t>
              </a:r>
              <a:endParaRPr lang="en-US" altLang="en-US" sz="1400" i="1">
                <a:latin typeface="+mn-lt"/>
              </a:endParaRPr>
            </a:p>
          </p:txBody>
        </p:sp>
        <p:sp>
          <p:nvSpPr>
            <p:cNvPr id="23" name="Text Box 21"/>
            <p:cNvSpPr txBox="1">
              <a:spLocks noChangeArrowheads="1"/>
            </p:cNvSpPr>
            <p:nvPr/>
          </p:nvSpPr>
          <p:spPr bwMode="auto">
            <a:xfrm>
              <a:off x="2160" y="3508"/>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9</a:t>
              </a:r>
              <a:endParaRPr lang="en-US" altLang="en-US" sz="1400" i="1">
                <a:latin typeface="+mn-lt"/>
              </a:endParaRPr>
            </a:p>
          </p:txBody>
        </p:sp>
        <p:sp>
          <p:nvSpPr>
            <p:cNvPr id="24" name="Text Box 22"/>
            <p:cNvSpPr txBox="1">
              <a:spLocks noChangeArrowheads="1"/>
            </p:cNvSpPr>
            <p:nvPr/>
          </p:nvSpPr>
          <p:spPr bwMode="auto">
            <a:xfrm>
              <a:off x="3504" y="3509"/>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10</a:t>
              </a:r>
              <a:endParaRPr lang="en-US" altLang="en-US" sz="1400" i="1" dirty="0">
                <a:latin typeface="+mn-lt"/>
              </a:endParaRPr>
            </a:p>
          </p:txBody>
        </p:sp>
        <p:sp>
          <p:nvSpPr>
            <p:cNvPr id="25" name="Text Box 23"/>
            <p:cNvSpPr txBox="1">
              <a:spLocks noChangeArrowheads="1"/>
            </p:cNvSpPr>
            <p:nvPr/>
          </p:nvSpPr>
          <p:spPr bwMode="auto">
            <a:xfrm>
              <a:off x="3552" y="1908"/>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3</a:t>
              </a:r>
              <a:endParaRPr lang="en-US" altLang="en-US" sz="1400" i="1">
                <a:latin typeface="+mn-lt"/>
              </a:endParaRPr>
            </a:p>
          </p:txBody>
        </p:sp>
        <p:sp>
          <p:nvSpPr>
            <p:cNvPr id="26" name="Text Box 24"/>
            <p:cNvSpPr txBox="1">
              <a:spLocks noChangeArrowheads="1"/>
            </p:cNvSpPr>
            <p:nvPr/>
          </p:nvSpPr>
          <p:spPr bwMode="auto">
            <a:xfrm>
              <a:off x="4296" y="2712"/>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7</a:t>
              </a:r>
              <a:endParaRPr lang="en-US" altLang="en-US" sz="1400" i="1">
                <a:latin typeface="+mn-lt"/>
              </a:endParaRPr>
            </a:p>
          </p:txBody>
        </p:sp>
        <p:sp>
          <p:nvSpPr>
            <p:cNvPr id="27" name="Text Box 25"/>
            <p:cNvSpPr txBox="1">
              <a:spLocks noChangeArrowheads="1"/>
            </p:cNvSpPr>
            <p:nvPr/>
          </p:nvSpPr>
          <p:spPr bwMode="auto">
            <a:xfrm>
              <a:off x="4896" y="1680"/>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8</a:t>
              </a:r>
              <a:endParaRPr lang="en-US" altLang="en-US" sz="1400" i="1">
                <a:latin typeface="+mn-lt"/>
              </a:endParaRPr>
            </a:p>
          </p:txBody>
        </p:sp>
        <p:sp>
          <p:nvSpPr>
            <p:cNvPr id="28" name="Text Box 26"/>
            <p:cNvSpPr txBox="1">
              <a:spLocks noChangeArrowheads="1"/>
            </p:cNvSpPr>
            <p:nvPr/>
          </p:nvSpPr>
          <p:spPr bwMode="auto">
            <a:xfrm>
              <a:off x="4848" y="721"/>
              <a:ext cx="384" cy="310"/>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12</a:t>
              </a:r>
              <a:endParaRPr lang="en-US" altLang="en-US" sz="1400" i="1" dirty="0">
                <a:latin typeface="+mn-lt"/>
              </a:endParaRPr>
            </a:p>
          </p:txBody>
        </p:sp>
      </p:grpSp>
      <p:graphicFrame>
        <p:nvGraphicFramePr>
          <p:cNvPr id="29" name="Table 28"/>
          <p:cNvGraphicFramePr>
            <a:graphicFrameLocks noGrp="1"/>
          </p:cNvGraphicFramePr>
          <p:nvPr/>
        </p:nvGraphicFramePr>
        <p:xfrm>
          <a:off x="7816410" y="2564685"/>
          <a:ext cx="431509" cy="4043267"/>
        </p:xfrm>
        <a:graphic>
          <a:graphicData uri="http://schemas.openxmlformats.org/drawingml/2006/table">
            <a:tbl>
              <a:tblPr firstRow="1" bandRow="1">
                <a:tableStyleId>{3C2FFA5D-87B4-456A-9821-1D502468CF0F}</a:tableStyleId>
              </a:tblPr>
              <a:tblGrid>
                <a:gridCol w="431509">
                  <a:extLst>
                    <a:ext uri="{9D8B030D-6E8A-4147-A177-3AD203B41FA5}">
                      <a16:colId xmlns:a16="http://schemas.microsoft.com/office/drawing/2014/main" val="211051426"/>
                    </a:ext>
                  </a:extLst>
                </a:gridCol>
              </a:tblGrid>
              <a:tr h="288021">
                <a:tc>
                  <a:txBody>
                    <a:bodyPr/>
                    <a:lstStyle/>
                    <a:p>
                      <a:pPr algn="ctr"/>
                      <a:r>
                        <a:rPr lang="en-SG" sz="1600" b="1" dirty="0">
                          <a:solidFill>
                            <a:schemeClr val="bg1"/>
                          </a:solidFill>
                        </a:rPr>
                        <a:t>1</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2012220263"/>
                  </a:ext>
                </a:extLst>
              </a:tr>
              <a:tr h="288021">
                <a:tc>
                  <a:txBody>
                    <a:bodyPr/>
                    <a:lstStyle/>
                    <a:p>
                      <a:pPr algn="ctr"/>
                      <a:r>
                        <a:rPr lang="en-SG" sz="1600" b="1" dirty="0">
                          <a:solidFill>
                            <a:schemeClr val="bg1"/>
                          </a:solidFill>
                        </a:rPr>
                        <a:t>2</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1302885739"/>
                  </a:ext>
                </a:extLst>
              </a:tr>
              <a:tr h="288021">
                <a:tc>
                  <a:txBody>
                    <a:bodyPr/>
                    <a:lstStyle/>
                    <a:p>
                      <a:pPr algn="ctr"/>
                      <a:r>
                        <a:rPr lang="en-SG" sz="1600" b="1" dirty="0">
                          <a:solidFill>
                            <a:schemeClr val="bg1"/>
                          </a:solidFill>
                        </a:rPr>
                        <a:t>3</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1207039351"/>
                  </a:ext>
                </a:extLst>
              </a:tr>
              <a:tr h="288021">
                <a:tc>
                  <a:txBody>
                    <a:bodyPr/>
                    <a:lstStyle/>
                    <a:p>
                      <a:pPr algn="ctr"/>
                      <a:r>
                        <a:rPr lang="en-SG" sz="1600" b="1" dirty="0">
                          <a:solidFill>
                            <a:schemeClr val="bg1"/>
                          </a:solidFill>
                        </a:rPr>
                        <a:t>4</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1365250892"/>
                  </a:ext>
                </a:extLst>
              </a:tr>
              <a:tr h="288021">
                <a:tc>
                  <a:txBody>
                    <a:bodyPr/>
                    <a:lstStyle/>
                    <a:p>
                      <a:pPr algn="ctr"/>
                      <a:r>
                        <a:rPr lang="en-SG" sz="1600" b="1" dirty="0">
                          <a:solidFill>
                            <a:schemeClr val="bg1"/>
                          </a:solidFill>
                        </a:rPr>
                        <a:t>5</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4250570275"/>
                  </a:ext>
                </a:extLst>
              </a:tr>
              <a:tr h="288021">
                <a:tc>
                  <a:txBody>
                    <a:bodyPr/>
                    <a:lstStyle/>
                    <a:p>
                      <a:pPr algn="ctr"/>
                      <a:r>
                        <a:rPr lang="en-SG" sz="1600" b="1" dirty="0">
                          <a:solidFill>
                            <a:schemeClr val="bg1"/>
                          </a:solidFill>
                        </a:rPr>
                        <a:t>6</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2227408027"/>
                  </a:ext>
                </a:extLst>
              </a:tr>
              <a:tr h="288021">
                <a:tc>
                  <a:txBody>
                    <a:bodyPr/>
                    <a:lstStyle/>
                    <a:p>
                      <a:pPr algn="ctr"/>
                      <a:r>
                        <a:rPr lang="en-SG" sz="1600" b="1" dirty="0">
                          <a:solidFill>
                            <a:schemeClr val="bg1"/>
                          </a:solidFill>
                        </a:rPr>
                        <a:t>7</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3034713084"/>
                  </a:ext>
                </a:extLst>
              </a:tr>
              <a:tr h="288021">
                <a:tc>
                  <a:txBody>
                    <a:bodyPr/>
                    <a:lstStyle/>
                    <a:p>
                      <a:pPr algn="ctr"/>
                      <a:r>
                        <a:rPr lang="en-SG" sz="1600" b="1" dirty="0">
                          <a:solidFill>
                            <a:schemeClr val="bg1"/>
                          </a:solidFill>
                        </a:rPr>
                        <a:t>8</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4287792518"/>
                  </a:ext>
                </a:extLst>
              </a:tr>
              <a:tr h="288021">
                <a:tc>
                  <a:txBody>
                    <a:bodyPr/>
                    <a:lstStyle/>
                    <a:p>
                      <a:pPr algn="ctr"/>
                      <a:r>
                        <a:rPr lang="en-SG" sz="1600" b="1" dirty="0">
                          <a:solidFill>
                            <a:schemeClr val="bg1"/>
                          </a:solidFill>
                        </a:rPr>
                        <a:t>9</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4140293593"/>
                  </a:ext>
                </a:extLst>
              </a:tr>
              <a:tr h="340101">
                <a:tc>
                  <a:txBody>
                    <a:bodyPr/>
                    <a:lstStyle/>
                    <a:p>
                      <a:pPr algn="ctr"/>
                      <a:r>
                        <a:rPr lang="en-SG" sz="1600" b="1" dirty="0">
                          <a:solidFill>
                            <a:schemeClr val="bg1"/>
                          </a:solidFill>
                        </a:rPr>
                        <a:t>10</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3710010050"/>
                  </a:ext>
                </a:extLst>
              </a:tr>
              <a:tr h="321167">
                <a:tc>
                  <a:txBody>
                    <a:bodyPr/>
                    <a:lstStyle/>
                    <a:p>
                      <a:pPr algn="ctr"/>
                      <a:r>
                        <a:rPr lang="en-SG" sz="1600" b="1" dirty="0">
                          <a:solidFill>
                            <a:schemeClr val="bg1"/>
                          </a:solidFill>
                        </a:rPr>
                        <a:t>11</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1540604384"/>
                  </a:ext>
                </a:extLst>
              </a:tr>
              <a:tr h="350366">
                <a:tc>
                  <a:txBody>
                    <a:bodyPr/>
                    <a:lstStyle/>
                    <a:p>
                      <a:pPr algn="ctr"/>
                      <a:r>
                        <a:rPr lang="en-SG" sz="1600" b="1" dirty="0">
                          <a:solidFill>
                            <a:schemeClr val="bg1"/>
                          </a:solidFill>
                        </a:rPr>
                        <a:t>12</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2486957686"/>
                  </a:ext>
                </a:extLst>
              </a:tr>
            </a:tbl>
          </a:graphicData>
        </a:graphic>
      </p:graphicFrame>
      <p:sp>
        <p:nvSpPr>
          <p:cNvPr id="30" name="TextBox 29"/>
          <p:cNvSpPr txBox="1"/>
          <p:nvPr/>
        </p:nvSpPr>
        <p:spPr>
          <a:xfrm>
            <a:off x="8246924" y="2570660"/>
            <a:ext cx="2027814" cy="338554"/>
          </a:xfrm>
          <a:prstGeom prst="rect">
            <a:avLst/>
          </a:prstGeom>
          <a:noFill/>
        </p:spPr>
        <p:txBody>
          <a:bodyPr wrap="square" rtlCol="0">
            <a:spAutoFit/>
          </a:bodyPr>
          <a:lstStyle/>
          <a:p>
            <a:r>
              <a:rPr lang="en-US" sz="1600" dirty="0">
                <a:sym typeface="Symbol" panose="05050102010706020507" pitchFamily="18" charset="2"/>
              </a:rPr>
              <a:t> 2  3  4  11</a:t>
            </a:r>
            <a:endParaRPr lang="en-US" sz="1600" dirty="0"/>
          </a:p>
        </p:txBody>
      </p:sp>
      <p:sp>
        <p:nvSpPr>
          <p:cNvPr id="31" name="TextBox 30"/>
          <p:cNvSpPr txBox="1"/>
          <p:nvPr/>
        </p:nvSpPr>
        <p:spPr>
          <a:xfrm>
            <a:off x="8246924" y="2909267"/>
            <a:ext cx="2154702" cy="338554"/>
          </a:xfrm>
          <a:prstGeom prst="rect">
            <a:avLst/>
          </a:prstGeom>
          <a:noFill/>
        </p:spPr>
        <p:txBody>
          <a:bodyPr wrap="square" rtlCol="0">
            <a:spAutoFit/>
          </a:bodyPr>
          <a:lstStyle/>
          <a:p>
            <a:r>
              <a:rPr lang="en-US" sz="1600" dirty="0">
                <a:sym typeface="Symbol" panose="05050102010706020507" pitchFamily="18" charset="2"/>
              </a:rPr>
              <a:t> 11  1  5  6</a:t>
            </a:r>
            <a:endParaRPr lang="en-US" sz="1600" dirty="0"/>
          </a:p>
        </p:txBody>
      </p:sp>
      <p:sp>
        <p:nvSpPr>
          <p:cNvPr id="32" name="TextBox 31"/>
          <p:cNvSpPr txBox="1"/>
          <p:nvPr/>
        </p:nvSpPr>
        <p:spPr>
          <a:xfrm>
            <a:off x="8243303" y="3233183"/>
            <a:ext cx="1964752" cy="336605"/>
          </a:xfrm>
          <a:prstGeom prst="rect">
            <a:avLst/>
          </a:prstGeom>
          <a:noFill/>
        </p:spPr>
        <p:txBody>
          <a:bodyPr wrap="square" rtlCol="0">
            <a:spAutoFit/>
          </a:bodyPr>
          <a:lstStyle/>
          <a:p>
            <a:r>
              <a:rPr lang="en-US" sz="1600" dirty="0">
                <a:sym typeface="Symbol" panose="05050102010706020507" pitchFamily="18" charset="2"/>
              </a:rPr>
              <a:t> 1  8 </a:t>
            </a:r>
            <a:r>
              <a:rPr lang="en-US" sz="1600" dirty="0">
                <a:solidFill>
                  <a:srgbClr val="FFC000"/>
                </a:solidFill>
                <a:sym typeface="Symbol" panose="05050102010706020507" pitchFamily="18" charset="2"/>
              </a:rPr>
              <a:t> 7</a:t>
            </a:r>
            <a:endParaRPr lang="en-US" sz="1600" dirty="0">
              <a:solidFill>
                <a:srgbClr val="FFC000"/>
              </a:solidFill>
            </a:endParaRPr>
          </a:p>
        </p:txBody>
      </p:sp>
      <p:sp>
        <p:nvSpPr>
          <p:cNvPr id="33" name="TextBox 32"/>
          <p:cNvSpPr txBox="1"/>
          <p:nvPr/>
        </p:nvSpPr>
        <p:spPr>
          <a:xfrm>
            <a:off x="8246924" y="3564490"/>
            <a:ext cx="1060478" cy="338554"/>
          </a:xfrm>
          <a:prstGeom prst="rect">
            <a:avLst/>
          </a:prstGeom>
          <a:noFill/>
        </p:spPr>
        <p:txBody>
          <a:bodyPr wrap="square" rtlCol="0">
            <a:spAutoFit/>
          </a:bodyPr>
          <a:lstStyle/>
          <a:p>
            <a:r>
              <a:rPr lang="en-US" sz="1600" dirty="0">
                <a:sym typeface="Symbol" panose="05050102010706020507" pitchFamily="18" charset="2"/>
              </a:rPr>
              <a:t> 1</a:t>
            </a:r>
            <a:endParaRPr lang="en-US" sz="1600" dirty="0"/>
          </a:p>
        </p:txBody>
      </p:sp>
      <p:sp>
        <p:nvSpPr>
          <p:cNvPr id="34" name="TextBox 33"/>
          <p:cNvSpPr txBox="1"/>
          <p:nvPr/>
        </p:nvSpPr>
        <p:spPr>
          <a:xfrm>
            <a:off x="8246924" y="3918268"/>
            <a:ext cx="1060478" cy="338554"/>
          </a:xfrm>
          <a:prstGeom prst="rect">
            <a:avLst/>
          </a:prstGeom>
          <a:noFill/>
        </p:spPr>
        <p:txBody>
          <a:bodyPr wrap="square" rtlCol="0">
            <a:spAutoFit/>
          </a:bodyPr>
          <a:lstStyle/>
          <a:p>
            <a:r>
              <a:rPr lang="en-US" sz="1600" dirty="0">
                <a:sym typeface="Symbol" panose="05050102010706020507" pitchFamily="18" charset="2"/>
              </a:rPr>
              <a:t> 2</a:t>
            </a:r>
            <a:endParaRPr lang="en-US" sz="1600" dirty="0"/>
          </a:p>
        </p:txBody>
      </p:sp>
      <p:sp>
        <p:nvSpPr>
          <p:cNvPr id="35" name="TextBox 34"/>
          <p:cNvSpPr txBox="1"/>
          <p:nvPr/>
        </p:nvSpPr>
        <p:spPr>
          <a:xfrm>
            <a:off x="8246924" y="4574021"/>
            <a:ext cx="1060478" cy="338554"/>
          </a:xfrm>
          <a:prstGeom prst="rect">
            <a:avLst/>
          </a:prstGeom>
          <a:noFill/>
        </p:spPr>
        <p:txBody>
          <a:bodyPr wrap="square" rtlCol="0">
            <a:spAutoFit/>
          </a:bodyPr>
          <a:lstStyle/>
          <a:p>
            <a:r>
              <a:rPr lang="en-US" sz="1600" dirty="0">
                <a:solidFill>
                  <a:srgbClr val="FFC000"/>
                </a:solidFill>
                <a:sym typeface="Symbol" panose="05050102010706020507" pitchFamily="18" charset="2"/>
              </a:rPr>
              <a:t> 3</a:t>
            </a:r>
            <a:endParaRPr lang="en-US" sz="1600" dirty="0">
              <a:solidFill>
                <a:srgbClr val="FFC000"/>
              </a:solidFill>
            </a:endParaRPr>
          </a:p>
        </p:txBody>
      </p:sp>
      <p:sp>
        <p:nvSpPr>
          <p:cNvPr id="36" name="TextBox 35"/>
          <p:cNvSpPr txBox="1"/>
          <p:nvPr/>
        </p:nvSpPr>
        <p:spPr>
          <a:xfrm>
            <a:off x="8248498" y="4910682"/>
            <a:ext cx="1469493" cy="338554"/>
          </a:xfrm>
          <a:prstGeom prst="rect">
            <a:avLst/>
          </a:prstGeom>
          <a:noFill/>
        </p:spPr>
        <p:txBody>
          <a:bodyPr wrap="square" rtlCol="0">
            <a:spAutoFit/>
          </a:bodyPr>
          <a:lstStyle/>
          <a:p>
            <a:r>
              <a:rPr lang="en-US" sz="1600" dirty="0">
                <a:sym typeface="Symbol" panose="05050102010706020507" pitchFamily="18" charset="2"/>
              </a:rPr>
              <a:t> 12  3 </a:t>
            </a:r>
            <a:endParaRPr lang="en-US" sz="1600" dirty="0"/>
          </a:p>
        </p:txBody>
      </p:sp>
      <p:sp>
        <p:nvSpPr>
          <p:cNvPr id="37" name="TextBox 36"/>
          <p:cNvSpPr txBox="1"/>
          <p:nvPr/>
        </p:nvSpPr>
        <p:spPr>
          <a:xfrm>
            <a:off x="8246924" y="5252630"/>
            <a:ext cx="1060478" cy="338554"/>
          </a:xfrm>
          <a:prstGeom prst="rect">
            <a:avLst/>
          </a:prstGeom>
          <a:noFill/>
        </p:spPr>
        <p:txBody>
          <a:bodyPr wrap="square" rtlCol="0">
            <a:spAutoFit/>
          </a:bodyPr>
          <a:lstStyle/>
          <a:p>
            <a:r>
              <a:rPr lang="en-US" sz="1600" dirty="0">
                <a:sym typeface="Symbol" panose="05050102010706020507" pitchFamily="18" charset="2"/>
              </a:rPr>
              <a:t> 6</a:t>
            </a:r>
            <a:endParaRPr lang="en-US" sz="1600" dirty="0"/>
          </a:p>
        </p:txBody>
      </p:sp>
      <p:sp>
        <p:nvSpPr>
          <p:cNvPr id="38" name="TextBox 37"/>
          <p:cNvSpPr txBox="1"/>
          <p:nvPr/>
        </p:nvSpPr>
        <p:spPr>
          <a:xfrm>
            <a:off x="8246924" y="5591737"/>
            <a:ext cx="1060478" cy="338554"/>
          </a:xfrm>
          <a:prstGeom prst="rect">
            <a:avLst/>
          </a:prstGeom>
          <a:noFill/>
        </p:spPr>
        <p:txBody>
          <a:bodyPr wrap="square" rtlCol="0">
            <a:spAutoFit/>
          </a:bodyPr>
          <a:lstStyle/>
          <a:p>
            <a:r>
              <a:rPr lang="en-US" sz="1600" dirty="0">
                <a:sym typeface="Symbol" panose="05050102010706020507" pitchFamily="18" charset="2"/>
              </a:rPr>
              <a:t> 6</a:t>
            </a:r>
            <a:endParaRPr lang="en-US" sz="1600" dirty="0"/>
          </a:p>
        </p:txBody>
      </p:sp>
      <p:sp>
        <p:nvSpPr>
          <p:cNvPr id="39" name="TextBox 38"/>
          <p:cNvSpPr txBox="1"/>
          <p:nvPr/>
        </p:nvSpPr>
        <p:spPr>
          <a:xfrm>
            <a:off x="8246924" y="5905042"/>
            <a:ext cx="1174610" cy="338554"/>
          </a:xfrm>
          <a:prstGeom prst="rect">
            <a:avLst/>
          </a:prstGeom>
          <a:noFill/>
        </p:spPr>
        <p:txBody>
          <a:bodyPr wrap="square" rtlCol="0">
            <a:spAutoFit/>
          </a:bodyPr>
          <a:lstStyle/>
          <a:p>
            <a:r>
              <a:rPr lang="en-US" sz="1600" dirty="0">
                <a:sym typeface="Symbol" panose="05050102010706020507" pitchFamily="18" charset="2"/>
              </a:rPr>
              <a:t> 2  1</a:t>
            </a:r>
            <a:endParaRPr lang="en-US" sz="1600" dirty="0"/>
          </a:p>
        </p:txBody>
      </p:sp>
      <p:sp>
        <p:nvSpPr>
          <p:cNvPr id="40" name="TextBox 39"/>
          <p:cNvSpPr txBox="1"/>
          <p:nvPr/>
        </p:nvSpPr>
        <p:spPr>
          <a:xfrm>
            <a:off x="8246924" y="6258820"/>
            <a:ext cx="1060478" cy="338554"/>
          </a:xfrm>
          <a:prstGeom prst="rect">
            <a:avLst/>
          </a:prstGeom>
          <a:noFill/>
        </p:spPr>
        <p:txBody>
          <a:bodyPr wrap="square" rtlCol="0">
            <a:spAutoFit/>
          </a:bodyPr>
          <a:lstStyle/>
          <a:p>
            <a:r>
              <a:rPr lang="en-US" sz="1600" dirty="0">
                <a:sym typeface="Symbol" panose="05050102010706020507" pitchFamily="18" charset="2"/>
              </a:rPr>
              <a:t> 8</a:t>
            </a:r>
            <a:endParaRPr lang="en-US" sz="1600" dirty="0"/>
          </a:p>
        </p:txBody>
      </p:sp>
      <p:sp>
        <p:nvSpPr>
          <p:cNvPr id="41" name="TextBox 40"/>
          <p:cNvSpPr txBox="1"/>
          <p:nvPr/>
        </p:nvSpPr>
        <p:spPr>
          <a:xfrm>
            <a:off x="8243301" y="4240235"/>
            <a:ext cx="1698611" cy="338554"/>
          </a:xfrm>
          <a:prstGeom prst="rect">
            <a:avLst/>
          </a:prstGeom>
          <a:noFill/>
        </p:spPr>
        <p:txBody>
          <a:bodyPr wrap="square" rtlCol="0">
            <a:spAutoFit/>
          </a:bodyPr>
          <a:lstStyle/>
          <a:p>
            <a:r>
              <a:rPr lang="en-US" sz="1600" dirty="0">
                <a:sym typeface="Symbol" panose="05050102010706020507" pitchFamily="18" charset="2"/>
              </a:rPr>
              <a:t> 10  9  2</a:t>
            </a:r>
            <a:endParaRPr lang="en-US" sz="1600" dirty="0"/>
          </a:p>
        </p:txBody>
      </p:sp>
    </p:spTree>
    <p:extLst>
      <p:ext uri="{BB962C8B-B14F-4D97-AF65-F5344CB8AC3E}">
        <p14:creationId xmlns:p14="http://schemas.microsoft.com/office/powerpoint/2010/main" val="2415288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 Weighted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In the array of adjacency lists, the weight can be stored as a data field in each list node</a:t>
                </a:r>
              </a:p>
              <a:p>
                <a:r>
                  <a:rPr lang="en-US" dirty="0"/>
                  <a:t>In the adjacency matrices, the weight can be stored</a:t>
                </a:r>
              </a:p>
              <a:p>
                <a:pPr lvl="1"/>
                <a:r>
                  <a:rPr lang="en-SG" dirty="0"/>
                  <a:t>The element at the </a:t>
                </a:r>
                <a:r>
                  <a:rPr lang="en-SG" i="1" dirty="0"/>
                  <a:t>u</a:t>
                </a:r>
                <a:r>
                  <a:rPr lang="en-SG" dirty="0"/>
                  <a:t>-</a:t>
                </a:r>
                <a:r>
                  <a:rPr lang="en-SG" dirty="0" err="1"/>
                  <a:t>th</a:t>
                </a:r>
                <a:r>
                  <a:rPr lang="en-SG" dirty="0"/>
                  <a:t> row and the v-</a:t>
                </a:r>
                <a:r>
                  <a:rPr lang="en-SG" dirty="0" err="1"/>
                  <a:t>th</a:t>
                </a:r>
                <a:r>
                  <a:rPr lang="en-SG" dirty="0"/>
                  <a:t> column can be defined as:</a:t>
                </a:r>
              </a:p>
              <a:p>
                <a:endParaRPr lang="en-SG" sz="1100" dirty="0"/>
              </a:p>
              <a:p>
                <a:pPr marL="0" indent="0" algn="ctr">
                  <a:buNone/>
                </a:pPr>
                <a14:m>
                  <m:oMathPara xmlns:m="http://schemas.openxmlformats.org/officeDocument/2006/math">
                    <m:oMathParaPr>
                      <m:jc m:val="centerGroup"/>
                    </m:oMathParaPr>
                    <m:oMath xmlns:m="http://schemas.openxmlformats.org/officeDocument/2006/math">
                      <m:r>
                        <a:rPr lang="en-SG" i="1">
                          <a:latin typeface="Cambria Math" panose="02040503050406030204" pitchFamily="18" charset="0"/>
                        </a:rPr>
                        <m:t>𝐴</m:t>
                      </m:r>
                      <m:r>
                        <a:rPr lang="en-US" b="0" i="1" smtClean="0">
                          <a:latin typeface="Cambria Math" panose="02040503050406030204" pitchFamily="18" charset="0"/>
                        </a:rPr>
                        <m:t>𝑑𝑗𝑀</m:t>
                      </m:r>
                      <m:d>
                        <m:dPr>
                          <m:begChr m:val="["/>
                          <m:endChr m:val="]"/>
                          <m:ctrlPr>
                            <a:rPr lang="en-SG" i="1">
                              <a:latin typeface="Cambria Math" panose="02040503050406030204" pitchFamily="18" charset="0"/>
                            </a:rPr>
                          </m:ctrlPr>
                        </m:dPr>
                        <m:e>
                          <m:r>
                            <a:rPr lang="en-US" b="0" i="1" smtClean="0">
                              <a:latin typeface="Cambria Math" panose="02040503050406030204" pitchFamily="18" charset="0"/>
                            </a:rPr>
                            <m:t>𝑢</m:t>
                          </m:r>
                        </m:e>
                      </m:d>
                      <m:r>
                        <a:rPr lang="en-SG">
                          <a:latin typeface="Cambria Math" panose="02040503050406030204" pitchFamily="18" charset="0"/>
                        </a:rPr>
                        <m:t>[</m:t>
                      </m:r>
                      <m:r>
                        <a:rPr lang="en-US" b="0" i="1" smtClean="0">
                          <a:latin typeface="Cambria Math" panose="02040503050406030204" pitchFamily="18" charset="0"/>
                        </a:rPr>
                        <m:t>𝑣</m:t>
                      </m:r>
                      <m:r>
                        <a:rPr lang="en-SG" i="1">
                          <a:latin typeface="Cambria Math" panose="02040503050406030204" pitchFamily="18" charset="0"/>
                        </a:rPr>
                        <m:t>] =</m:t>
                      </m:r>
                      <m:d>
                        <m:dPr>
                          <m:begChr m:val="{"/>
                          <m:endChr m:val=""/>
                          <m:ctrlPr>
                            <a:rPr lang="en-SG" i="1">
                              <a:latin typeface="Cambria Math" panose="02040503050406030204" pitchFamily="18" charset="0"/>
                            </a:rPr>
                          </m:ctrlPr>
                        </m:dPr>
                        <m:e>
                          <m:eqArr>
                            <m:eqArrPr>
                              <m:ctrlPr>
                                <a:rPr lang="en-SG" i="1">
                                  <a:latin typeface="Cambria Math" panose="02040503050406030204" pitchFamily="18" charset="0"/>
                                </a:rPr>
                              </m:ctrlPr>
                            </m:eqArrPr>
                            <m:e>
                              <m:r>
                                <a:rPr lang="en-SG" i="1">
                                  <a:latin typeface="Cambria Math" panose="02040503050406030204" pitchFamily="18" charset="0"/>
                                </a:rPr>
                                <m:t>𝑊</m:t>
                              </m:r>
                              <m:d>
                                <m:dPr>
                                  <m:ctrlPr>
                                    <a:rPr lang="en-SG" i="1">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SG" i="1">
                                  <a:latin typeface="Cambria Math" panose="02040503050406030204" pitchFamily="18" charset="0"/>
                                </a:rPr>
                                <m:t>     </m:t>
                              </m:r>
                              <m:r>
                                <m:rPr>
                                  <m:sty m:val="p"/>
                                </m:rPr>
                                <a:rPr lang="en-SG">
                                  <a:latin typeface="Cambria Math" panose="02040503050406030204" pitchFamily="18" charset="0"/>
                                </a:rPr>
                                <m:t>if</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𝐸</m:t>
                              </m:r>
                            </m:e>
                            <m:e>
                              <m:r>
                                <a:rPr lang="en-SG" i="1">
                                  <a:latin typeface="Cambria Math" panose="02040503050406030204" pitchFamily="18" charset="0"/>
                                </a:rPr>
                                <m:t>𝑐</m:t>
                              </m:r>
                              <m:r>
                                <a:rPr lang="en-SG" i="1">
                                  <a:latin typeface="Cambria Math" panose="02040503050406030204" pitchFamily="18" charset="0"/>
                                </a:rPr>
                                <m:t>             </m:t>
                              </m:r>
                              <m:r>
                                <m:rPr>
                                  <m:sty m:val="p"/>
                                </m:rPr>
                                <a:rPr lang="en-SG">
                                  <a:latin typeface="Cambria Math" panose="02040503050406030204" pitchFamily="18" charset="0"/>
                                </a:rPr>
                                <m:t>otherwise</m:t>
                              </m:r>
                            </m:e>
                          </m:eqArr>
                        </m:e>
                      </m:d>
                    </m:oMath>
                  </m:oMathPara>
                </a14:m>
                <a:endParaRPr lang="en-SG" dirty="0"/>
              </a:p>
              <a:p>
                <a:endParaRPr lang="en-SG" sz="1200" dirty="0"/>
              </a:p>
              <a:p>
                <a:r>
                  <a:rPr lang="en-SG" dirty="0"/>
                  <a:t>Constant </a:t>
                </a:r>
                <a14:m>
                  <m:oMath xmlns:m="http://schemas.openxmlformats.org/officeDocument/2006/math">
                    <m:r>
                      <a:rPr lang="en-SG" i="1">
                        <a:latin typeface="Cambria Math" panose="02040503050406030204" pitchFamily="18" charset="0"/>
                      </a:rPr>
                      <m:t>𝑐</m:t>
                    </m:r>
                  </m:oMath>
                </a14:m>
                <a:r>
                  <a:rPr lang="en-SG" dirty="0"/>
                  <a:t> can be defined as 0 (weight as capacity) or some very large number </a:t>
                </a:r>
                <a:r>
                  <a:rPr lang="en-SG" dirty="0">
                    <a:sym typeface="Symbol"/>
                  </a:rPr>
                  <a:t></a:t>
                </a:r>
                <a:r>
                  <a:rPr lang="en-SG" dirty="0"/>
                  <a:t> (weight as cost)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855"/>
                </a:stretch>
              </a:blipFill>
            </p:spPr>
            <p:txBody>
              <a:bodyPr/>
              <a:lstStyle/>
              <a:p>
                <a:r>
                  <a:rPr lang="en-US">
                    <a:noFill/>
                  </a:rPr>
                  <a:t> </a:t>
                </a:r>
              </a:p>
            </p:txBody>
          </p:sp>
        </mc:Fallback>
      </mc:AlternateContent>
    </p:spTree>
    <p:extLst>
      <p:ext uri="{BB962C8B-B14F-4D97-AF65-F5344CB8AC3E}">
        <p14:creationId xmlns:p14="http://schemas.microsoft.com/office/powerpoint/2010/main" val="3353750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 Weighted Graphs</a:t>
            </a:r>
          </a:p>
        </p:txBody>
      </p:sp>
      <p:sp>
        <p:nvSpPr>
          <p:cNvPr id="3" name="Content Placeholder 2"/>
          <p:cNvSpPr>
            <a:spLocks noGrp="1"/>
          </p:cNvSpPr>
          <p:nvPr>
            <p:ph idx="1"/>
          </p:nvPr>
        </p:nvSpPr>
        <p:spPr>
          <a:ln>
            <a:noFill/>
          </a:ln>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12142695"/>
              </p:ext>
            </p:extLst>
          </p:nvPr>
        </p:nvGraphicFramePr>
        <p:xfrm>
          <a:off x="2082875" y="4057747"/>
          <a:ext cx="1762010" cy="1371600"/>
        </p:xfrm>
        <a:graphic>
          <a:graphicData uri="http://schemas.openxmlformats.org/drawingml/2006/table">
            <a:tbl>
              <a:tblPr firstRow="1" bandRow="1">
                <a:tableStyleId>{3C2FFA5D-87B4-456A-9821-1D502468CF0F}</a:tableStyleId>
              </a:tblPr>
              <a:tblGrid>
                <a:gridCol w="352402">
                  <a:extLst>
                    <a:ext uri="{9D8B030D-6E8A-4147-A177-3AD203B41FA5}">
                      <a16:colId xmlns:a16="http://schemas.microsoft.com/office/drawing/2014/main" val="211051426"/>
                    </a:ext>
                  </a:extLst>
                </a:gridCol>
                <a:gridCol w="352402">
                  <a:extLst>
                    <a:ext uri="{9D8B030D-6E8A-4147-A177-3AD203B41FA5}">
                      <a16:colId xmlns:a16="http://schemas.microsoft.com/office/drawing/2014/main" val="3894710977"/>
                    </a:ext>
                  </a:extLst>
                </a:gridCol>
                <a:gridCol w="352402">
                  <a:extLst>
                    <a:ext uri="{9D8B030D-6E8A-4147-A177-3AD203B41FA5}">
                      <a16:colId xmlns:a16="http://schemas.microsoft.com/office/drawing/2014/main" val="1397481242"/>
                    </a:ext>
                  </a:extLst>
                </a:gridCol>
                <a:gridCol w="352402">
                  <a:extLst>
                    <a:ext uri="{9D8B030D-6E8A-4147-A177-3AD203B41FA5}">
                      <a16:colId xmlns:a16="http://schemas.microsoft.com/office/drawing/2014/main" val="2046334758"/>
                    </a:ext>
                  </a:extLst>
                </a:gridCol>
                <a:gridCol w="352402">
                  <a:extLst>
                    <a:ext uri="{9D8B030D-6E8A-4147-A177-3AD203B41FA5}">
                      <a16:colId xmlns:a16="http://schemas.microsoft.com/office/drawing/2014/main" val="3078874446"/>
                    </a:ext>
                  </a:extLst>
                </a:gridCol>
              </a:tblGrid>
              <a:tr h="162598">
                <a:tc>
                  <a:txBody>
                    <a:bodyPr/>
                    <a:lstStyle/>
                    <a:p>
                      <a:endParaRPr lang="en-SG" sz="1200" dirty="0">
                        <a:latin typeface="Arial" panose="020B0604020202020204" pitchFamily="34" charset="0"/>
                        <a:cs typeface="Arial" panose="020B0604020202020204" pitchFamily="34" charset="0"/>
                      </a:endParaRPr>
                    </a:p>
                  </a:txBody>
                  <a:tcPr>
                    <a:noFill/>
                  </a:tcPr>
                </a:tc>
                <a:tc>
                  <a:txBody>
                    <a:bodyPr/>
                    <a:lstStyle/>
                    <a:p>
                      <a:pPr algn="ctr"/>
                      <a:r>
                        <a:rPr lang="en-SG" sz="1200" dirty="0"/>
                        <a:t>1</a:t>
                      </a:r>
                      <a:endParaRPr lang="en-SG" sz="1200" b="1" dirty="0">
                        <a:latin typeface="Arial" panose="020B0604020202020204" pitchFamily="34" charset="0"/>
                        <a:cs typeface="Arial" panose="020B0604020202020204" pitchFamily="34" charset="0"/>
                      </a:endParaRPr>
                    </a:p>
                  </a:txBody>
                  <a:tcPr>
                    <a:solidFill>
                      <a:srgbClr val="800000"/>
                    </a:solidFill>
                  </a:tcPr>
                </a:tc>
                <a:tc>
                  <a:txBody>
                    <a:bodyPr/>
                    <a:lstStyle/>
                    <a:p>
                      <a:pPr algn="ctr"/>
                      <a:r>
                        <a:rPr lang="en-SG" sz="1200" dirty="0"/>
                        <a:t>2</a:t>
                      </a:r>
                      <a:endParaRPr lang="en-SG" sz="1200" b="1" dirty="0">
                        <a:latin typeface="Arial" panose="020B0604020202020204" pitchFamily="34" charset="0"/>
                        <a:cs typeface="Arial" panose="020B0604020202020204" pitchFamily="34" charset="0"/>
                      </a:endParaRPr>
                    </a:p>
                  </a:txBody>
                  <a:tcPr>
                    <a:solidFill>
                      <a:srgbClr val="800000"/>
                    </a:solidFill>
                  </a:tcPr>
                </a:tc>
                <a:tc>
                  <a:txBody>
                    <a:bodyPr/>
                    <a:lstStyle/>
                    <a:p>
                      <a:pPr algn="ctr"/>
                      <a:r>
                        <a:rPr lang="en-SG" sz="1200" dirty="0"/>
                        <a:t>3</a:t>
                      </a:r>
                      <a:endParaRPr lang="en-SG" sz="1200" b="1" dirty="0">
                        <a:latin typeface="Arial" panose="020B0604020202020204" pitchFamily="34" charset="0"/>
                        <a:cs typeface="Arial" panose="020B0604020202020204" pitchFamily="34" charset="0"/>
                      </a:endParaRPr>
                    </a:p>
                  </a:txBody>
                  <a:tcPr>
                    <a:solidFill>
                      <a:srgbClr val="800000"/>
                    </a:solidFill>
                  </a:tcPr>
                </a:tc>
                <a:tc>
                  <a:txBody>
                    <a:bodyPr/>
                    <a:lstStyle/>
                    <a:p>
                      <a:pPr algn="ctr"/>
                      <a:r>
                        <a:rPr lang="en-SG" sz="1200" dirty="0"/>
                        <a:t>4</a:t>
                      </a:r>
                      <a:endParaRPr lang="en-SG" sz="1200" b="1" dirty="0">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3923815903"/>
                  </a:ext>
                </a:extLst>
              </a:tr>
              <a:tr h="264178">
                <a:tc>
                  <a:txBody>
                    <a:bodyPr/>
                    <a:lstStyle/>
                    <a:p>
                      <a:pPr algn="ctr"/>
                      <a:r>
                        <a:rPr lang="en-SG" sz="1200" b="1" dirty="0">
                          <a:solidFill>
                            <a:schemeClr val="accent6"/>
                          </a:solidFill>
                        </a:rPr>
                        <a:t>1</a:t>
                      </a:r>
                      <a:endParaRPr lang="en-SG" sz="1200" b="1" dirty="0">
                        <a:solidFill>
                          <a:schemeClr val="accent6"/>
                        </a:solidFill>
                        <a:latin typeface="Arial" panose="020B0604020202020204" pitchFamily="34" charset="0"/>
                        <a:cs typeface="Arial" panose="020B0604020202020204" pitchFamily="34" charset="0"/>
                      </a:endParaRPr>
                    </a:p>
                  </a:txBody>
                  <a:tcPr>
                    <a:solidFill>
                      <a:srgbClr val="800000"/>
                    </a:solidFill>
                  </a:tcP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25</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12220263"/>
                  </a:ext>
                </a:extLst>
              </a:tr>
              <a:tr h="264178">
                <a:tc>
                  <a:txBody>
                    <a:bodyPr/>
                    <a:lstStyle/>
                    <a:p>
                      <a:pPr algn="ctr"/>
                      <a:r>
                        <a:rPr lang="en-SG" sz="1200" b="1" dirty="0">
                          <a:solidFill>
                            <a:schemeClr val="accent6"/>
                          </a:solidFill>
                        </a:rPr>
                        <a:t>2</a:t>
                      </a:r>
                      <a:endParaRPr lang="en-SG" sz="1200" b="1" dirty="0">
                        <a:solidFill>
                          <a:schemeClr val="accent6"/>
                        </a:solidFill>
                        <a:latin typeface="Arial" panose="020B0604020202020204" pitchFamily="34" charset="0"/>
                        <a:cs typeface="Arial" panose="020B0604020202020204" pitchFamily="34" charset="0"/>
                      </a:endParaRPr>
                    </a:p>
                  </a:txBody>
                  <a:tcPr>
                    <a:solidFill>
                      <a:srgbClr val="800000"/>
                    </a:solidFill>
                  </a:tcP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marL="0" marR="0" lvl="0" indent="0" algn="ctr" defTabSz="844314" rtl="0" eaLnBrk="1" fontAlgn="auto" latinLnBrk="0" hangingPunct="1">
                        <a:lnSpc>
                          <a:spcPct val="100000"/>
                        </a:lnSpc>
                        <a:spcBef>
                          <a:spcPts val="0"/>
                        </a:spcBef>
                        <a:spcAft>
                          <a:spcPts val="0"/>
                        </a:spcAft>
                        <a:buClrTx/>
                        <a:buSzTx/>
                        <a:buFontTx/>
                        <a:buNone/>
                        <a:tabLst/>
                        <a:defRPr/>
                      </a:pP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10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latin typeface="+mn-lt"/>
                          <a:cs typeface="+mn-cs"/>
                        </a:rPr>
                        <a:t>14</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02885739"/>
                  </a:ext>
                </a:extLst>
              </a:tr>
              <a:tr h="264178">
                <a:tc>
                  <a:txBody>
                    <a:bodyPr/>
                    <a:lstStyle/>
                    <a:p>
                      <a:pPr algn="ctr"/>
                      <a:r>
                        <a:rPr lang="en-SG" sz="1200" b="1" dirty="0">
                          <a:solidFill>
                            <a:schemeClr val="accent6"/>
                          </a:solidFill>
                        </a:rPr>
                        <a:t>3</a:t>
                      </a:r>
                      <a:endParaRPr lang="en-SG" sz="1200" b="1" dirty="0">
                        <a:solidFill>
                          <a:schemeClr val="accent6"/>
                        </a:solidFill>
                        <a:latin typeface="Arial" panose="020B0604020202020204" pitchFamily="34" charset="0"/>
                        <a:cs typeface="Arial" panose="020B0604020202020204" pitchFamily="34" charset="0"/>
                      </a:endParaRPr>
                    </a:p>
                  </a:txBody>
                  <a:tcPr>
                    <a:solidFill>
                      <a:srgbClr val="800000"/>
                    </a:solidFill>
                  </a:tcPr>
                </a:tc>
                <a:tc>
                  <a:txBody>
                    <a:bodyPr/>
                    <a:lstStyle/>
                    <a:p>
                      <a:pPr algn="ctr"/>
                      <a:r>
                        <a:rPr lang="en-SG" sz="1200" dirty="0">
                          <a:latin typeface="Arial" panose="020B0604020202020204" pitchFamily="34" charset="0"/>
                          <a:cs typeface="Arial" panose="020B0604020202020204" pitchFamily="34" charset="0"/>
                        </a:rPr>
                        <a:t>5</a:t>
                      </a: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07039351"/>
                  </a:ext>
                </a:extLst>
              </a:tr>
              <a:tr h="264178">
                <a:tc>
                  <a:txBody>
                    <a:bodyPr/>
                    <a:lstStyle/>
                    <a:p>
                      <a:pPr algn="ctr"/>
                      <a:r>
                        <a:rPr lang="en-SG" sz="1200" b="1" dirty="0">
                          <a:solidFill>
                            <a:schemeClr val="accent6"/>
                          </a:solidFill>
                        </a:rPr>
                        <a:t>4</a:t>
                      </a:r>
                      <a:endParaRPr lang="en-SG" sz="1200" b="1" dirty="0">
                        <a:solidFill>
                          <a:schemeClr val="accent6"/>
                        </a:solidFill>
                        <a:latin typeface="Arial" panose="020B0604020202020204" pitchFamily="34" charset="0"/>
                        <a:cs typeface="Arial" panose="020B0604020202020204" pitchFamily="34" charset="0"/>
                      </a:endParaRPr>
                    </a:p>
                  </a:txBody>
                  <a:tcPr>
                    <a:solidFill>
                      <a:srgbClr val="800000"/>
                    </a:solidFill>
                  </a:tcP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latin typeface="+mn-lt"/>
                          <a:cs typeface="+mn-cs"/>
                        </a:rPr>
                        <a:t>6</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latin typeface="+mn-lt"/>
                          <a:cs typeface="+mn-cs"/>
                        </a:rPr>
                        <a:t>18</a:t>
                      </a:r>
                      <a:endParaRPr lang="en-SG" sz="1200" dirty="0">
                        <a:latin typeface="Arial" panose="020B0604020202020204" pitchFamily="34" charset="0"/>
                        <a:cs typeface="Arial" panose="020B0604020202020204" pitchFamily="34" charset="0"/>
                      </a:endParaRPr>
                    </a:p>
                  </a:txBody>
                  <a:tcPr anchor="ctr"/>
                </a:tc>
                <a:tc>
                  <a:txBody>
                    <a:bodyPr/>
                    <a:lstStyle/>
                    <a:p>
                      <a:pPr algn="ctr"/>
                      <a:r>
                        <a:rPr lang="en-SG" sz="1200" dirty="0"/>
                        <a:t>0</a:t>
                      </a:r>
                      <a:endParaRPr lang="en-SG"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6525089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59934881"/>
              </p:ext>
            </p:extLst>
          </p:nvPr>
        </p:nvGraphicFramePr>
        <p:xfrm>
          <a:off x="5466298" y="4048935"/>
          <a:ext cx="481103" cy="1341120"/>
        </p:xfrm>
        <a:graphic>
          <a:graphicData uri="http://schemas.openxmlformats.org/drawingml/2006/table">
            <a:tbl>
              <a:tblPr firstRow="1" bandRow="1">
                <a:tableStyleId>{3C2FFA5D-87B4-456A-9821-1D502468CF0F}</a:tableStyleId>
              </a:tblPr>
              <a:tblGrid>
                <a:gridCol w="481103">
                  <a:extLst>
                    <a:ext uri="{9D8B030D-6E8A-4147-A177-3AD203B41FA5}">
                      <a16:colId xmlns:a16="http://schemas.microsoft.com/office/drawing/2014/main" val="211051426"/>
                    </a:ext>
                  </a:extLst>
                </a:gridCol>
              </a:tblGrid>
              <a:tr h="288021">
                <a:tc>
                  <a:txBody>
                    <a:bodyPr/>
                    <a:lstStyle/>
                    <a:p>
                      <a:pPr algn="ctr"/>
                      <a:r>
                        <a:rPr lang="en-SG" sz="1600" b="1" dirty="0">
                          <a:solidFill>
                            <a:schemeClr val="bg1"/>
                          </a:solidFill>
                        </a:rPr>
                        <a:t>1</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2012220263"/>
                  </a:ext>
                </a:extLst>
              </a:tr>
              <a:tr h="288021">
                <a:tc>
                  <a:txBody>
                    <a:bodyPr/>
                    <a:lstStyle/>
                    <a:p>
                      <a:pPr algn="ctr"/>
                      <a:r>
                        <a:rPr lang="en-SG" sz="1600" b="1" dirty="0">
                          <a:solidFill>
                            <a:schemeClr val="bg1"/>
                          </a:solidFill>
                        </a:rPr>
                        <a:t>2</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1302885739"/>
                  </a:ext>
                </a:extLst>
              </a:tr>
              <a:tr h="288021">
                <a:tc>
                  <a:txBody>
                    <a:bodyPr/>
                    <a:lstStyle/>
                    <a:p>
                      <a:pPr algn="ctr"/>
                      <a:r>
                        <a:rPr lang="en-SG" sz="1600" b="1" dirty="0">
                          <a:solidFill>
                            <a:schemeClr val="bg1"/>
                          </a:solidFill>
                        </a:rPr>
                        <a:t>3</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1207039351"/>
                  </a:ext>
                </a:extLst>
              </a:tr>
              <a:tr h="288021">
                <a:tc>
                  <a:txBody>
                    <a:bodyPr/>
                    <a:lstStyle/>
                    <a:p>
                      <a:pPr algn="ctr"/>
                      <a:r>
                        <a:rPr lang="en-SG" sz="1600" b="1" dirty="0">
                          <a:solidFill>
                            <a:schemeClr val="bg1"/>
                          </a:solidFill>
                        </a:rPr>
                        <a:t>4</a:t>
                      </a:r>
                      <a:endParaRPr lang="en-SG" sz="1600" b="1" dirty="0">
                        <a:solidFill>
                          <a:schemeClr val="bg1"/>
                        </a:solidFill>
                        <a:latin typeface="Arial" panose="020B0604020202020204" pitchFamily="34" charset="0"/>
                        <a:cs typeface="Arial" panose="020B0604020202020204" pitchFamily="34" charset="0"/>
                      </a:endParaRPr>
                    </a:p>
                  </a:txBody>
                  <a:tcPr>
                    <a:solidFill>
                      <a:srgbClr val="800000"/>
                    </a:solidFill>
                  </a:tcPr>
                </a:tc>
                <a:extLst>
                  <a:ext uri="{0D108BD9-81ED-4DB2-BD59-A6C34878D82A}">
                    <a16:rowId xmlns:a16="http://schemas.microsoft.com/office/drawing/2014/main" val="1365250892"/>
                  </a:ext>
                </a:extLst>
              </a:tr>
            </a:tbl>
          </a:graphicData>
        </a:graphic>
      </p:graphicFrame>
      <p:sp>
        <p:nvSpPr>
          <p:cNvPr id="6" name="TextBox 5"/>
          <p:cNvSpPr txBox="1"/>
          <p:nvPr/>
        </p:nvSpPr>
        <p:spPr>
          <a:xfrm>
            <a:off x="5911773" y="4048935"/>
            <a:ext cx="1983392" cy="338554"/>
          </a:xfrm>
          <a:prstGeom prst="rect">
            <a:avLst/>
          </a:prstGeom>
          <a:noFill/>
        </p:spPr>
        <p:txBody>
          <a:bodyPr wrap="square" rtlCol="0">
            <a:spAutoFit/>
          </a:bodyPr>
          <a:lstStyle/>
          <a:p>
            <a:r>
              <a:rPr lang="en-US" sz="1600" dirty="0">
                <a:sym typeface="Symbol" panose="05050102010706020507" pitchFamily="18" charset="2"/>
              </a:rPr>
              <a:t> (2, 25)</a:t>
            </a:r>
            <a:endParaRPr lang="en-US" sz="1600" dirty="0"/>
          </a:p>
        </p:txBody>
      </p:sp>
      <p:sp>
        <p:nvSpPr>
          <p:cNvPr id="7" name="TextBox 6"/>
          <p:cNvSpPr txBox="1"/>
          <p:nvPr/>
        </p:nvSpPr>
        <p:spPr>
          <a:xfrm>
            <a:off x="5911773" y="4380941"/>
            <a:ext cx="1983392" cy="338554"/>
          </a:xfrm>
          <a:prstGeom prst="rect">
            <a:avLst/>
          </a:prstGeom>
          <a:noFill/>
        </p:spPr>
        <p:txBody>
          <a:bodyPr wrap="square" rtlCol="0">
            <a:spAutoFit/>
          </a:bodyPr>
          <a:lstStyle/>
          <a:p>
            <a:r>
              <a:rPr lang="en-US" sz="1600" dirty="0">
                <a:sym typeface="Symbol" panose="05050102010706020507" pitchFamily="18" charset="2"/>
              </a:rPr>
              <a:t> (3, 10)  (4, 14)</a:t>
            </a:r>
            <a:endParaRPr lang="en-US" sz="1600" dirty="0"/>
          </a:p>
        </p:txBody>
      </p:sp>
      <p:sp>
        <p:nvSpPr>
          <p:cNvPr id="8" name="TextBox 7"/>
          <p:cNvSpPr txBox="1"/>
          <p:nvPr/>
        </p:nvSpPr>
        <p:spPr>
          <a:xfrm>
            <a:off x="5898920" y="4743547"/>
            <a:ext cx="1983392" cy="338554"/>
          </a:xfrm>
          <a:prstGeom prst="rect">
            <a:avLst/>
          </a:prstGeom>
          <a:noFill/>
        </p:spPr>
        <p:txBody>
          <a:bodyPr wrap="square" rtlCol="0">
            <a:spAutoFit/>
          </a:bodyPr>
          <a:lstStyle/>
          <a:p>
            <a:r>
              <a:rPr lang="en-US" sz="1600" dirty="0">
                <a:sym typeface="Symbol" panose="05050102010706020507" pitchFamily="18" charset="2"/>
              </a:rPr>
              <a:t> (1, 5)</a:t>
            </a:r>
            <a:endParaRPr lang="en-US" sz="1600" dirty="0"/>
          </a:p>
        </p:txBody>
      </p:sp>
      <p:sp>
        <p:nvSpPr>
          <p:cNvPr id="9" name="TextBox 8"/>
          <p:cNvSpPr txBox="1"/>
          <p:nvPr/>
        </p:nvSpPr>
        <p:spPr>
          <a:xfrm>
            <a:off x="5900756" y="5059970"/>
            <a:ext cx="1983392" cy="338554"/>
          </a:xfrm>
          <a:prstGeom prst="rect">
            <a:avLst/>
          </a:prstGeom>
          <a:noFill/>
        </p:spPr>
        <p:txBody>
          <a:bodyPr wrap="square" rtlCol="0">
            <a:spAutoFit/>
          </a:bodyPr>
          <a:lstStyle/>
          <a:p>
            <a:r>
              <a:rPr lang="en-US" sz="1600" dirty="0">
                <a:sym typeface="Symbol" panose="05050102010706020507" pitchFamily="18" charset="2"/>
              </a:rPr>
              <a:t> (2, 6)  (3, 18)</a:t>
            </a:r>
            <a:endParaRPr lang="en-US" sz="1600" dirty="0"/>
          </a:p>
        </p:txBody>
      </p:sp>
      <p:sp>
        <p:nvSpPr>
          <p:cNvPr id="10" name="Line 3"/>
          <p:cNvSpPr>
            <a:spLocks noChangeShapeType="1"/>
          </p:cNvSpPr>
          <p:nvPr/>
        </p:nvSpPr>
        <p:spPr bwMode="auto">
          <a:xfrm>
            <a:off x="4344745" y="2185069"/>
            <a:ext cx="1136741" cy="20125"/>
          </a:xfrm>
          <a:prstGeom prst="line">
            <a:avLst/>
          </a:prstGeom>
          <a:solidFill>
            <a:srgbClr val="800000"/>
          </a:solidFill>
          <a:ln>
            <a:solidFill>
              <a:schemeClr val="tx1"/>
            </a:solidFill>
            <a:headEnd type="none" w="sm" len="sm"/>
            <a:tailEnd type="triangle" w="med" len="lg"/>
          </a:ln>
          <a:effectLst>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txBody>
          <a:bodyPr wrap="none" anchor="ctr"/>
          <a:lstStyle/>
          <a:p>
            <a:endParaRPr lang="en-GB"/>
          </a:p>
        </p:txBody>
      </p:sp>
      <p:sp>
        <p:nvSpPr>
          <p:cNvPr id="11" name="Line 5"/>
          <p:cNvSpPr>
            <a:spLocks noChangeShapeType="1"/>
          </p:cNvSpPr>
          <p:nvPr/>
        </p:nvSpPr>
        <p:spPr bwMode="auto">
          <a:xfrm flipH="1" flipV="1">
            <a:off x="4142031" y="2392528"/>
            <a:ext cx="18360" cy="789495"/>
          </a:xfrm>
          <a:prstGeom prst="line">
            <a:avLst/>
          </a:prstGeom>
          <a:solidFill>
            <a:srgbClr val="800000"/>
          </a:solidFill>
          <a:ln>
            <a:solidFill>
              <a:schemeClr val="tx1"/>
            </a:solidFill>
            <a:headEnd type="none" w="sm" len="sm"/>
            <a:tailEnd type="triangle" w="med" len="lg"/>
          </a:ln>
        </p:spPr>
        <p:style>
          <a:lnRef idx="3">
            <a:schemeClr val="dk1"/>
          </a:lnRef>
          <a:fillRef idx="0">
            <a:schemeClr val="dk1"/>
          </a:fillRef>
          <a:effectRef idx="2">
            <a:schemeClr val="dk1"/>
          </a:effectRef>
          <a:fontRef idx="minor">
            <a:schemeClr val="tx1"/>
          </a:fontRef>
        </p:style>
        <p:txBody>
          <a:bodyPr wrap="none" anchor="ctr"/>
          <a:lstStyle/>
          <a:p>
            <a:endParaRPr lang="en-GB"/>
          </a:p>
        </p:txBody>
      </p:sp>
      <p:sp>
        <p:nvSpPr>
          <p:cNvPr id="12" name="Line 7"/>
          <p:cNvSpPr>
            <a:spLocks noChangeShapeType="1"/>
          </p:cNvSpPr>
          <p:nvPr/>
        </p:nvSpPr>
        <p:spPr bwMode="auto">
          <a:xfrm flipH="1" flipV="1">
            <a:off x="5550809" y="2345228"/>
            <a:ext cx="9109" cy="750542"/>
          </a:xfrm>
          <a:prstGeom prst="line">
            <a:avLst/>
          </a:prstGeom>
          <a:solidFill>
            <a:srgbClr val="800000"/>
          </a:solidFill>
          <a:ln>
            <a:solidFill>
              <a:schemeClr val="tx1"/>
            </a:solidFill>
            <a:headEnd type="triangle" w="med" len="lg"/>
            <a:tailEnd type="none" w="sm" len="sm"/>
          </a:ln>
        </p:spPr>
        <p:style>
          <a:lnRef idx="3">
            <a:schemeClr val="dk1"/>
          </a:lnRef>
          <a:fillRef idx="0">
            <a:schemeClr val="dk1"/>
          </a:fillRef>
          <a:effectRef idx="2">
            <a:schemeClr val="dk1"/>
          </a:effectRef>
          <a:fontRef idx="minor">
            <a:schemeClr val="tx1"/>
          </a:fontRef>
        </p:style>
        <p:txBody>
          <a:bodyPr wrap="none" anchor="ctr"/>
          <a:lstStyle/>
          <a:p>
            <a:endParaRPr lang="en-GB"/>
          </a:p>
        </p:txBody>
      </p:sp>
      <p:sp>
        <p:nvSpPr>
          <p:cNvPr id="13" name="Line 8"/>
          <p:cNvSpPr>
            <a:spLocks noChangeShapeType="1"/>
          </p:cNvSpPr>
          <p:nvPr/>
        </p:nvSpPr>
        <p:spPr bwMode="auto">
          <a:xfrm>
            <a:off x="4426577" y="3284661"/>
            <a:ext cx="1091793" cy="0"/>
          </a:xfrm>
          <a:prstGeom prst="line">
            <a:avLst/>
          </a:prstGeom>
          <a:solidFill>
            <a:srgbClr val="800000"/>
          </a:solidFill>
          <a:ln>
            <a:solidFill>
              <a:schemeClr val="tx1"/>
            </a:solidFill>
            <a:headEnd type="triangle" w="med" len="lg"/>
            <a:tailEnd type="none" w="sm" len="sm"/>
          </a:ln>
        </p:spPr>
        <p:style>
          <a:lnRef idx="3">
            <a:schemeClr val="dk1"/>
          </a:lnRef>
          <a:fillRef idx="0">
            <a:schemeClr val="dk1"/>
          </a:fillRef>
          <a:effectRef idx="2">
            <a:schemeClr val="dk1"/>
          </a:effectRef>
          <a:fontRef idx="minor">
            <a:schemeClr val="tx1"/>
          </a:fontRef>
        </p:style>
        <p:txBody>
          <a:bodyPr wrap="none" anchor="ctr"/>
          <a:lstStyle/>
          <a:p>
            <a:endParaRPr lang="en-GB"/>
          </a:p>
        </p:txBody>
      </p:sp>
      <p:sp>
        <p:nvSpPr>
          <p:cNvPr id="14" name="Text Box 15"/>
          <p:cNvSpPr txBox="1">
            <a:spLocks noChangeArrowheads="1"/>
          </p:cNvSpPr>
          <p:nvPr/>
        </p:nvSpPr>
        <p:spPr bwMode="auto">
          <a:xfrm>
            <a:off x="4008506" y="2007111"/>
            <a:ext cx="377257" cy="374136"/>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600" b="1">
                <a:solidFill>
                  <a:schemeClr val="bg1"/>
                </a:solidFill>
                <a:latin typeface="Maiandra GD" pitchFamily="34" charset="0"/>
              </a:rPr>
              <a:t>1</a:t>
            </a:r>
            <a:endParaRPr lang="en-US" altLang="en-US" sz="1600" b="1" i="1">
              <a:solidFill>
                <a:schemeClr val="bg1"/>
              </a:solidFill>
              <a:latin typeface="Maiandra GD" pitchFamily="34" charset="0"/>
            </a:endParaRPr>
          </a:p>
        </p:txBody>
      </p:sp>
      <p:sp>
        <p:nvSpPr>
          <p:cNvPr id="15" name="Text Box 18"/>
          <p:cNvSpPr txBox="1">
            <a:spLocks noChangeArrowheads="1"/>
          </p:cNvSpPr>
          <p:nvPr/>
        </p:nvSpPr>
        <p:spPr bwMode="auto">
          <a:xfrm>
            <a:off x="5481486" y="2007111"/>
            <a:ext cx="378239" cy="374136"/>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600" b="1">
                <a:solidFill>
                  <a:schemeClr val="bg1"/>
                </a:solidFill>
                <a:latin typeface="Maiandra GD" pitchFamily="34" charset="0"/>
              </a:rPr>
              <a:t>2</a:t>
            </a:r>
            <a:endParaRPr lang="en-US" altLang="en-US" sz="1600" b="1" i="1">
              <a:solidFill>
                <a:schemeClr val="bg1"/>
              </a:solidFill>
              <a:latin typeface="Maiandra GD" pitchFamily="34" charset="0"/>
            </a:endParaRPr>
          </a:p>
        </p:txBody>
      </p:sp>
      <p:sp>
        <p:nvSpPr>
          <p:cNvPr id="16" name="Text Box 20"/>
          <p:cNvSpPr txBox="1">
            <a:spLocks noChangeArrowheads="1"/>
          </p:cNvSpPr>
          <p:nvPr/>
        </p:nvSpPr>
        <p:spPr bwMode="auto">
          <a:xfrm>
            <a:off x="5492421" y="3097776"/>
            <a:ext cx="376274" cy="374136"/>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600" b="1" dirty="0">
                <a:solidFill>
                  <a:schemeClr val="bg1"/>
                </a:solidFill>
                <a:latin typeface="Maiandra GD" pitchFamily="34" charset="0"/>
              </a:rPr>
              <a:t>4</a:t>
            </a:r>
            <a:endParaRPr lang="en-US" altLang="en-US" sz="1600" b="1" i="1" dirty="0">
              <a:solidFill>
                <a:schemeClr val="bg1"/>
              </a:solidFill>
              <a:latin typeface="Maiandra GD" pitchFamily="34" charset="0"/>
            </a:endParaRPr>
          </a:p>
        </p:txBody>
      </p:sp>
      <p:sp>
        <p:nvSpPr>
          <p:cNvPr id="17" name="Text Box 23"/>
          <p:cNvSpPr txBox="1">
            <a:spLocks noChangeArrowheads="1"/>
          </p:cNvSpPr>
          <p:nvPr/>
        </p:nvSpPr>
        <p:spPr bwMode="auto">
          <a:xfrm>
            <a:off x="4021661" y="3105916"/>
            <a:ext cx="377257" cy="374136"/>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600" b="1">
                <a:solidFill>
                  <a:schemeClr val="bg1"/>
                </a:solidFill>
                <a:latin typeface="Maiandra GD" pitchFamily="34" charset="0"/>
              </a:rPr>
              <a:t>3</a:t>
            </a:r>
            <a:endParaRPr lang="en-US" altLang="en-US" sz="1600" b="1" i="1">
              <a:solidFill>
                <a:schemeClr val="bg1"/>
              </a:solidFill>
              <a:latin typeface="Maiandra GD" pitchFamily="34" charset="0"/>
            </a:endParaRPr>
          </a:p>
        </p:txBody>
      </p:sp>
      <p:sp>
        <p:nvSpPr>
          <p:cNvPr id="18" name="Line 8"/>
          <p:cNvSpPr>
            <a:spLocks noChangeShapeType="1"/>
          </p:cNvSpPr>
          <p:nvPr/>
        </p:nvSpPr>
        <p:spPr bwMode="auto">
          <a:xfrm flipV="1">
            <a:off x="4393653" y="2308017"/>
            <a:ext cx="1124718" cy="797898"/>
          </a:xfrm>
          <a:prstGeom prst="line">
            <a:avLst/>
          </a:prstGeom>
          <a:solidFill>
            <a:srgbClr val="800000"/>
          </a:solidFill>
          <a:ln>
            <a:solidFill>
              <a:schemeClr val="tx1"/>
            </a:solidFill>
            <a:headEnd type="triangle" w="med" len="lg"/>
            <a:tailEnd type="none" w="med" len="lg"/>
          </a:ln>
        </p:spPr>
        <p:style>
          <a:lnRef idx="3">
            <a:schemeClr val="dk1"/>
          </a:lnRef>
          <a:fillRef idx="0">
            <a:schemeClr val="dk1"/>
          </a:fillRef>
          <a:effectRef idx="2">
            <a:schemeClr val="dk1"/>
          </a:effectRef>
          <a:fontRef idx="minor">
            <a:schemeClr val="tx1"/>
          </a:fontRef>
        </p:style>
        <p:txBody>
          <a:bodyPr wrap="none" anchor="ctr"/>
          <a:lstStyle/>
          <a:p>
            <a:endParaRPr lang="en-GB"/>
          </a:p>
        </p:txBody>
      </p:sp>
      <p:sp>
        <p:nvSpPr>
          <p:cNvPr id="19" name="Line 7"/>
          <p:cNvSpPr>
            <a:spLocks noChangeShapeType="1"/>
          </p:cNvSpPr>
          <p:nvPr/>
        </p:nvSpPr>
        <p:spPr bwMode="auto">
          <a:xfrm flipH="1" flipV="1">
            <a:off x="5793180" y="2372422"/>
            <a:ext cx="9109" cy="750542"/>
          </a:xfrm>
          <a:prstGeom prst="line">
            <a:avLst/>
          </a:prstGeom>
          <a:solidFill>
            <a:srgbClr val="800000"/>
          </a:solidFill>
          <a:ln>
            <a:solidFill>
              <a:schemeClr val="tx1"/>
            </a:solidFill>
            <a:headEnd type="none" w="sm" len="sm"/>
            <a:tailEnd type="triangle" w="med" len="lg"/>
          </a:ln>
        </p:spPr>
        <p:style>
          <a:lnRef idx="3">
            <a:schemeClr val="dk1"/>
          </a:lnRef>
          <a:fillRef idx="0">
            <a:schemeClr val="dk1"/>
          </a:fillRef>
          <a:effectRef idx="2">
            <a:schemeClr val="dk1"/>
          </a:effectRef>
          <a:fontRef idx="minor">
            <a:schemeClr val="tx1"/>
          </a:fontRef>
        </p:style>
        <p:txBody>
          <a:bodyPr wrap="none" anchor="ctr"/>
          <a:lstStyle/>
          <a:p>
            <a:endParaRPr lang="en-GB"/>
          </a:p>
        </p:txBody>
      </p:sp>
      <p:sp>
        <p:nvSpPr>
          <p:cNvPr id="20" name="Rectangle 3"/>
          <p:cNvSpPr txBox="1">
            <a:spLocks noChangeArrowheads="1"/>
          </p:cNvSpPr>
          <p:nvPr/>
        </p:nvSpPr>
        <p:spPr bwMode="auto">
          <a:xfrm>
            <a:off x="3737309" y="2579861"/>
            <a:ext cx="457200" cy="4148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5913" indent="-315913" algn="l" rtl="0" eaLnBrk="0" fontAlgn="base" hangingPunct="0">
              <a:spcBef>
                <a:spcPct val="20000"/>
              </a:spcBef>
              <a:spcAft>
                <a:spcPct val="0"/>
              </a:spcAft>
              <a:buClr>
                <a:schemeClr val="bg2"/>
              </a:buClr>
              <a:buFont typeface="Wingdings" panose="05000000000000000000" pitchFamily="2" charset="2"/>
              <a:buChar char="§"/>
              <a:defRPr sz="2400">
                <a:solidFill>
                  <a:srgbClr val="002060"/>
                </a:solidFill>
                <a:latin typeface="+mn-lt"/>
                <a:ea typeface="+mn-ea"/>
                <a:cs typeface="+mn-cs"/>
              </a:defRPr>
            </a:lvl1pPr>
            <a:lvl2pPr marL="685800" indent="-263525"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2pPr>
            <a:lvl3pPr marL="1054100" indent="-209550"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3pPr>
            <a:lvl4pPr marL="1476375"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4pPr>
            <a:lvl5pPr marL="1898650"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5pPr>
            <a:lvl6pPr marL="2321865"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6pPr>
            <a:lvl7pPr marL="2744023"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7pPr>
            <a:lvl8pPr marL="3166181"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8pPr>
            <a:lvl9pPr marL="3588338"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9pPr>
          </a:lstStyle>
          <a:p>
            <a:pPr marL="0" lvl="1" indent="0" algn="ctr" eaLnBrk="1" hangingPunct="1">
              <a:lnSpc>
                <a:spcPct val="110000"/>
              </a:lnSpc>
              <a:buNone/>
              <a:defRPr/>
            </a:pPr>
            <a:r>
              <a:rPr lang="en-US" altLang="en-US" kern="0" dirty="0"/>
              <a:t>5</a:t>
            </a:r>
            <a:endParaRPr lang="en-US" altLang="en-US" sz="2400" kern="0" dirty="0"/>
          </a:p>
        </p:txBody>
      </p:sp>
      <p:sp>
        <p:nvSpPr>
          <p:cNvPr id="21" name="Rectangle 3"/>
          <p:cNvSpPr txBox="1">
            <a:spLocks noChangeArrowheads="1"/>
          </p:cNvSpPr>
          <p:nvPr/>
        </p:nvSpPr>
        <p:spPr bwMode="auto">
          <a:xfrm>
            <a:off x="4684896" y="3264498"/>
            <a:ext cx="502969" cy="4148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5913" indent="-315913" algn="l" rtl="0" eaLnBrk="0" fontAlgn="base" hangingPunct="0">
              <a:spcBef>
                <a:spcPct val="20000"/>
              </a:spcBef>
              <a:spcAft>
                <a:spcPct val="0"/>
              </a:spcAft>
              <a:buClr>
                <a:schemeClr val="bg2"/>
              </a:buClr>
              <a:buFont typeface="Wingdings" panose="05000000000000000000" pitchFamily="2" charset="2"/>
              <a:buChar char="§"/>
              <a:defRPr sz="2400">
                <a:solidFill>
                  <a:srgbClr val="002060"/>
                </a:solidFill>
                <a:latin typeface="+mn-lt"/>
                <a:ea typeface="+mn-ea"/>
                <a:cs typeface="+mn-cs"/>
              </a:defRPr>
            </a:lvl1pPr>
            <a:lvl2pPr marL="685800" indent="-263525"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2pPr>
            <a:lvl3pPr marL="1054100" indent="-209550"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3pPr>
            <a:lvl4pPr marL="1476375"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4pPr>
            <a:lvl5pPr marL="1898650"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5pPr>
            <a:lvl6pPr marL="2321865"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6pPr>
            <a:lvl7pPr marL="2744023"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7pPr>
            <a:lvl8pPr marL="3166181"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8pPr>
            <a:lvl9pPr marL="3588338"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9pPr>
          </a:lstStyle>
          <a:p>
            <a:pPr marL="0" lvl="1" indent="0" algn="ctr" eaLnBrk="1" hangingPunct="1">
              <a:lnSpc>
                <a:spcPct val="110000"/>
              </a:lnSpc>
              <a:buNone/>
              <a:defRPr/>
            </a:pPr>
            <a:r>
              <a:rPr lang="en-US" altLang="en-US" kern="0" dirty="0"/>
              <a:t>18</a:t>
            </a:r>
            <a:endParaRPr lang="en-US" altLang="en-US" sz="2400" kern="0" dirty="0"/>
          </a:p>
        </p:txBody>
      </p:sp>
      <p:sp>
        <p:nvSpPr>
          <p:cNvPr id="22" name="Rectangle 3"/>
          <p:cNvSpPr txBox="1">
            <a:spLocks noChangeArrowheads="1"/>
          </p:cNvSpPr>
          <p:nvPr/>
        </p:nvSpPr>
        <p:spPr bwMode="auto">
          <a:xfrm>
            <a:off x="4548025" y="2392528"/>
            <a:ext cx="502969" cy="4148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5913" indent="-315913" algn="l" rtl="0" eaLnBrk="0" fontAlgn="base" hangingPunct="0">
              <a:spcBef>
                <a:spcPct val="20000"/>
              </a:spcBef>
              <a:spcAft>
                <a:spcPct val="0"/>
              </a:spcAft>
              <a:buClr>
                <a:schemeClr val="bg2"/>
              </a:buClr>
              <a:buFont typeface="Wingdings" panose="05000000000000000000" pitchFamily="2" charset="2"/>
              <a:buChar char="§"/>
              <a:defRPr sz="2400">
                <a:solidFill>
                  <a:srgbClr val="002060"/>
                </a:solidFill>
                <a:latin typeface="+mn-lt"/>
                <a:ea typeface="+mn-ea"/>
                <a:cs typeface="+mn-cs"/>
              </a:defRPr>
            </a:lvl1pPr>
            <a:lvl2pPr marL="685800" indent="-263525"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2pPr>
            <a:lvl3pPr marL="1054100" indent="-209550"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3pPr>
            <a:lvl4pPr marL="1476375"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4pPr>
            <a:lvl5pPr marL="1898650"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5pPr>
            <a:lvl6pPr marL="2321865"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6pPr>
            <a:lvl7pPr marL="2744023"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7pPr>
            <a:lvl8pPr marL="3166181"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8pPr>
            <a:lvl9pPr marL="3588338"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9pPr>
          </a:lstStyle>
          <a:p>
            <a:pPr marL="0" lvl="1" indent="0" algn="ctr" eaLnBrk="1" hangingPunct="1">
              <a:lnSpc>
                <a:spcPct val="110000"/>
              </a:lnSpc>
              <a:buNone/>
              <a:defRPr/>
            </a:pPr>
            <a:r>
              <a:rPr lang="en-US" altLang="en-US" kern="0" dirty="0"/>
              <a:t>10</a:t>
            </a:r>
            <a:endParaRPr lang="en-US" altLang="en-US" sz="2400" kern="0" dirty="0"/>
          </a:p>
        </p:txBody>
      </p:sp>
      <p:sp>
        <p:nvSpPr>
          <p:cNvPr id="23" name="Rectangle 3"/>
          <p:cNvSpPr txBox="1">
            <a:spLocks noChangeArrowheads="1"/>
          </p:cNvSpPr>
          <p:nvPr/>
        </p:nvSpPr>
        <p:spPr bwMode="auto">
          <a:xfrm>
            <a:off x="4661630" y="1863112"/>
            <a:ext cx="502969" cy="4148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5913" indent="-315913" algn="l" rtl="0" eaLnBrk="0" fontAlgn="base" hangingPunct="0">
              <a:spcBef>
                <a:spcPct val="20000"/>
              </a:spcBef>
              <a:spcAft>
                <a:spcPct val="0"/>
              </a:spcAft>
              <a:buClr>
                <a:schemeClr val="bg2"/>
              </a:buClr>
              <a:buFont typeface="Wingdings" panose="05000000000000000000" pitchFamily="2" charset="2"/>
              <a:buChar char="§"/>
              <a:defRPr sz="2400">
                <a:solidFill>
                  <a:srgbClr val="002060"/>
                </a:solidFill>
                <a:latin typeface="+mn-lt"/>
                <a:ea typeface="+mn-ea"/>
                <a:cs typeface="+mn-cs"/>
              </a:defRPr>
            </a:lvl1pPr>
            <a:lvl2pPr marL="685800" indent="-263525"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2pPr>
            <a:lvl3pPr marL="1054100" indent="-209550"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3pPr>
            <a:lvl4pPr marL="1476375"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4pPr>
            <a:lvl5pPr marL="1898650"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5pPr>
            <a:lvl6pPr marL="2321865"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6pPr>
            <a:lvl7pPr marL="2744023"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7pPr>
            <a:lvl8pPr marL="3166181"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8pPr>
            <a:lvl9pPr marL="3588338"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9pPr>
          </a:lstStyle>
          <a:p>
            <a:pPr marL="0" lvl="1" indent="0" algn="ctr" eaLnBrk="1" hangingPunct="1">
              <a:lnSpc>
                <a:spcPct val="110000"/>
              </a:lnSpc>
              <a:buNone/>
              <a:defRPr/>
            </a:pPr>
            <a:r>
              <a:rPr lang="en-US" altLang="en-US" kern="0" dirty="0"/>
              <a:t>25</a:t>
            </a:r>
            <a:endParaRPr lang="en-US" altLang="en-US" sz="2400" kern="0" dirty="0"/>
          </a:p>
        </p:txBody>
      </p:sp>
      <p:sp>
        <p:nvSpPr>
          <p:cNvPr id="24" name="Rectangle 3"/>
          <p:cNvSpPr txBox="1">
            <a:spLocks noChangeArrowheads="1"/>
          </p:cNvSpPr>
          <p:nvPr/>
        </p:nvSpPr>
        <p:spPr bwMode="auto">
          <a:xfrm>
            <a:off x="5096305" y="2552821"/>
            <a:ext cx="502969" cy="4148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5913" indent="-315913" algn="l" rtl="0" eaLnBrk="0" fontAlgn="base" hangingPunct="0">
              <a:spcBef>
                <a:spcPct val="20000"/>
              </a:spcBef>
              <a:spcAft>
                <a:spcPct val="0"/>
              </a:spcAft>
              <a:buClr>
                <a:schemeClr val="bg2"/>
              </a:buClr>
              <a:buFont typeface="Wingdings" panose="05000000000000000000" pitchFamily="2" charset="2"/>
              <a:buChar char="§"/>
              <a:defRPr sz="2400">
                <a:solidFill>
                  <a:srgbClr val="002060"/>
                </a:solidFill>
                <a:latin typeface="+mn-lt"/>
                <a:ea typeface="+mn-ea"/>
                <a:cs typeface="+mn-cs"/>
              </a:defRPr>
            </a:lvl1pPr>
            <a:lvl2pPr marL="685800" indent="-263525"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2pPr>
            <a:lvl3pPr marL="1054100" indent="-209550"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3pPr>
            <a:lvl4pPr marL="1476375"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4pPr>
            <a:lvl5pPr marL="1898650"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5pPr>
            <a:lvl6pPr marL="2321865"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6pPr>
            <a:lvl7pPr marL="2744023"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7pPr>
            <a:lvl8pPr marL="3166181"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8pPr>
            <a:lvl9pPr marL="3588338"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9pPr>
          </a:lstStyle>
          <a:p>
            <a:pPr marL="0" lvl="1" indent="0" algn="ctr" eaLnBrk="1" hangingPunct="1">
              <a:lnSpc>
                <a:spcPct val="110000"/>
              </a:lnSpc>
              <a:buNone/>
              <a:defRPr/>
            </a:pPr>
            <a:r>
              <a:rPr lang="en-US" altLang="en-US" kern="0" dirty="0"/>
              <a:t>14</a:t>
            </a:r>
            <a:endParaRPr lang="en-US" altLang="en-US" sz="2400" kern="0" dirty="0"/>
          </a:p>
        </p:txBody>
      </p:sp>
      <p:sp>
        <p:nvSpPr>
          <p:cNvPr id="25" name="Rectangle 3"/>
          <p:cNvSpPr txBox="1">
            <a:spLocks noChangeArrowheads="1"/>
          </p:cNvSpPr>
          <p:nvPr/>
        </p:nvSpPr>
        <p:spPr bwMode="auto">
          <a:xfrm>
            <a:off x="5720949" y="2558356"/>
            <a:ext cx="502969" cy="4148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15913" indent="-315913" algn="l" rtl="0" eaLnBrk="0" fontAlgn="base" hangingPunct="0">
              <a:spcBef>
                <a:spcPct val="20000"/>
              </a:spcBef>
              <a:spcAft>
                <a:spcPct val="0"/>
              </a:spcAft>
              <a:buClr>
                <a:schemeClr val="bg2"/>
              </a:buClr>
              <a:buFont typeface="Wingdings" panose="05000000000000000000" pitchFamily="2" charset="2"/>
              <a:buChar char="§"/>
              <a:defRPr sz="2400">
                <a:solidFill>
                  <a:srgbClr val="002060"/>
                </a:solidFill>
                <a:latin typeface="+mn-lt"/>
                <a:ea typeface="+mn-ea"/>
                <a:cs typeface="+mn-cs"/>
              </a:defRPr>
            </a:lvl1pPr>
            <a:lvl2pPr marL="685800" indent="-263525"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2pPr>
            <a:lvl3pPr marL="1054100" indent="-209550" algn="l" rtl="0" eaLnBrk="0" fontAlgn="base" hangingPunct="0">
              <a:spcBef>
                <a:spcPct val="20000"/>
              </a:spcBef>
              <a:spcAft>
                <a:spcPct val="0"/>
              </a:spcAft>
              <a:buClr>
                <a:schemeClr val="bg2"/>
              </a:buClr>
              <a:buFont typeface="Arial" panose="020B0604020202020204" pitchFamily="34" charset="0"/>
              <a:buChar char="•"/>
              <a:defRPr sz="2000">
                <a:solidFill>
                  <a:schemeClr val="tx1"/>
                </a:solidFill>
                <a:latin typeface="+mn-lt"/>
              </a:defRPr>
            </a:lvl3pPr>
            <a:lvl4pPr marL="1476375"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4pPr>
            <a:lvl5pPr marL="1898650" indent="-20955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defRPr>
            </a:lvl5pPr>
            <a:lvl6pPr marL="2321865"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6pPr>
            <a:lvl7pPr marL="2744023"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7pPr>
            <a:lvl8pPr marL="3166181"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8pPr>
            <a:lvl9pPr marL="3588338" indent="-211079" algn="l" rtl="0" eaLnBrk="1" fontAlgn="base" hangingPunct="1">
              <a:spcBef>
                <a:spcPct val="20000"/>
              </a:spcBef>
              <a:spcAft>
                <a:spcPct val="0"/>
              </a:spcAft>
              <a:buClr>
                <a:schemeClr val="bg2"/>
              </a:buClr>
              <a:buFont typeface="Wingdings" pitchFamily="2" charset="2"/>
              <a:buChar char="§"/>
              <a:defRPr sz="1847">
                <a:solidFill>
                  <a:schemeClr val="tx1"/>
                </a:solidFill>
                <a:latin typeface="+mn-lt"/>
              </a:defRPr>
            </a:lvl9pPr>
          </a:lstStyle>
          <a:p>
            <a:pPr marL="0" lvl="1" indent="0" algn="ctr" eaLnBrk="1" hangingPunct="1">
              <a:lnSpc>
                <a:spcPct val="110000"/>
              </a:lnSpc>
              <a:buNone/>
              <a:defRPr/>
            </a:pPr>
            <a:r>
              <a:rPr lang="en-US" altLang="en-US" kern="0" dirty="0"/>
              <a:t>6</a:t>
            </a:r>
            <a:endParaRPr lang="en-US" altLang="en-US" sz="2400" kern="0" dirty="0"/>
          </a:p>
        </p:txBody>
      </p:sp>
    </p:spTree>
    <p:extLst>
      <p:ext uri="{BB962C8B-B14F-4D97-AF65-F5344CB8AC3E}">
        <p14:creationId xmlns:p14="http://schemas.microsoft.com/office/powerpoint/2010/main" val="1862036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Concepts and terminologies of graph, such as</a:t>
            </a:r>
          </a:p>
          <a:p>
            <a:pPr lvl="1"/>
            <a:r>
              <a:rPr lang="en-US" dirty="0"/>
              <a:t>A graph consists of a set of vertices and a set of edges</a:t>
            </a:r>
          </a:p>
          <a:p>
            <a:pPr lvl="1"/>
            <a:r>
              <a:rPr lang="en-US" dirty="0"/>
              <a:t>Directed vs. undirected graphs</a:t>
            </a:r>
          </a:p>
          <a:p>
            <a:pPr lvl="1"/>
            <a:r>
              <a:rPr lang="en-US" dirty="0"/>
              <a:t>The definitions of path and cycle, etc.</a:t>
            </a:r>
          </a:p>
          <a:p>
            <a:r>
              <a:rPr lang="en-US" dirty="0"/>
              <a:t>Two data structures used to represent graphs:</a:t>
            </a:r>
          </a:p>
          <a:p>
            <a:pPr lvl="1"/>
            <a:r>
              <a:rPr lang="en-US" dirty="0"/>
              <a:t>Adjacency matrix</a:t>
            </a:r>
          </a:p>
          <a:p>
            <a:pPr lvl="1"/>
            <a:r>
              <a:rPr lang="en-US" dirty="0"/>
              <a:t>Array of adjacency lists</a:t>
            </a:r>
          </a:p>
          <a:p>
            <a:pPr lvl="1"/>
            <a:r>
              <a:rPr lang="en-US" dirty="0"/>
              <a:t>Their advantages and disadvantages for different applications </a:t>
            </a:r>
          </a:p>
          <a:p>
            <a:endParaRPr lang="en-US" dirty="0"/>
          </a:p>
        </p:txBody>
      </p:sp>
    </p:spTree>
    <p:extLst>
      <p:ext uri="{BB962C8B-B14F-4D97-AF65-F5344CB8AC3E}">
        <p14:creationId xmlns:p14="http://schemas.microsoft.com/office/powerpoint/2010/main" val="290664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69211"/>
            <a:ext cx="9144000" cy="2387600"/>
          </a:xfrm>
        </p:spPr>
        <p:txBody>
          <a:bodyPr>
            <a:normAutofit/>
          </a:bodyPr>
          <a:lstStyle/>
          <a:p>
            <a:r>
              <a:rPr lang="en-US" sz="4800" dirty="0">
                <a:latin typeface="Cooper Black" panose="0208090404030B020404" pitchFamily="18" charset="77"/>
              </a:rPr>
              <a:t>SC1007 </a:t>
            </a:r>
            <a:br>
              <a:rPr lang="en-US" sz="4800" dirty="0">
                <a:latin typeface="Cooper Black" panose="0208090404030B020404" pitchFamily="18" charset="77"/>
              </a:rPr>
            </a:br>
            <a:r>
              <a:rPr lang="en-US" sz="4800" dirty="0">
                <a:latin typeface="Cooper Black" panose="0208090404030B020404" pitchFamily="18" charset="77"/>
              </a:rPr>
              <a:t>Data Structures and Algorithms</a:t>
            </a:r>
          </a:p>
        </p:txBody>
      </p:sp>
      <p:sp>
        <p:nvSpPr>
          <p:cNvPr id="3" name="Subtitle 2"/>
          <p:cNvSpPr>
            <a:spLocks noGrp="1"/>
          </p:cNvSpPr>
          <p:nvPr>
            <p:ph type="subTitle" idx="1"/>
          </p:nvPr>
        </p:nvSpPr>
        <p:spPr>
          <a:xfrm>
            <a:off x="8593666" y="5339414"/>
            <a:ext cx="3505199" cy="1437746"/>
          </a:xfrm>
        </p:spPr>
        <p:txBody>
          <a:bodyPr>
            <a:normAutofit/>
          </a:bodyPr>
          <a:lstStyle/>
          <a:p>
            <a:pPr algn="l"/>
            <a:r>
              <a:rPr lang="en-US" sz="2000" dirty="0"/>
              <a:t>Instructor: Luu Anh Tuan</a:t>
            </a:r>
          </a:p>
          <a:p>
            <a:pPr algn="l"/>
            <a:r>
              <a:rPr lang="en-US" sz="2000" dirty="0"/>
              <a:t>Email: </a:t>
            </a:r>
            <a:r>
              <a:rPr lang="en-US" sz="2000" dirty="0">
                <a:hlinkClick r:id="rId2"/>
              </a:rPr>
              <a:t>anhtuan.luu@ntu.edu.sg</a:t>
            </a:r>
            <a:endParaRPr lang="en-US" sz="2000" dirty="0"/>
          </a:p>
          <a:p>
            <a:pPr algn="l"/>
            <a:r>
              <a:rPr lang="en-US" sz="2000" dirty="0"/>
              <a:t>Office: #N4-02b-66</a:t>
            </a:r>
          </a:p>
        </p:txBody>
      </p:sp>
      <p:sp>
        <p:nvSpPr>
          <p:cNvPr id="4" name="Footer Placeholder 3"/>
          <p:cNvSpPr>
            <a:spLocks noGrp="1"/>
          </p:cNvSpPr>
          <p:nvPr>
            <p:ph type="ftr" sz="quarter" idx="11"/>
          </p:nvPr>
        </p:nvSpPr>
        <p:spPr>
          <a:xfrm>
            <a:off x="4038600" y="6143625"/>
            <a:ext cx="4114800" cy="365125"/>
          </a:xfrm>
        </p:spPr>
        <p:txBody>
          <a:bodyPr/>
          <a:lstStyle/>
          <a:p>
            <a:r>
              <a:rPr lang="en-US" dirty="0">
                <a:solidFill>
                  <a:schemeClr val="tx1"/>
                </a:solidFill>
              </a:rPr>
              <a:t>College of Engineering</a:t>
            </a:r>
          </a:p>
        </p:txBody>
      </p:sp>
      <p:sp>
        <p:nvSpPr>
          <p:cNvPr id="5" name="Footer Placeholder 3"/>
          <p:cNvSpPr txBox="1">
            <a:spLocks/>
          </p:cNvSpPr>
          <p:nvPr/>
        </p:nvSpPr>
        <p:spPr>
          <a:xfrm>
            <a:off x="4038600" y="6412035"/>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solidFill>
              </a:rPr>
              <a:t>School of Computer Science and Engineering</a:t>
            </a:r>
          </a:p>
        </p:txBody>
      </p:sp>
      <p:sp>
        <p:nvSpPr>
          <p:cNvPr id="7" name="Subtitle 2"/>
          <p:cNvSpPr txBox="1">
            <a:spLocks/>
          </p:cNvSpPr>
          <p:nvPr/>
        </p:nvSpPr>
        <p:spPr>
          <a:xfrm>
            <a:off x="3920066" y="3199364"/>
            <a:ext cx="4233334" cy="80182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Week 9: Graph Traverse</a:t>
            </a:r>
          </a:p>
          <a:p>
            <a:r>
              <a:rPr lang="en-US" b="1">
                <a:latin typeface="Arial" panose="020B0604020202020204" pitchFamily="34" charset="0"/>
                <a:cs typeface="Arial" panose="020B0604020202020204" pitchFamily="34" charset="0"/>
              </a:rPr>
              <a:t>BFS &amp; DFS</a:t>
            </a:r>
            <a:endParaRPr lang="en-US" b="1"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603" t="5280" r="15189" b="8602"/>
          <a:stretch/>
        </p:blipFill>
        <p:spPr>
          <a:xfrm>
            <a:off x="69122" y="3697660"/>
            <a:ext cx="3337319" cy="3160340"/>
          </a:xfrm>
          <a:prstGeom prst="rect">
            <a:avLst/>
          </a:prstGeom>
        </p:spPr>
      </p:pic>
    </p:spTree>
    <p:extLst>
      <p:ext uri="{BB962C8B-B14F-4D97-AF65-F5344CB8AC3E}">
        <p14:creationId xmlns:p14="http://schemas.microsoft.com/office/powerpoint/2010/main" val="2187711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r>
              <a:rPr lang="en-US" dirty="0"/>
              <a:t>Traversal of Graph</a:t>
            </a:r>
          </a:p>
          <a:p>
            <a:r>
              <a:rPr lang="en-US" dirty="0"/>
              <a:t>Breadth-first Search</a:t>
            </a:r>
          </a:p>
          <a:p>
            <a:r>
              <a:rPr lang="en-US" dirty="0"/>
              <a:t>Depth-first Search </a:t>
            </a:r>
          </a:p>
          <a:p>
            <a:pPr marL="457200" lvl="1" indent="0">
              <a:buNone/>
            </a:pPr>
            <a:endParaRPr lang="en-US" dirty="0"/>
          </a:p>
        </p:txBody>
      </p:sp>
    </p:spTree>
    <p:extLst>
      <p:ext uri="{BB962C8B-B14F-4D97-AF65-F5344CB8AC3E}">
        <p14:creationId xmlns:p14="http://schemas.microsoft.com/office/powerpoint/2010/main" val="4061900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Traversal of Graphs</a:t>
            </a:r>
          </a:p>
        </p:txBody>
      </p:sp>
      <p:sp>
        <p:nvSpPr>
          <p:cNvPr id="3" name="Content Placeholder 2"/>
          <p:cNvSpPr>
            <a:spLocks noGrp="1"/>
          </p:cNvSpPr>
          <p:nvPr>
            <p:ph idx="1"/>
          </p:nvPr>
        </p:nvSpPr>
        <p:spPr>
          <a:xfrm>
            <a:off x="838200" y="1825624"/>
            <a:ext cx="10515600" cy="4486809"/>
          </a:xfrm>
        </p:spPr>
        <p:txBody>
          <a:bodyPr>
            <a:normAutofit/>
          </a:bodyPr>
          <a:lstStyle/>
          <a:p>
            <a:r>
              <a:rPr lang="en-US" dirty="0"/>
              <a:t>To traverse a graph means to visit the vertices of the graph in some systematic order. </a:t>
            </a:r>
          </a:p>
          <a:p>
            <a:pPr marL="0" indent="0">
              <a:buNone/>
            </a:pPr>
            <a:endParaRPr lang="en-US" dirty="0"/>
          </a:p>
          <a:p>
            <a:r>
              <a:rPr lang="en-US" dirty="0"/>
              <a:t>The traversal problem: check all nodes once and only once</a:t>
            </a:r>
          </a:p>
          <a:p>
            <a:pPr marL="0" indent="0">
              <a:buNone/>
            </a:pPr>
            <a:endParaRPr lang="en-US" dirty="0"/>
          </a:p>
          <a:p>
            <a:r>
              <a:rPr lang="en-US" dirty="0"/>
              <a:t>To traverse a graph, we can apply: </a:t>
            </a:r>
          </a:p>
          <a:p>
            <a:pPr lvl="1"/>
            <a:r>
              <a:rPr lang="en-US" sz="2800" dirty="0"/>
              <a:t>Breadth-first Search</a:t>
            </a:r>
            <a:endParaRPr lang="en-US" dirty="0"/>
          </a:p>
          <a:p>
            <a:pPr lvl="1"/>
            <a:r>
              <a:rPr lang="en-US" sz="2800" dirty="0"/>
              <a:t>Depth-first Search</a:t>
            </a:r>
          </a:p>
          <a:p>
            <a:endParaRPr lang="en-US" dirty="0"/>
          </a:p>
        </p:txBody>
      </p:sp>
    </p:spTree>
    <p:extLst>
      <p:ext uri="{BB962C8B-B14F-4D97-AF65-F5344CB8AC3E}">
        <p14:creationId xmlns:p14="http://schemas.microsoft.com/office/powerpoint/2010/main" val="2006628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 (BFS)</a:t>
            </a:r>
          </a:p>
        </p:txBody>
      </p:sp>
      <p:sp>
        <p:nvSpPr>
          <p:cNvPr id="3" name="Content Placeholder 2"/>
          <p:cNvSpPr>
            <a:spLocks noGrp="1"/>
          </p:cNvSpPr>
          <p:nvPr>
            <p:ph idx="1"/>
          </p:nvPr>
        </p:nvSpPr>
        <p:spPr/>
        <p:txBody>
          <a:bodyPr/>
          <a:lstStyle/>
          <a:p>
            <a:r>
              <a:rPr lang="en-US" dirty="0"/>
              <a:t>Work similar to </a:t>
            </a:r>
            <a:r>
              <a:rPr lang="en-US" dirty="0">
                <a:solidFill>
                  <a:srgbClr val="FF0000"/>
                </a:solidFill>
              </a:rPr>
              <a:t>level-order</a:t>
            </a:r>
            <a:r>
              <a:rPr lang="en-US" dirty="0"/>
              <a:t> traversal of the trees</a:t>
            </a:r>
          </a:p>
          <a:p>
            <a:r>
              <a:rPr lang="en-US" dirty="0"/>
              <a:t>BFS systematically explores the edges directly connected to a vertex before visiting vertices further away.</a:t>
            </a:r>
          </a:p>
        </p:txBody>
      </p:sp>
      <p:sp>
        <p:nvSpPr>
          <p:cNvPr id="5" name="Line 3"/>
          <p:cNvSpPr>
            <a:spLocks noChangeShapeType="1"/>
          </p:cNvSpPr>
          <p:nvPr/>
        </p:nvSpPr>
        <p:spPr bwMode="auto">
          <a:xfrm>
            <a:off x="5932359" y="4208231"/>
            <a:ext cx="1377096" cy="486201"/>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6" name="Line 4"/>
          <p:cNvSpPr>
            <a:spLocks noChangeShapeType="1"/>
          </p:cNvSpPr>
          <p:nvPr/>
        </p:nvSpPr>
        <p:spPr bwMode="auto">
          <a:xfrm>
            <a:off x="4661193" y="3633630"/>
            <a:ext cx="1218201" cy="55565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7" name="Line 5"/>
          <p:cNvSpPr>
            <a:spLocks noChangeShapeType="1"/>
          </p:cNvSpPr>
          <p:nvPr/>
        </p:nvSpPr>
        <p:spPr bwMode="auto">
          <a:xfrm flipV="1">
            <a:off x="5296776" y="4189288"/>
            <a:ext cx="582618" cy="95977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solidFill>
                <a:srgbClr val="FFC000"/>
              </a:solidFill>
              <a:latin typeface="+mn-lt"/>
            </a:endParaRPr>
          </a:p>
        </p:txBody>
      </p:sp>
      <p:sp>
        <p:nvSpPr>
          <p:cNvPr id="8" name="Line 6"/>
          <p:cNvSpPr>
            <a:spLocks noChangeShapeType="1"/>
          </p:cNvSpPr>
          <p:nvPr/>
        </p:nvSpPr>
        <p:spPr bwMode="auto">
          <a:xfrm>
            <a:off x="4661193" y="3633630"/>
            <a:ext cx="635583" cy="146491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9" name="Line 7"/>
          <p:cNvSpPr>
            <a:spLocks noChangeShapeType="1"/>
          </p:cNvSpPr>
          <p:nvPr/>
        </p:nvSpPr>
        <p:spPr bwMode="auto">
          <a:xfrm flipV="1">
            <a:off x="4184506" y="5098546"/>
            <a:ext cx="1165235" cy="5051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0" name="Line 8"/>
          <p:cNvSpPr>
            <a:spLocks noChangeShapeType="1"/>
          </p:cNvSpPr>
          <p:nvPr/>
        </p:nvSpPr>
        <p:spPr bwMode="auto">
          <a:xfrm>
            <a:off x="5349741" y="5098546"/>
            <a:ext cx="1059305" cy="55565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1" name="Line 9"/>
          <p:cNvSpPr>
            <a:spLocks noChangeShapeType="1"/>
          </p:cNvSpPr>
          <p:nvPr/>
        </p:nvSpPr>
        <p:spPr bwMode="auto">
          <a:xfrm flipV="1">
            <a:off x="5773463" y="5507923"/>
            <a:ext cx="635583" cy="8587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2" name="Line 10"/>
          <p:cNvSpPr>
            <a:spLocks noChangeShapeType="1"/>
          </p:cNvSpPr>
          <p:nvPr/>
        </p:nvSpPr>
        <p:spPr bwMode="auto">
          <a:xfrm>
            <a:off x="6409046" y="5507923"/>
            <a:ext cx="900409" cy="8587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3" name="Line 11"/>
          <p:cNvSpPr>
            <a:spLocks noChangeShapeType="1"/>
          </p:cNvSpPr>
          <p:nvPr/>
        </p:nvSpPr>
        <p:spPr bwMode="auto">
          <a:xfrm flipV="1">
            <a:off x="5963255" y="3618897"/>
            <a:ext cx="1134339" cy="570391"/>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4" name="Line 12"/>
          <p:cNvSpPr>
            <a:spLocks noChangeShapeType="1"/>
          </p:cNvSpPr>
          <p:nvPr/>
        </p:nvSpPr>
        <p:spPr bwMode="auto">
          <a:xfrm>
            <a:off x="7309455" y="4643917"/>
            <a:ext cx="818754" cy="86400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5" name="Line 13"/>
          <p:cNvSpPr>
            <a:spLocks noChangeShapeType="1"/>
          </p:cNvSpPr>
          <p:nvPr/>
        </p:nvSpPr>
        <p:spPr bwMode="auto">
          <a:xfrm flipV="1">
            <a:off x="7309455" y="4391345"/>
            <a:ext cx="1483027" cy="25257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6" name="Line 14"/>
          <p:cNvSpPr>
            <a:spLocks noChangeShapeType="1"/>
          </p:cNvSpPr>
          <p:nvPr/>
        </p:nvSpPr>
        <p:spPr bwMode="auto">
          <a:xfrm flipH="1" flipV="1">
            <a:off x="8739517" y="3431573"/>
            <a:ext cx="0" cy="95977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a:p>
        </p:txBody>
      </p:sp>
      <p:sp>
        <p:nvSpPr>
          <p:cNvPr id="17" name="Text Box 15"/>
          <p:cNvSpPr txBox="1">
            <a:spLocks noChangeArrowheads="1"/>
          </p:cNvSpPr>
          <p:nvPr/>
        </p:nvSpPr>
        <p:spPr bwMode="auto">
          <a:xfrm>
            <a:off x="5667533" y="403774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a:t>
            </a:r>
            <a:endParaRPr lang="en-US" altLang="en-US" sz="1400" i="1" dirty="0">
              <a:latin typeface="+mn-lt"/>
            </a:endParaRPr>
          </a:p>
        </p:txBody>
      </p:sp>
      <p:sp>
        <p:nvSpPr>
          <p:cNvPr id="18" name="Text Box 16"/>
          <p:cNvSpPr txBox="1">
            <a:spLocks noChangeArrowheads="1"/>
          </p:cNvSpPr>
          <p:nvPr/>
        </p:nvSpPr>
        <p:spPr bwMode="auto">
          <a:xfrm>
            <a:off x="7033595" y="334422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4</a:t>
            </a:r>
            <a:endParaRPr lang="en-US" altLang="en-US" sz="1400" i="1" dirty="0">
              <a:latin typeface="+mn-lt"/>
            </a:endParaRPr>
          </a:p>
        </p:txBody>
      </p:sp>
      <p:sp>
        <p:nvSpPr>
          <p:cNvPr id="19" name="Text Box 17"/>
          <p:cNvSpPr txBox="1">
            <a:spLocks noChangeArrowheads="1"/>
          </p:cNvSpPr>
          <p:nvPr/>
        </p:nvSpPr>
        <p:spPr bwMode="auto">
          <a:xfrm>
            <a:off x="4351126" y="345262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11</a:t>
            </a:r>
            <a:endParaRPr lang="en-US" altLang="en-US" sz="1400" i="1" dirty="0">
              <a:latin typeface="+mn-lt"/>
            </a:endParaRPr>
          </a:p>
        </p:txBody>
      </p:sp>
      <p:sp>
        <p:nvSpPr>
          <p:cNvPr id="20" name="Text Box 18"/>
          <p:cNvSpPr txBox="1">
            <a:spLocks noChangeArrowheads="1"/>
          </p:cNvSpPr>
          <p:nvPr/>
        </p:nvSpPr>
        <p:spPr bwMode="auto">
          <a:xfrm>
            <a:off x="5083812" y="4997518"/>
            <a:ext cx="424825"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2</a:t>
            </a:r>
            <a:endParaRPr lang="en-US" altLang="en-US" sz="1400" i="1">
              <a:latin typeface="+mn-lt"/>
            </a:endParaRPr>
          </a:p>
        </p:txBody>
      </p:sp>
      <p:sp>
        <p:nvSpPr>
          <p:cNvPr id="21" name="Text Box 19"/>
          <p:cNvSpPr txBox="1">
            <a:spLocks noChangeArrowheads="1"/>
          </p:cNvSpPr>
          <p:nvPr/>
        </p:nvSpPr>
        <p:spPr bwMode="auto">
          <a:xfrm>
            <a:off x="3972645" y="545109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5</a:t>
            </a:r>
            <a:endParaRPr lang="en-US" altLang="en-US" sz="1400" i="1">
              <a:latin typeface="+mn-lt"/>
            </a:endParaRPr>
          </a:p>
        </p:txBody>
      </p:sp>
      <p:sp>
        <p:nvSpPr>
          <p:cNvPr id="22" name="Text Box 20"/>
          <p:cNvSpPr txBox="1">
            <a:spLocks noChangeArrowheads="1"/>
          </p:cNvSpPr>
          <p:nvPr/>
        </p:nvSpPr>
        <p:spPr bwMode="auto">
          <a:xfrm>
            <a:off x="6196082" y="5406894"/>
            <a:ext cx="422618"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6</a:t>
            </a:r>
            <a:endParaRPr lang="en-US" altLang="en-US" sz="1400" i="1">
              <a:latin typeface="+mn-lt"/>
            </a:endParaRPr>
          </a:p>
        </p:txBody>
      </p:sp>
      <p:sp>
        <p:nvSpPr>
          <p:cNvPr id="23" name="Text Box 21"/>
          <p:cNvSpPr txBox="1">
            <a:spLocks noChangeArrowheads="1"/>
          </p:cNvSpPr>
          <p:nvPr/>
        </p:nvSpPr>
        <p:spPr bwMode="auto">
          <a:xfrm>
            <a:off x="5561602" y="6214072"/>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9</a:t>
            </a:r>
            <a:endParaRPr lang="en-US" altLang="en-US" sz="1400" i="1">
              <a:latin typeface="+mn-lt"/>
            </a:endParaRPr>
          </a:p>
        </p:txBody>
      </p:sp>
      <p:sp>
        <p:nvSpPr>
          <p:cNvPr id="24" name="Text Box 22"/>
          <p:cNvSpPr txBox="1">
            <a:spLocks noChangeArrowheads="1"/>
          </p:cNvSpPr>
          <p:nvPr/>
        </p:nvSpPr>
        <p:spPr bwMode="auto">
          <a:xfrm>
            <a:off x="7044629" y="621512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10</a:t>
            </a:r>
            <a:endParaRPr lang="en-US" altLang="en-US" sz="1400" i="1" dirty="0">
              <a:latin typeface="+mn-lt"/>
            </a:endParaRPr>
          </a:p>
        </p:txBody>
      </p:sp>
      <p:sp>
        <p:nvSpPr>
          <p:cNvPr id="25" name="Text Box 23"/>
          <p:cNvSpPr txBox="1">
            <a:spLocks noChangeArrowheads="1"/>
          </p:cNvSpPr>
          <p:nvPr/>
        </p:nvSpPr>
        <p:spPr bwMode="auto">
          <a:xfrm>
            <a:off x="7097594" y="453026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3</a:t>
            </a:r>
            <a:endParaRPr lang="en-US" altLang="en-US" sz="1400" i="1">
              <a:latin typeface="+mn-lt"/>
            </a:endParaRPr>
          </a:p>
        </p:txBody>
      </p:sp>
      <p:sp>
        <p:nvSpPr>
          <p:cNvPr id="26" name="Text Box 24"/>
          <p:cNvSpPr txBox="1">
            <a:spLocks noChangeArrowheads="1"/>
          </p:cNvSpPr>
          <p:nvPr/>
        </p:nvSpPr>
        <p:spPr bwMode="auto">
          <a:xfrm>
            <a:off x="7918556" y="537637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7</a:t>
            </a:r>
            <a:endParaRPr lang="en-US" altLang="en-US" sz="1400" i="1">
              <a:latin typeface="+mn-lt"/>
            </a:endParaRPr>
          </a:p>
        </p:txBody>
      </p:sp>
      <p:sp>
        <p:nvSpPr>
          <p:cNvPr id="27" name="Text Box 25"/>
          <p:cNvSpPr txBox="1">
            <a:spLocks noChangeArrowheads="1"/>
          </p:cNvSpPr>
          <p:nvPr/>
        </p:nvSpPr>
        <p:spPr bwMode="auto">
          <a:xfrm>
            <a:off x="8580621" y="4290317"/>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8</a:t>
            </a:r>
            <a:endParaRPr lang="en-US" altLang="en-US" sz="1400" i="1">
              <a:latin typeface="+mn-lt"/>
            </a:endParaRPr>
          </a:p>
        </p:txBody>
      </p:sp>
      <p:sp>
        <p:nvSpPr>
          <p:cNvPr id="28" name="Text Box 26"/>
          <p:cNvSpPr txBox="1">
            <a:spLocks noChangeArrowheads="1"/>
          </p:cNvSpPr>
          <p:nvPr/>
        </p:nvSpPr>
        <p:spPr bwMode="auto">
          <a:xfrm>
            <a:off x="8527656" y="3281082"/>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12</a:t>
            </a:r>
            <a:endParaRPr lang="en-US" altLang="en-US" sz="1400" i="1" dirty="0">
              <a:latin typeface="+mn-lt"/>
            </a:endParaRPr>
          </a:p>
        </p:txBody>
      </p:sp>
      <p:sp>
        <p:nvSpPr>
          <p:cNvPr id="29" name="Text Box 17"/>
          <p:cNvSpPr txBox="1">
            <a:spLocks noChangeArrowheads="1"/>
          </p:cNvSpPr>
          <p:nvPr/>
        </p:nvSpPr>
        <p:spPr bwMode="auto">
          <a:xfrm>
            <a:off x="4349464" y="3451568"/>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11</a:t>
            </a:r>
            <a:endParaRPr lang="en-US" altLang="en-US" sz="1400" i="1" dirty="0">
              <a:solidFill>
                <a:srgbClr val="FFC000"/>
              </a:solidFill>
              <a:latin typeface="+mn-lt"/>
            </a:endParaRPr>
          </a:p>
        </p:txBody>
      </p:sp>
      <p:sp>
        <p:nvSpPr>
          <p:cNvPr id="30" name="Text Box 15"/>
          <p:cNvSpPr txBox="1">
            <a:spLocks noChangeArrowheads="1"/>
          </p:cNvSpPr>
          <p:nvPr/>
        </p:nvSpPr>
        <p:spPr bwMode="auto">
          <a:xfrm>
            <a:off x="5669897" y="403774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a:t>
            </a:r>
            <a:endParaRPr lang="en-US" altLang="en-US" sz="1400" i="1" dirty="0">
              <a:solidFill>
                <a:srgbClr val="FFC000"/>
              </a:solidFill>
              <a:latin typeface="+mn-lt"/>
            </a:endParaRPr>
          </a:p>
        </p:txBody>
      </p:sp>
      <p:sp>
        <p:nvSpPr>
          <p:cNvPr id="31" name="Text Box 18"/>
          <p:cNvSpPr txBox="1">
            <a:spLocks noChangeArrowheads="1"/>
          </p:cNvSpPr>
          <p:nvPr/>
        </p:nvSpPr>
        <p:spPr bwMode="auto">
          <a:xfrm>
            <a:off x="5086176" y="4997518"/>
            <a:ext cx="424825"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2</a:t>
            </a:r>
            <a:endParaRPr lang="en-US" altLang="en-US" sz="1400" i="1">
              <a:solidFill>
                <a:srgbClr val="FFC000"/>
              </a:solidFill>
              <a:latin typeface="+mn-lt"/>
            </a:endParaRPr>
          </a:p>
        </p:txBody>
      </p:sp>
      <p:sp>
        <p:nvSpPr>
          <p:cNvPr id="32" name="Text Box 16"/>
          <p:cNvSpPr txBox="1">
            <a:spLocks noChangeArrowheads="1"/>
          </p:cNvSpPr>
          <p:nvPr/>
        </p:nvSpPr>
        <p:spPr bwMode="auto">
          <a:xfrm>
            <a:off x="7033595" y="334422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4</a:t>
            </a:r>
            <a:endParaRPr lang="en-US" altLang="en-US" sz="1400" i="1" dirty="0">
              <a:solidFill>
                <a:srgbClr val="FFC000"/>
              </a:solidFill>
              <a:latin typeface="+mn-lt"/>
            </a:endParaRPr>
          </a:p>
        </p:txBody>
      </p:sp>
      <p:sp>
        <p:nvSpPr>
          <p:cNvPr id="33" name="Text Box 19"/>
          <p:cNvSpPr txBox="1">
            <a:spLocks noChangeArrowheads="1"/>
          </p:cNvSpPr>
          <p:nvPr/>
        </p:nvSpPr>
        <p:spPr bwMode="auto">
          <a:xfrm>
            <a:off x="3972645" y="545109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5</a:t>
            </a:r>
            <a:endParaRPr lang="en-US" altLang="en-US" sz="1400" i="1">
              <a:solidFill>
                <a:srgbClr val="FFC000"/>
              </a:solidFill>
              <a:latin typeface="+mn-lt"/>
            </a:endParaRPr>
          </a:p>
        </p:txBody>
      </p:sp>
      <p:sp>
        <p:nvSpPr>
          <p:cNvPr id="34" name="Text Box 20"/>
          <p:cNvSpPr txBox="1">
            <a:spLocks noChangeArrowheads="1"/>
          </p:cNvSpPr>
          <p:nvPr/>
        </p:nvSpPr>
        <p:spPr bwMode="auto">
          <a:xfrm>
            <a:off x="6196082" y="5406894"/>
            <a:ext cx="422618"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6</a:t>
            </a:r>
            <a:endParaRPr lang="en-US" altLang="en-US" sz="1400" i="1">
              <a:solidFill>
                <a:srgbClr val="FFC000"/>
              </a:solidFill>
              <a:latin typeface="+mn-lt"/>
            </a:endParaRPr>
          </a:p>
        </p:txBody>
      </p:sp>
      <p:sp>
        <p:nvSpPr>
          <p:cNvPr id="35" name="Text Box 23"/>
          <p:cNvSpPr txBox="1">
            <a:spLocks noChangeArrowheads="1"/>
          </p:cNvSpPr>
          <p:nvPr/>
        </p:nvSpPr>
        <p:spPr bwMode="auto">
          <a:xfrm>
            <a:off x="7097594" y="453026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3</a:t>
            </a:r>
            <a:endParaRPr lang="en-US" altLang="en-US" sz="1400" i="1">
              <a:solidFill>
                <a:srgbClr val="FFC000"/>
              </a:solidFill>
              <a:latin typeface="+mn-lt"/>
            </a:endParaRPr>
          </a:p>
        </p:txBody>
      </p:sp>
      <p:sp>
        <p:nvSpPr>
          <p:cNvPr id="36" name="Text Box 21"/>
          <p:cNvSpPr txBox="1">
            <a:spLocks noChangeArrowheads="1"/>
          </p:cNvSpPr>
          <p:nvPr/>
        </p:nvSpPr>
        <p:spPr bwMode="auto">
          <a:xfrm>
            <a:off x="5561602" y="620966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9</a:t>
            </a:r>
            <a:endParaRPr lang="en-US" altLang="en-US" sz="1400" i="1">
              <a:solidFill>
                <a:srgbClr val="FFC000"/>
              </a:solidFill>
              <a:latin typeface="+mn-lt"/>
            </a:endParaRPr>
          </a:p>
        </p:txBody>
      </p:sp>
      <p:sp>
        <p:nvSpPr>
          <p:cNvPr id="37" name="Text Box 22"/>
          <p:cNvSpPr txBox="1">
            <a:spLocks noChangeArrowheads="1"/>
          </p:cNvSpPr>
          <p:nvPr/>
        </p:nvSpPr>
        <p:spPr bwMode="auto">
          <a:xfrm>
            <a:off x="7044629" y="6210712"/>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10</a:t>
            </a:r>
            <a:endParaRPr lang="en-US" altLang="en-US" sz="1400" i="1" dirty="0">
              <a:solidFill>
                <a:srgbClr val="FFC000"/>
              </a:solidFill>
              <a:latin typeface="+mn-lt"/>
            </a:endParaRPr>
          </a:p>
        </p:txBody>
      </p:sp>
      <p:sp>
        <p:nvSpPr>
          <p:cNvPr id="38" name="Text Box 24"/>
          <p:cNvSpPr txBox="1">
            <a:spLocks noChangeArrowheads="1"/>
          </p:cNvSpPr>
          <p:nvPr/>
        </p:nvSpPr>
        <p:spPr bwMode="auto">
          <a:xfrm>
            <a:off x="7918556" y="5371963"/>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7</a:t>
            </a:r>
            <a:endParaRPr lang="en-US" altLang="en-US" sz="1400" i="1">
              <a:solidFill>
                <a:srgbClr val="FFC000"/>
              </a:solidFill>
              <a:latin typeface="+mn-lt"/>
            </a:endParaRPr>
          </a:p>
        </p:txBody>
      </p:sp>
      <p:sp>
        <p:nvSpPr>
          <p:cNvPr id="39" name="Text Box 25"/>
          <p:cNvSpPr txBox="1">
            <a:spLocks noChangeArrowheads="1"/>
          </p:cNvSpPr>
          <p:nvPr/>
        </p:nvSpPr>
        <p:spPr bwMode="auto">
          <a:xfrm>
            <a:off x="8580621" y="428590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8</a:t>
            </a:r>
            <a:endParaRPr lang="en-US" altLang="en-US" sz="1400" i="1">
              <a:solidFill>
                <a:srgbClr val="FFC000"/>
              </a:solidFill>
              <a:latin typeface="+mn-lt"/>
            </a:endParaRPr>
          </a:p>
        </p:txBody>
      </p:sp>
      <p:sp>
        <p:nvSpPr>
          <p:cNvPr id="40" name="Text Box 26"/>
          <p:cNvSpPr txBox="1">
            <a:spLocks noChangeArrowheads="1"/>
          </p:cNvSpPr>
          <p:nvPr/>
        </p:nvSpPr>
        <p:spPr bwMode="auto">
          <a:xfrm>
            <a:off x="8527656" y="328549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12</a:t>
            </a:r>
            <a:endParaRPr lang="en-US" altLang="en-US" sz="1400" i="1" dirty="0">
              <a:solidFill>
                <a:srgbClr val="FFC000"/>
              </a:solidFill>
              <a:latin typeface="+mn-lt"/>
            </a:endParaRPr>
          </a:p>
        </p:txBody>
      </p:sp>
    </p:spTree>
    <p:extLst>
      <p:ext uri="{BB962C8B-B14F-4D97-AF65-F5344CB8AC3E}">
        <p14:creationId xmlns:p14="http://schemas.microsoft.com/office/powerpoint/2010/main" val="69317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9">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9">
                                            <p:txEl>
                                              <p:pRg st="0" end="0"/>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9">
                                            <p:bg/>
                                          </p:spTgt>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5"/>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9"/>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allAtOnce" animBg="1"/>
      <p:bldP spid="29" grpId="1" uiExpand="1" build="allAtOnce"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 (BFS)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4" y="1827274"/>
                <a:ext cx="10515600" cy="4351338"/>
              </a:xfrm>
            </p:spPr>
            <p:txBody>
              <a:bodyPr/>
              <a:lstStyle/>
              <a:p>
                <a:pPr>
                  <a:spcBef>
                    <a:spcPct val="0"/>
                  </a:spcBef>
                  <a:buSzPct val="75000"/>
                </a:pPr>
                <a:r>
                  <a:rPr lang="en-US" altLang="en-US" dirty="0"/>
                  <a:t>A </a:t>
                </a:r>
                <a:r>
                  <a:rPr lang="en-US" altLang="en-US" dirty="0">
                    <a:solidFill>
                      <a:srgbClr val="FF0000"/>
                    </a:solidFill>
                  </a:rPr>
                  <a:t>queue</a:t>
                </a:r>
                <a:r>
                  <a:rPr lang="en-US" altLang="en-US" dirty="0"/>
                  <a:t> is used to monitor which vertices to visit the next</a:t>
                </a:r>
              </a:p>
              <a:p>
                <a:pPr marL="0" indent="0">
                  <a:spcBef>
                    <a:spcPct val="0"/>
                  </a:spcBef>
                  <a:buSzPct val="75000"/>
                  <a:buNone/>
                </a:pPr>
                <a:endParaRPr lang="en-US" altLang="en-US" dirty="0"/>
              </a:p>
              <a:p>
                <a:pPr>
                  <a:spcBef>
                    <a:spcPts val="0"/>
                  </a:spcBef>
                  <a:buSzPct val="75000"/>
                </a:pPr>
                <a:r>
                  <a:rPr lang="en-US" altLang="en-US" dirty="0"/>
                  <a:t>Action taken during visiting </a:t>
                </a:r>
                <a14:m>
                  <m:oMath xmlns:m="http://schemas.openxmlformats.org/officeDocument/2006/math">
                    <m:sSub>
                      <m:sSubPr>
                        <m:ctrlPr>
                          <a:rPr lang="en-US" altLang="en-US" i="1" dirty="0" smtClean="0">
                            <a:latin typeface="Cambria Math" panose="02040503050406030204" pitchFamily="18" charset="0"/>
                          </a:rPr>
                        </m:ctrlPr>
                      </m:sSubPr>
                      <m:e>
                        <m:r>
                          <a:rPr lang="en-US" altLang="en-US" b="0" i="1" dirty="0" smtClean="0">
                            <a:latin typeface="Cambria Math" panose="02040503050406030204" pitchFamily="18" charset="0"/>
                          </a:rPr>
                          <m:t>𝑣</m:t>
                        </m:r>
                      </m:e>
                      <m:sub>
                        <m:r>
                          <a:rPr lang="en-US" altLang="en-US" b="0" i="1" dirty="0" smtClean="0">
                            <a:latin typeface="Cambria Math" panose="02040503050406030204" pitchFamily="18" charset="0"/>
                          </a:rPr>
                          <m:t>𝑖</m:t>
                        </m:r>
                      </m:sub>
                    </m:sSub>
                  </m:oMath>
                </a14:m>
                <a:r>
                  <a:rPr lang="en-US" altLang="en-US" dirty="0"/>
                  <a:t> depends on specific applications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4" y="1827274"/>
                <a:ext cx="10515600" cy="4351338"/>
              </a:xfrm>
              <a:blipFill>
                <a:blip r:embed="rId2"/>
                <a:stretch>
                  <a:fillRect l="-580" t="-2381"/>
                </a:stretch>
              </a:blipFill>
            </p:spPr>
            <p:txBody>
              <a:bodyPr/>
              <a:lstStyle/>
              <a:p>
                <a:r>
                  <a:rPr lang="en-US">
                    <a:noFill/>
                  </a:rPr>
                  <a:t> </a:t>
                </a:r>
              </a:p>
            </p:txBody>
          </p:sp>
        </mc:Fallback>
      </mc:AlternateContent>
      <p:sp>
        <p:nvSpPr>
          <p:cNvPr id="4" name="TextBox 3"/>
          <p:cNvSpPr txBox="1"/>
          <p:nvPr/>
        </p:nvSpPr>
        <p:spPr>
          <a:xfrm>
            <a:off x="9462740" y="851088"/>
            <a:ext cx="2694091" cy="1200329"/>
          </a:xfrm>
          <a:prstGeom prst="rect">
            <a:avLst/>
          </a:prstGeom>
          <a:solidFill>
            <a:schemeClr val="bg1"/>
          </a:solidFill>
          <a:ln>
            <a:solidFill>
              <a:schemeClr val="tx1"/>
            </a:solidFill>
          </a:ln>
        </p:spPr>
        <p:txBody>
          <a:bodyPr wrap="square" rtlCol="0">
            <a:spAutoFit/>
          </a:bodyPr>
          <a:lstStyle/>
          <a:p>
            <a:r>
              <a:rPr lang="en-US" sz="1200" dirty="0" err="1">
                <a:latin typeface="Courier New" charset="0"/>
                <a:ea typeface="Courier New" charset="0"/>
                <a:cs typeface="Courier New" charset="0"/>
              </a:rPr>
              <a:t>typedef</a:t>
            </a:r>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ListNode</a:t>
            </a:r>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QueueNode</a:t>
            </a:r>
            <a:r>
              <a:rPr lang="en-US" sz="1200" dirty="0">
                <a:latin typeface="Courier New" charset="0"/>
                <a:ea typeface="Courier New" charset="0"/>
                <a:cs typeface="Courier New" charset="0"/>
              </a:rPr>
              <a:t>;</a:t>
            </a:r>
          </a:p>
          <a:p>
            <a:r>
              <a:rPr lang="en-US" sz="1200" dirty="0" err="1">
                <a:latin typeface="Courier New" charset="0"/>
                <a:ea typeface="Courier New" charset="0"/>
                <a:cs typeface="Courier New" charset="0"/>
              </a:rPr>
              <a:t>typedef</a:t>
            </a:r>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struct</a:t>
            </a:r>
            <a:r>
              <a:rPr lang="en-US" sz="1200" dirty="0">
                <a:latin typeface="Courier New" charset="0"/>
                <a:ea typeface="Courier New" charset="0"/>
                <a:cs typeface="Courier New" charset="0"/>
              </a:rPr>
              <a:t> _queue{</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int</a:t>
            </a:r>
            <a:r>
              <a:rPr lang="en-US" sz="1200" dirty="0">
                <a:latin typeface="Courier New" charset="0"/>
                <a:ea typeface="Courier New" charset="0"/>
                <a:cs typeface="Courier New" charset="0"/>
              </a:rPr>
              <a:t> size;</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ListNode</a:t>
            </a:r>
            <a:r>
              <a:rPr lang="en-US" sz="1200" dirty="0">
                <a:latin typeface="Courier New" charset="0"/>
                <a:ea typeface="Courier New" charset="0"/>
                <a:cs typeface="Courier New" charset="0"/>
              </a:rPr>
              <a:t> *head;</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ListNode</a:t>
            </a:r>
            <a:r>
              <a:rPr lang="en-US" sz="1200" dirty="0">
                <a:latin typeface="Courier New" charset="0"/>
                <a:ea typeface="Courier New" charset="0"/>
                <a:cs typeface="Courier New" charset="0"/>
              </a:rPr>
              <a:t> *tail;</a:t>
            </a:r>
          </a:p>
          <a:p>
            <a:r>
              <a:rPr lang="en-US" sz="1200" dirty="0">
                <a:latin typeface="Courier New" charset="0"/>
                <a:ea typeface="Courier New" charset="0"/>
                <a:cs typeface="Courier New" charset="0"/>
              </a:rPr>
              <a:t>} Queue;</a:t>
            </a:r>
          </a:p>
        </p:txBody>
      </p:sp>
      <p:sp>
        <p:nvSpPr>
          <p:cNvPr id="5" name="TextBox 4"/>
          <p:cNvSpPr txBox="1"/>
          <p:nvPr/>
        </p:nvSpPr>
        <p:spPr>
          <a:xfrm>
            <a:off x="9462740" y="11299"/>
            <a:ext cx="2694969" cy="830997"/>
          </a:xfrm>
          <a:prstGeom prst="rect">
            <a:avLst/>
          </a:prstGeom>
          <a:solidFill>
            <a:schemeClr val="bg1"/>
          </a:solidFill>
          <a:ln>
            <a:solidFill>
              <a:schemeClr val="tx1"/>
            </a:solidFill>
          </a:ln>
        </p:spPr>
        <p:txBody>
          <a:bodyPr wrap="none" rtlCol="0">
            <a:spAutoFit/>
          </a:bodyPr>
          <a:lstStyle/>
          <a:p>
            <a:r>
              <a:rPr lang="en-US" sz="1200" dirty="0" err="1">
                <a:latin typeface="Courier New" charset="0"/>
                <a:ea typeface="Courier New" charset="0"/>
                <a:cs typeface="Courier New" charset="0"/>
              </a:rPr>
              <a:t>typedef</a:t>
            </a:r>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struct</a:t>
            </a:r>
            <a:r>
              <a:rPr lang="en-US" sz="1200" dirty="0">
                <a:latin typeface="Courier New" charset="0"/>
                <a:ea typeface="Courier New" charset="0"/>
                <a:cs typeface="Courier New" charset="0"/>
              </a:rPr>
              <a:t> _</a:t>
            </a:r>
            <a:r>
              <a:rPr lang="en-US" sz="1200" dirty="0" err="1">
                <a:latin typeface="Courier New" charset="0"/>
                <a:ea typeface="Courier New" charset="0"/>
                <a:cs typeface="Courier New" charset="0"/>
              </a:rPr>
              <a:t>linkedlist</a:t>
            </a:r>
            <a:r>
              <a:rPr lang="en-US" sz="1200" dirty="0">
                <a:latin typeface="Courier New" charset="0"/>
                <a:ea typeface="Courier New" charset="0"/>
                <a:cs typeface="Courier New" charset="0"/>
              </a:rPr>
              <a:t>{</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ListNode</a:t>
            </a:r>
            <a:r>
              <a:rPr lang="en-US" sz="1200" dirty="0">
                <a:latin typeface="Courier New" charset="0"/>
                <a:ea typeface="Courier New" charset="0"/>
                <a:cs typeface="Courier New" charset="0"/>
              </a:rPr>
              <a:t> *head;</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int</a:t>
            </a:r>
            <a:r>
              <a:rPr lang="en-US" sz="1200" dirty="0">
                <a:latin typeface="Courier New" charset="0"/>
                <a:ea typeface="Courier New" charset="0"/>
                <a:cs typeface="Courier New" charset="0"/>
              </a:rPr>
              <a:t> size;</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LinkedList</a:t>
            </a:r>
            <a:r>
              <a:rPr lang="en-US" sz="1200" dirty="0">
                <a:latin typeface="Courier New" charset="0"/>
                <a:ea typeface="Courier New" charset="0"/>
                <a:cs typeface="Courier New" charset="0"/>
              </a:rPr>
              <a:t>;</a:t>
            </a:r>
          </a:p>
        </p:txBody>
      </p:sp>
      <p:grpSp>
        <p:nvGrpSpPr>
          <p:cNvPr id="6" name="Group 5"/>
          <p:cNvGrpSpPr/>
          <p:nvPr/>
        </p:nvGrpSpPr>
        <p:grpSpPr>
          <a:xfrm>
            <a:off x="1628979" y="3391497"/>
            <a:ext cx="3111962" cy="1958603"/>
            <a:chOff x="893876" y="3828033"/>
            <a:chExt cx="3111962" cy="1958603"/>
          </a:xfrm>
        </p:grpSpPr>
        <p:sp>
          <p:nvSpPr>
            <p:cNvPr id="35" name="Line 38"/>
            <p:cNvSpPr>
              <a:spLocks noChangeShapeType="1"/>
            </p:cNvSpPr>
            <p:nvPr/>
          </p:nvSpPr>
          <p:spPr bwMode="auto">
            <a:xfrm flipH="1">
              <a:off x="2271421" y="4233321"/>
              <a:ext cx="832427" cy="11914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6" name="Line 45"/>
            <p:cNvSpPr>
              <a:spLocks noChangeShapeType="1"/>
            </p:cNvSpPr>
            <p:nvPr/>
          </p:nvSpPr>
          <p:spPr bwMode="auto">
            <a:xfrm flipH="1">
              <a:off x="2319158" y="5555527"/>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7" name="Line 46"/>
            <p:cNvSpPr>
              <a:spLocks noChangeShapeType="1"/>
            </p:cNvSpPr>
            <p:nvPr/>
          </p:nvSpPr>
          <p:spPr bwMode="auto">
            <a:xfrm flipH="1" flipV="1">
              <a:off x="3354151" y="4220530"/>
              <a:ext cx="307685" cy="4378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8" name="Freeform 37"/>
            <p:cNvSpPr>
              <a:spLocks/>
            </p:cNvSpPr>
            <p:nvPr/>
          </p:nvSpPr>
          <p:spPr bwMode="auto">
            <a:xfrm>
              <a:off x="3355976" y="4812579"/>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9" name="Freeform 38"/>
            <p:cNvSpPr>
              <a:spLocks/>
            </p:cNvSpPr>
            <p:nvPr/>
          </p:nvSpPr>
          <p:spPr bwMode="auto">
            <a:xfrm>
              <a:off x="3584562" y="4973647"/>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0" name="Oval 39"/>
            <p:cNvSpPr>
              <a:spLocks noChangeArrowheads="1"/>
            </p:cNvSpPr>
            <p:nvPr/>
          </p:nvSpPr>
          <p:spPr bwMode="auto">
            <a:xfrm>
              <a:off x="932067" y="3885704"/>
              <a:ext cx="402336" cy="402336"/>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41" name="Text Box 51"/>
            <p:cNvSpPr txBox="1">
              <a:spLocks noChangeArrowheads="1"/>
            </p:cNvSpPr>
            <p:nvPr/>
          </p:nvSpPr>
          <p:spPr bwMode="auto">
            <a:xfrm>
              <a:off x="893876" y="3847505"/>
              <a:ext cx="475488" cy="475488"/>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A</a:t>
              </a:r>
              <a:endParaRPr kumimoji="0" lang="en-US" altLang="en-US" sz="2800" dirty="0">
                <a:latin typeface="+mn-lt"/>
              </a:endParaRPr>
            </a:p>
          </p:txBody>
        </p:sp>
        <p:sp>
          <p:nvSpPr>
            <p:cNvPr id="42" name="Oval 41"/>
            <p:cNvSpPr>
              <a:spLocks noChangeArrowheads="1"/>
            </p:cNvSpPr>
            <p:nvPr/>
          </p:nvSpPr>
          <p:spPr bwMode="auto">
            <a:xfrm>
              <a:off x="3033153" y="3869247"/>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43" name="Text Box 63"/>
            <p:cNvSpPr txBox="1">
              <a:spLocks noChangeArrowheads="1"/>
            </p:cNvSpPr>
            <p:nvPr/>
          </p:nvSpPr>
          <p:spPr bwMode="auto">
            <a:xfrm>
              <a:off x="3039164" y="3828033"/>
              <a:ext cx="407394" cy="46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D</a:t>
              </a:r>
              <a:endParaRPr kumimoji="0" lang="en-US" altLang="en-US" sz="2800" dirty="0">
                <a:latin typeface="+mn-lt"/>
              </a:endParaRPr>
            </a:p>
          </p:txBody>
        </p:sp>
        <p:sp>
          <p:nvSpPr>
            <p:cNvPr id="44" name="Line 64"/>
            <p:cNvSpPr>
              <a:spLocks noChangeShapeType="1"/>
            </p:cNvSpPr>
            <p:nvPr/>
          </p:nvSpPr>
          <p:spPr bwMode="auto">
            <a:xfrm flipV="1">
              <a:off x="1479990" y="5572453"/>
              <a:ext cx="438796" cy="37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5" name="Line 65"/>
            <p:cNvSpPr>
              <a:spLocks noChangeShapeType="1"/>
            </p:cNvSpPr>
            <p:nvPr/>
          </p:nvSpPr>
          <p:spPr bwMode="auto">
            <a:xfrm>
              <a:off x="1340414" y="4150688"/>
              <a:ext cx="606828" cy="3755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6" name="Line 66"/>
            <p:cNvSpPr>
              <a:spLocks noChangeShapeType="1"/>
            </p:cNvSpPr>
            <p:nvPr/>
          </p:nvSpPr>
          <p:spPr bwMode="auto">
            <a:xfrm flipV="1">
              <a:off x="2305651" y="4160962"/>
              <a:ext cx="748529" cy="36775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7" name="Line 67"/>
            <p:cNvSpPr>
              <a:spLocks noChangeShapeType="1"/>
            </p:cNvSpPr>
            <p:nvPr/>
          </p:nvSpPr>
          <p:spPr bwMode="auto">
            <a:xfrm flipH="1">
              <a:off x="1377390" y="4061835"/>
              <a:ext cx="16557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8" name="Line 68"/>
            <p:cNvSpPr>
              <a:spLocks noChangeShapeType="1"/>
            </p:cNvSpPr>
            <p:nvPr/>
          </p:nvSpPr>
          <p:spPr bwMode="auto">
            <a:xfrm>
              <a:off x="2125777" y="4831708"/>
              <a:ext cx="0" cy="5440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9" name="Freeform 48"/>
            <p:cNvSpPr>
              <a:spLocks/>
            </p:cNvSpPr>
            <p:nvPr/>
          </p:nvSpPr>
          <p:spPr bwMode="auto">
            <a:xfrm>
              <a:off x="914401" y="4264057"/>
              <a:ext cx="237793" cy="1132311"/>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0" name="Freeform 49"/>
            <p:cNvSpPr>
              <a:spLocks/>
            </p:cNvSpPr>
            <p:nvPr/>
          </p:nvSpPr>
          <p:spPr bwMode="auto">
            <a:xfrm>
              <a:off x="1247796" y="4233322"/>
              <a:ext cx="194911" cy="1113152"/>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1" name="Line 71"/>
            <p:cNvSpPr>
              <a:spLocks noChangeShapeType="1"/>
            </p:cNvSpPr>
            <p:nvPr/>
          </p:nvSpPr>
          <p:spPr bwMode="auto">
            <a:xfrm>
              <a:off x="1301420" y="4214153"/>
              <a:ext cx="700283" cy="12106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2" name="Oval 51"/>
            <p:cNvSpPr>
              <a:spLocks noChangeArrowheads="1"/>
            </p:cNvSpPr>
            <p:nvPr/>
          </p:nvSpPr>
          <p:spPr bwMode="auto">
            <a:xfrm>
              <a:off x="1922662" y="4417429"/>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53" name="Text Box 63"/>
            <p:cNvSpPr txBox="1">
              <a:spLocks noChangeArrowheads="1"/>
            </p:cNvSpPr>
            <p:nvPr/>
          </p:nvSpPr>
          <p:spPr bwMode="auto">
            <a:xfrm>
              <a:off x="1928673" y="4376215"/>
              <a:ext cx="407394" cy="46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B</a:t>
              </a:r>
              <a:endParaRPr kumimoji="0" lang="en-US" altLang="en-US" sz="2800" dirty="0">
                <a:latin typeface="+mn-lt"/>
              </a:endParaRPr>
            </a:p>
          </p:txBody>
        </p:sp>
        <p:sp>
          <p:nvSpPr>
            <p:cNvPr id="54" name="Oval 53"/>
            <p:cNvSpPr>
              <a:spLocks noChangeArrowheads="1"/>
            </p:cNvSpPr>
            <p:nvPr/>
          </p:nvSpPr>
          <p:spPr bwMode="auto">
            <a:xfrm>
              <a:off x="1916823" y="5365633"/>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55" name="Text Box 63"/>
            <p:cNvSpPr txBox="1">
              <a:spLocks noChangeArrowheads="1"/>
            </p:cNvSpPr>
            <p:nvPr/>
          </p:nvSpPr>
          <p:spPr bwMode="auto">
            <a:xfrm>
              <a:off x="1916061" y="5324419"/>
              <a:ext cx="407394" cy="46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C</a:t>
              </a:r>
              <a:endParaRPr kumimoji="0" lang="en-US" altLang="en-US" sz="2800" dirty="0">
                <a:latin typeface="+mn-lt"/>
              </a:endParaRPr>
            </a:p>
          </p:txBody>
        </p:sp>
        <p:sp>
          <p:nvSpPr>
            <p:cNvPr id="56" name="Oval 55"/>
            <p:cNvSpPr>
              <a:spLocks noChangeArrowheads="1"/>
            </p:cNvSpPr>
            <p:nvPr/>
          </p:nvSpPr>
          <p:spPr bwMode="auto">
            <a:xfrm>
              <a:off x="1086854" y="5344700"/>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57" name="Text Box 63"/>
            <p:cNvSpPr txBox="1">
              <a:spLocks noChangeArrowheads="1"/>
            </p:cNvSpPr>
            <p:nvPr/>
          </p:nvSpPr>
          <p:spPr bwMode="auto">
            <a:xfrm>
              <a:off x="1103680" y="5303762"/>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F</a:t>
              </a:r>
              <a:endParaRPr kumimoji="0" lang="en-US" altLang="en-US" sz="2800" dirty="0">
                <a:latin typeface="+mn-lt"/>
              </a:endParaRPr>
            </a:p>
          </p:txBody>
        </p:sp>
        <p:sp>
          <p:nvSpPr>
            <p:cNvPr id="58" name="Oval 57"/>
            <p:cNvSpPr>
              <a:spLocks noChangeArrowheads="1"/>
            </p:cNvSpPr>
            <p:nvPr/>
          </p:nvSpPr>
          <p:spPr bwMode="auto">
            <a:xfrm>
              <a:off x="3212330" y="5309129"/>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59" name="Text Box 63"/>
            <p:cNvSpPr txBox="1">
              <a:spLocks noChangeArrowheads="1"/>
            </p:cNvSpPr>
            <p:nvPr/>
          </p:nvSpPr>
          <p:spPr bwMode="auto">
            <a:xfrm>
              <a:off x="3220340" y="5268191"/>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E</a:t>
              </a:r>
              <a:endParaRPr kumimoji="0" lang="en-US" altLang="en-US" sz="2800" dirty="0">
                <a:latin typeface="+mn-lt"/>
              </a:endParaRPr>
            </a:p>
          </p:txBody>
        </p:sp>
        <p:sp>
          <p:nvSpPr>
            <p:cNvPr id="60" name="Oval 59"/>
            <p:cNvSpPr>
              <a:spLocks noChangeArrowheads="1"/>
            </p:cNvSpPr>
            <p:nvPr/>
          </p:nvSpPr>
          <p:spPr bwMode="auto">
            <a:xfrm>
              <a:off x="3591146" y="4586801"/>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61" name="Text Box 63"/>
            <p:cNvSpPr txBox="1">
              <a:spLocks noChangeArrowheads="1"/>
            </p:cNvSpPr>
            <p:nvPr/>
          </p:nvSpPr>
          <p:spPr bwMode="auto">
            <a:xfrm>
              <a:off x="3582324" y="4545863"/>
              <a:ext cx="423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G</a:t>
              </a:r>
              <a:endParaRPr kumimoji="0" lang="en-US" altLang="en-US" sz="2800" dirty="0">
                <a:latin typeface="+mn-lt"/>
              </a:endParaRPr>
            </a:p>
          </p:txBody>
        </p:sp>
      </p:grpSp>
      <p:grpSp>
        <p:nvGrpSpPr>
          <p:cNvPr id="7" name="Group 6"/>
          <p:cNvGrpSpPr/>
          <p:nvPr/>
        </p:nvGrpSpPr>
        <p:grpSpPr>
          <a:xfrm>
            <a:off x="5727766" y="3391497"/>
            <a:ext cx="3111962" cy="1991728"/>
            <a:chOff x="4992663" y="3828033"/>
            <a:chExt cx="3111962" cy="1991728"/>
          </a:xfrm>
        </p:grpSpPr>
        <p:sp>
          <p:nvSpPr>
            <p:cNvPr id="8" name="Oval 7"/>
            <p:cNvSpPr>
              <a:spLocks noChangeArrowheads="1"/>
            </p:cNvSpPr>
            <p:nvPr/>
          </p:nvSpPr>
          <p:spPr bwMode="auto">
            <a:xfrm>
              <a:off x="6018354" y="5385430"/>
              <a:ext cx="402336" cy="402336"/>
            </a:xfrm>
            <a:prstGeom prst="ellipse">
              <a:avLst/>
            </a:pr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9" name="Text Box 51"/>
            <p:cNvSpPr txBox="1">
              <a:spLocks noChangeArrowheads="1"/>
            </p:cNvSpPr>
            <p:nvPr/>
          </p:nvSpPr>
          <p:spPr bwMode="auto">
            <a:xfrm>
              <a:off x="5981055" y="5344273"/>
              <a:ext cx="475488" cy="475488"/>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C</a:t>
              </a:r>
              <a:endParaRPr kumimoji="0" lang="en-US" altLang="en-US" sz="2800" dirty="0">
                <a:latin typeface="+mn-lt"/>
              </a:endParaRPr>
            </a:p>
          </p:txBody>
        </p:sp>
        <p:sp>
          <p:nvSpPr>
            <p:cNvPr id="10" name="Oval 9"/>
            <p:cNvSpPr>
              <a:spLocks noChangeArrowheads="1"/>
            </p:cNvSpPr>
            <p:nvPr/>
          </p:nvSpPr>
          <p:spPr bwMode="auto">
            <a:xfrm>
              <a:off x="5175815" y="5344273"/>
              <a:ext cx="402336" cy="402336"/>
            </a:xfrm>
            <a:prstGeom prst="ellipse">
              <a:avLst/>
            </a:pr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11" name="Text Box 51"/>
            <p:cNvSpPr txBox="1">
              <a:spLocks noChangeArrowheads="1"/>
            </p:cNvSpPr>
            <p:nvPr/>
          </p:nvSpPr>
          <p:spPr bwMode="auto">
            <a:xfrm>
              <a:off x="5147759" y="5303116"/>
              <a:ext cx="475488" cy="475488"/>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F</a:t>
              </a:r>
              <a:endParaRPr kumimoji="0" lang="en-US" altLang="en-US" sz="2800" dirty="0">
                <a:latin typeface="+mn-lt"/>
              </a:endParaRPr>
            </a:p>
          </p:txBody>
        </p:sp>
        <p:sp>
          <p:nvSpPr>
            <p:cNvPr id="12" name="Oval 11"/>
            <p:cNvSpPr>
              <a:spLocks noChangeArrowheads="1"/>
            </p:cNvSpPr>
            <p:nvPr/>
          </p:nvSpPr>
          <p:spPr bwMode="auto">
            <a:xfrm>
              <a:off x="6031310" y="4447559"/>
              <a:ext cx="402336" cy="402336"/>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13" name="Text Box 51"/>
            <p:cNvSpPr txBox="1">
              <a:spLocks noChangeArrowheads="1"/>
            </p:cNvSpPr>
            <p:nvPr/>
          </p:nvSpPr>
          <p:spPr bwMode="auto">
            <a:xfrm>
              <a:off x="5989922" y="4407881"/>
              <a:ext cx="475488" cy="475488"/>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B</a:t>
              </a:r>
              <a:endParaRPr kumimoji="0" lang="en-US" altLang="en-US" sz="2800" dirty="0">
                <a:latin typeface="+mn-lt"/>
              </a:endParaRPr>
            </a:p>
          </p:txBody>
        </p:sp>
        <p:sp>
          <p:nvSpPr>
            <p:cNvPr id="14" name="Line 38"/>
            <p:cNvSpPr>
              <a:spLocks noChangeShapeType="1"/>
            </p:cNvSpPr>
            <p:nvPr/>
          </p:nvSpPr>
          <p:spPr bwMode="auto">
            <a:xfrm flipH="1">
              <a:off x="6370208" y="4233321"/>
              <a:ext cx="832427" cy="11914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 name="Line 45"/>
            <p:cNvSpPr>
              <a:spLocks noChangeShapeType="1"/>
            </p:cNvSpPr>
            <p:nvPr/>
          </p:nvSpPr>
          <p:spPr bwMode="auto">
            <a:xfrm flipH="1">
              <a:off x="6417945" y="5555527"/>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 name="Line 46"/>
            <p:cNvSpPr>
              <a:spLocks noChangeShapeType="1"/>
            </p:cNvSpPr>
            <p:nvPr/>
          </p:nvSpPr>
          <p:spPr bwMode="auto">
            <a:xfrm flipH="1" flipV="1">
              <a:off x="7452938" y="4220530"/>
              <a:ext cx="307685" cy="4378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 name="Freeform 16"/>
            <p:cNvSpPr>
              <a:spLocks/>
            </p:cNvSpPr>
            <p:nvPr/>
          </p:nvSpPr>
          <p:spPr bwMode="auto">
            <a:xfrm>
              <a:off x="7454763" y="4812579"/>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8" name="Freeform 17"/>
            <p:cNvSpPr>
              <a:spLocks/>
            </p:cNvSpPr>
            <p:nvPr/>
          </p:nvSpPr>
          <p:spPr bwMode="auto">
            <a:xfrm>
              <a:off x="7683349" y="4973647"/>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9" name="Oval 18"/>
            <p:cNvSpPr>
              <a:spLocks noChangeArrowheads="1"/>
            </p:cNvSpPr>
            <p:nvPr/>
          </p:nvSpPr>
          <p:spPr bwMode="auto">
            <a:xfrm>
              <a:off x="5030854" y="3885704"/>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20" name="Text Box 51"/>
            <p:cNvSpPr txBox="1">
              <a:spLocks noChangeArrowheads="1"/>
            </p:cNvSpPr>
            <p:nvPr/>
          </p:nvSpPr>
          <p:spPr bwMode="auto">
            <a:xfrm>
              <a:off x="4992663" y="3847505"/>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A</a:t>
              </a:r>
              <a:endParaRPr kumimoji="0" lang="en-US" altLang="en-US" sz="2800" dirty="0">
                <a:latin typeface="+mn-lt"/>
              </a:endParaRPr>
            </a:p>
          </p:txBody>
        </p:sp>
        <p:sp>
          <p:nvSpPr>
            <p:cNvPr id="21" name="Oval 20"/>
            <p:cNvSpPr>
              <a:spLocks noChangeArrowheads="1"/>
            </p:cNvSpPr>
            <p:nvPr/>
          </p:nvSpPr>
          <p:spPr bwMode="auto">
            <a:xfrm>
              <a:off x="7131940" y="3869247"/>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22" name="Text Box 63"/>
            <p:cNvSpPr txBox="1">
              <a:spLocks noChangeArrowheads="1"/>
            </p:cNvSpPr>
            <p:nvPr/>
          </p:nvSpPr>
          <p:spPr bwMode="auto">
            <a:xfrm>
              <a:off x="7137951" y="3828033"/>
              <a:ext cx="407394" cy="46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D</a:t>
              </a:r>
              <a:endParaRPr kumimoji="0" lang="en-US" altLang="en-US" sz="2800" dirty="0">
                <a:latin typeface="+mn-lt"/>
              </a:endParaRPr>
            </a:p>
          </p:txBody>
        </p:sp>
        <p:sp>
          <p:nvSpPr>
            <p:cNvPr id="23" name="Line 64"/>
            <p:cNvSpPr>
              <a:spLocks noChangeShapeType="1"/>
            </p:cNvSpPr>
            <p:nvPr/>
          </p:nvSpPr>
          <p:spPr bwMode="auto">
            <a:xfrm flipV="1">
              <a:off x="5578777" y="5572453"/>
              <a:ext cx="438796" cy="37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Line 65"/>
            <p:cNvSpPr>
              <a:spLocks noChangeShapeType="1"/>
            </p:cNvSpPr>
            <p:nvPr/>
          </p:nvSpPr>
          <p:spPr bwMode="auto">
            <a:xfrm>
              <a:off x="5439201" y="4150688"/>
              <a:ext cx="631036" cy="41495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Line 66"/>
            <p:cNvSpPr>
              <a:spLocks noChangeShapeType="1"/>
            </p:cNvSpPr>
            <p:nvPr/>
          </p:nvSpPr>
          <p:spPr bwMode="auto">
            <a:xfrm flipV="1">
              <a:off x="6404438" y="4160962"/>
              <a:ext cx="748529" cy="36775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67"/>
            <p:cNvSpPr>
              <a:spLocks noChangeShapeType="1"/>
            </p:cNvSpPr>
            <p:nvPr/>
          </p:nvSpPr>
          <p:spPr bwMode="auto">
            <a:xfrm flipH="1">
              <a:off x="5476177" y="4061835"/>
              <a:ext cx="16557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Line 68"/>
            <p:cNvSpPr>
              <a:spLocks noChangeShapeType="1"/>
            </p:cNvSpPr>
            <p:nvPr/>
          </p:nvSpPr>
          <p:spPr bwMode="auto">
            <a:xfrm>
              <a:off x="6224564" y="4838432"/>
              <a:ext cx="0" cy="5440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8" name="Freeform 27"/>
            <p:cNvSpPr>
              <a:spLocks/>
            </p:cNvSpPr>
            <p:nvPr/>
          </p:nvSpPr>
          <p:spPr bwMode="auto">
            <a:xfrm>
              <a:off x="5013188" y="4264057"/>
              <a:ext cx="237793" cy="1132311"/>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9" name="Freeform 28"/>
            <p:cNvSpPr>
              <a:spLocks/>
            </p:cNvSpPr>
            <p:nvPr/>
          </p:nvSpPr>
          <p:spPr bwMode="auto">
            <a:xfrm>
              <a:off x="5346583" y="4233322"/>
              <a:ext cx="194911" cy="1113152"/>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rgbClr val="00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0" name="Line 71"/>
            <p:cNvSpPr>
              <a:spLocks noChangeShapeType="1"/>
            </p:cNvSpPr>
            <p:nvPr/>
          </p:nvSpPr>
          <p:spPr bwMode="auto">
            <a:xfrm>
              <a:off x="5400207" y="4214153"/>
              <a:ext cx="700283" cy="121064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31" name="Oval 30"/>
            <p:cNvSpPr>
              <a:spLocks noChangeArrowheads="1"/>
            </p:cNvSpPr>
            <p:nvPr/>
          </p:nvSpPr>
          <p:spPr bwMode="auto">
            <a:xfrm>
              <a:off x="7311117" y="5309129"/>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32" name="Text Box 63"/>
            <p:cNvSpPr txBox="1">
              <a:spLocks noChangeArrowheads="1"/>
            </p:cNvSpPr>
            <p:nvPr/>
          </p:nvSpPr>
          <p:spPr bwMode="auto">
            <a:xfrm>
              <a:off x="7319127" y="5268191"/>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E</a:t>
              </a:r>
              <a:endParaRPr kumimoji="0" lang="en-US" altLang="en-US" sz="2800" dirty="0">
                <a:latin typeface="+mn-lt"/>
              </a:endParaRPr>
            </a:p>
          </p:txBody>
        </p:sp>
        <p:sp>
          <p:nvSpPr>
            <p:cNvPr id="33" name="Oval 32"/>
            <p:cNvSpPr>
              <a:spLocks noChangeArrowheads="1"/>
            </p:cNvSpPr>
            <p:nvPr/>
          </p:nvSpPr>
          <p:spPr bwMode="auto">
            <a:xfrm>
              <a:off x="7689933" y="4586801"/>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34" name="Text Box 63"/>
            <p:cNvSpPr txBox="1">
              <a:spLocks noChangeArrowheads="1"/>
            </p:cNvSpPr>
            <p:nvPr/>
          </p:nvSpPr>
          <p:spPr bwMode="auto">
            <a:xfrm>
              <a:off x="7681111" y="4545863"/>
              <a:ext cx="423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G</a:t>
              </a:r>
              <a:endParaRPr kumimoji="0" lang="en-US" altLang="en-US" sz="2800" dirty="0">
                <a:latin typeface="+mn-lt"/>
              </a:endParaRPr>
            </a:p>
          </p:txBody>
        </p:sp>
      </p:grpSp>
    </p:spTree>
    <p:extLst>
      <p:ext uri="{BB962C8B-B14F-4D97-AF65-F5344CB8AC3E}">
        <p14:creationId xmlns:p14="http://schemas.microsoft.com/office/powerpoint/2010/main" val="2862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 (BFS)</a:t>
            </a:r>
          </a:p>
        </p:txBody>
      </p:sp>
      <p:sp>
        <p:nvSpPr>
          <p:cNvPr id="4" name="Oval 3"/>
          <p:cNvSpPr>
            <a:spLocks noChangeArrowheads="1"/>
          </p:cNvSpPr>
          <p:nvPr/>
        </p:nvSpPr>
        <p:spPr bwMode="auto">
          <a:xfrm>
            <a:off x="4288240" y="1642206"/>
            <a:ext cx="402336" cy="402336"/>
          </a:xfrm>
          <a:prstGeom prst="ellipse">
            <a:avLst/>
          </a:pr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5" name="Text Box 51"/>
          <p:cNvSpPr txBox="1">
            <a:spLocks noChangeArrowheads="1"/>
          </p:cNvSpPr>
          <p:nvPr/>
        </p:nvSpPr>
        <p:spPr bwMode="auto">
          <a:xfrm>
            <a:off x="4253958" y="1602714"/>
            <a:ext cx="475488" cy="475488"/>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D</a:t>
            </a:r>
            <a:endParaRPr kumimoji="0" lang="en-US" altLang="en-US" sz="2800" dirty="0">
              <a:latin typeface="+mn-lt"/>
            </a:endParaRPr>
          </a:p>
        </p:txBody>
      </p:sp>
      <p:sp>
        <p:nvSpPr>
          <p:cNvPr id="6" name="Oval 5"/>
          <p:cNvSpPr>
            <a:spLocks noChangeArrowheads="1"/>
          </p:cNvSpPr>
          <p:nvPr/>
        </p:nvSpPr>
        <p:spPr bwMode="auto">
          <a:xfrm>
            <a:off x="3171927" y="3159037"/>
            <a:ext cx="402336" cy="402336"/>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7" name="Text Box 51"/>
          <p:cNvSpPr txBox="1">
            <a:spLocks noChangeArrowheads="1"/>
          </p:cNvSpPr>
          <p:nvPr/>
        </p:nvSpPr>
        <p:spPr bwMode="auto">
          <a:xfrm>
            <a:off x="3134628" y="3117880"/>
            <a:ext cx="475488" cy="475488"/>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C</a:t>
            </a:r>
            <a:endParaRPr kumimoji="0" lang="en-US" altLang="en-US" sz="2800" dirty="0">
              <a:latin typeface="+mn-lt"/>
            </a:endParaRPr>
          </a:p>
        </p:txBody>
      </p:sp>
      <p:sp>
        <p:nvSpPr>
          <p:cNvPr id="8" name="Oval 7"/>
          <p:cNvSpPr>
            <a:spLocks noChangeArrowheads="1"/>
          </p:cNvSpPr>
          <p:nvPr/>
        </p:nvSpPr>
        <p:spPr bwMode="auto">
          <a:xfrm>
            <a:off x="2329388" y="3117880"/>
            <a:ext cx="402336" cy="402336"/>
          </a:xfrm>
          <a:prstGeom prst="ellipse">
            <a:avLst/>
          </a:pr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9" name="Text Box 51"/>
          <p:cNvSpPr txBox="1">
            <a:spLocks noChangeArrowheads="1"/>
          </p:cNvSpPr>
          <p:nvPr/>
        </p:nvSpPr>
        <p:spPr bwMode="auto">
          <a:xfrm>
            <a:off x="2301332" y="3076723"/>
            <a:ext cx="475488" cy="475488"/>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F</a:t>
            </a:r>
            <a:endParaRPr kumimoji="0" lang="en-US" altLang="en-US" sz="2800" dirty="0">
              <a:latin typeface="+mn-lt"/>
            </a:endParaRPr>
          </a:p>
        </p:txBody>
      </p:sp>
      <p:sp>
        <p:nvSpPr>
          <p:cNvPr id="10" name="Oval 9"/>
          <p:cNvSpPr>
            <a:spLocks noChangeArrowheads="1"/>
          </p:cNvSpPr>
          <p:nvPr/>
        </p:nvSpPr>
        <p:spPr bwMode="auto">
          <a:xfrm>
            <a:off x="3184883" y="2221166"/>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11" name="Text Box 51"/>
          <p:cNvSpPr txBox="1">
            <a:spLocks noChangeArrowheads="1"/>
          </p:cNvSpPr>
          <p:nvPr/>
        </p:nvSpPr>
        <p:spPr bwMode="auto">
          <a:xfrm>
            <a:off x="3143495" y="2181488"/>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B</a:t>
            </a:r>
            <a:endParaRPr kumimoji="0" lang="en-US" altLang="en-US" sz="2800" dirty="0">
              <a:latin typeface="+mn-lt"/>
            </a:endParaRPr>
          </a:p>
        </p:txBody>
      </p:sp>
      <p:sp>
        <p:nvSpPr>
          <p:cNvPr id="12" name="Line 38"/>
          <p:cNvSpPr>
            <a:spLocks noChangeShapeType="1"/>
          </p:cNvSpPr>
          <p:nvPr/>
        </p:nvSpPr>
        <p:spPr bwMode="auto">
          <a:xfrm flipH="1">
            <a:off x="3523781" y="2006928"/>
            <a:ext cx="832427" cy="11914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3" name="Line 45"/>
          <p:cNvSpPr>
            <a:spLocks noChangeShapeType="1"/>
          </p:cNvSpPr>
          <p:nvPr/>
        </p:nvSpPr>
        <p:spPr bwMode="auto">
          <a:xfrm flipH="1">
            <a:off x="3571518" y="3329134"/>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4" name="Line 46"/>
          <p:cNvSpPr>
            <a:spLocks noChangeShapeType="1"/>
          </p:cNvSpPr>
          <p:nvPr/>
        </p:nvSpPr>
        <p:spPr bwMode="auto">
          <a:xfrm flipH="1" flipV="1">
            <a:off x="4606511" y="1994137"/>
            <a:ext cx="307685" cy="4378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5" name="Freeform 14"/>
          <p:cNvSpPr>
            <a:spLocks/>
          </p:cNvSpPr>
          <p:nvPr/>
        </p:nvSpPr>
        <p:spPr bwMode="auto">
          <a:xfrm>
            <a:off x="4608336" y="2586186"/>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6" name="Freeform 15"/>
          <p:cNvSpPr>
            <a:spLocks/>
          </p:cNvSpPr>
          <p:nvPr/>
        </p:nvSpPr>
        <p:spPr bwMode="auto">
          <a:xfrm>
            <a:off x="4836922" y="2747254"/>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7" name="Oval 16"/>
          <p:cNvSpPr>
            <a:spLocks noChangeArrowheads="1"/>
          </p:cNvSpPr>
          <p:nvPr/>
        </p:nvSpPr>
        <p:spPr bwMode="auto">
          <a:xfrm>
            <a:off x="2184427" y="1659311"/>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18" name="Text Box 51"/>
          <p:cNvSpPr txBox="1">
            <a:spLocks noChangeArrowheads="1"/>
          </p:cNvSpPr>
          <p:nvPr/>
        </p:nvSpPr>
        <p:spPr bwMode="auto">
          <a:xfrm>
            <a:off x="2146236" y="1621112"/>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A</a:t>
            </a:r>
            <a:endParaRPr kumimoji="0" lang="en-US" altLang="en-US" sz="2800" dirty="0">
              <a:latin typeface="+mn-lt"/>
            </a:endParaRPr>
          </a:p>
        </p:txBody>
      </p:sp>
      <p:sp>
        <p:nvSpPr>
          <p:cNvPr id="19" name="Line 64"/>
          <p:cNvSpPr>
            <a:spLocks noChangeShapeType="1"/>
          </p:cNvSpPr>
          <p:nvPr/>
        </p:nvSpPr>
        <p:spPr bwMode="auto">
          <a:xfrm flipV="1">
            <a:off x="2732350" y="3346060"/>
            <a:ext cx="438796" cy="37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0" name="Line 65"/>
          <p:cNvSpPr>
            <a:spLocks noChangeShapeType="1"/>
          </p:cNvSpPr>
          <p:nvPr/>
        </p:nvSpPr>
        <p:spPr bwMode="auto">
          <a:xfrm>
            <a:off x="2592774" y="1924295"/>
            <a:ext cx="631036" cy="41495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1" name="Line 66"/>
          <p:cNvSpPr>
            <a:spLocks noChangeShapeType="1"/>
          </p:cNvSpPr>
          <p:nvPr/>
        </p:nvSpPr>
        <p:spPr bwMode="auto">
          <a:xfrm flipV="1">
            <a:off x="3558011" y="1934569"/>
            <a:ext cx="748529" cy="36775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2" name="Line 67"/>
          <p:cNvSpPr>
            <a:spLocks noChangeShapeType="1"/>
          </p:cNvSpPr>
          <p:nvPr/>
        </p:nvSpPr>
        <p:spPr bwMode="auto">
          <a:xfrm flipH="1">
            <a:off x="2629750" y="1835442"/>
            <a:ext cx="16557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3" name="Line 68"/>
          <p:cNvSpPr>
            <a:spLocks noChangeShapeType="1"/>
          </p:cNvSpPr>
          <p:nvPr/>
        </p:nvSpPr>
        <p:spPr bwMode="auto">
          <a:xfrm>
            <a:off x="3378137" y="2612039"/>
            <a:ext cx="0" cy="54406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4" name="Freeform 23"/>
          <p:cNvSpPr>
            <a:spLocks/>
          </p:cNvSpPr>
          <p:nvPr/>
        </p:nvSpPr>
        <p:spPr bwMode="auto">
          <a:xfrm>
            <a:off x="2166761" y="2037664"/>
            <a:ext cx="237793" cy="1132311"/>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5" name="Freeform 24"/>
          <p:cNvSpPr>
            <a:spLocks/>
          </p:cNvSpPr>
          <p:nvPr/>
        </p:nvSpPr>
        <p:spPr bwMode="auto">
          <a:xfrm>
            <a:off x="2500156" y="2006929"/>
            <a:ext cx="194911" cy="1113152"/>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rgbClr val="00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6" name="Line 71"/>
          <p:cNvSpPr>
            <a:spLocks noChangeShapeType="1"/>
          </p:cNvSpPr>
          <p:nvPr/>
        </p:nvSpPr>
        <p:spPr bwMode="auto">
          <a:xfrm>
            <a:off x="2553780" y="1987760"/>
            <a:ext cx="700283" cy="121064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27" name="Oval 26"/>
          <p:cNvSpPr>
            <a:spLocks noChangeArrowheads="1"/>
          </p:cNvSpPr>
          <p:nvPr/>
        </p:nvSpPr>
        <p:spPr bwMode="auto">
          <a:xfrm>
            <a:off x="4464690" y="3082736"/>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28" name="Text Box 63"/>
          <p:cNvSpPr txBox="1">
            <a:spLocks noChangeArrowheads="1"/>
          </p:cNvSpPr>
          <p:nvPr/>
        </p:nvSpPr>
        <p:spPr bwMode="auto">
          <a:xfrm>
            <a:off x="4472700" y="3041798"/>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E</a:t>
            </a:r>
            <a:endParaRPr kumimoji="0" lang="en-US" altLang="en-US" sz="2800" dirty="0">
              <a:latin typeface="+mn-lt"/>
            </a:endParaRPr>
          </a:p>
        </p:txBody>
      </p:sp>
      <p:sp>
        <p:nvSpPr>
          <p:cNvPr id="29" name="Oval 28"/>
          <p:cNvSpPr>
            <a:spLocks noChangeArrowheads="1"/>
          </p:cNvSpPr>
          <p:nvPr/>
        </p:nvSpPr>
        <p:spPr bwMode="auto">
          <a:xfrm>
            <a:off x="4843506" y="2360408"/>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30" name="Text Box 63"/>
          <p:cNvSpPr txBox="1">
            <a:spLocks noChangeArrowheads="1"/>
          </p:cNvSpPr>
          <p:nvPr/>
        </p:nvSpPr>
        <p:spPr bwMode="auto">
          <a:xfrm>
            <a:off x="4834684" y="2319470"/>
            <a:ext cx="423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G</a:t>
            </a:r>
            <a:endParaRPr kumimoji="0" lang="en-US" altLang="en-US" sz="2800" dirty="0">
              <a:latin typeface="+mn-lt"/>
            </a:endParaRPr>
          </a:p>
        </p:txBody>
      </p:sp>
      <p:grpSp>
        <p:nvGrpSpPr>
          <p:cNvPr id="31" name="Group 30"/>
          <p:cNvGrpSpPr/>
          <p:nvPr/>
        </p:nvGrpSpPr>
        <p:grpSpPr>
          <a:xfrm>
            <a:off x="6335766" y="1602714"/>
            <a:ext cx="3111962" cy="1990654"/>
            <a:chOff x="4902293" y="1993504"/>
            <a:chExt cx="3111962" cy="1990654"/>
          </a:xfrm>
        </p:grpSpPr>
        <p:sp>
          <p:nvSpPr>
            <p:cNvPr id="89" name="Oval 88"/>
            <p:cNvSpPr>
              <a:spLocks noChangeArrowheads="1"/>
            </p:cNvSpPr>
            <p:nvPr/>
          </p:nvSpPr>
          <p:spPr bwMode="auto">
            <a:xfrm>
              <a:off x="7044297" y="2032996"/>
              <a:ext cx="402336" cy="402336"/>
            </a:xfrm>
            <a:prstGeom prst="ellipse">
              <a:avLst/>
            </a:pr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90" name="Text Box 51"/>
            <p:cNvSpPr txBox="1">
              <a:spLocks noChangeArrowheads="1"/>
            </p:cNvSpPr>
            <p:nvPr/>
          </p:nvSpPr>
          <p:spPr bwMode="auto">
            <a:xfrm>
              <a:off x="7010015" y="1993504"/>
              <a:ext cx="475488" cy="475488"/>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D</a:t>
              </a:r>
              <a:endParaRPr kumimoji="0" lang="en-US" altLang="en-US" sz="2800" dirty="0">
                <a:latin typeface="+mn-lt"/>
              </a:endParaRPr>
            </a:p>
          </p:txBody>
        </p:sp>
        <p:sp>
          <p:nvSpPr>
            <p:cNvPr id="91" name="Oval 90"/>
            <p:cNvSpPr>
              <a:spLocks noChangeArrowheads="1"/>
            </p:cNvSpPr>
            <p:nvPr/>
          </p:nvSpPr>
          <p:spPr bwMode="auto">
            <a:xfrm>
              <a:off x="5927984" y="3549827"/>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92" name="Text Box 51"/>
            <p:cNvSpPr txBox="1">
              <a:spLocks noChangeArrowheads="1"/>
            </p:cNvSpPr>
            <p:nvPr/>
          </p:nvSpPr>
          <p:spPr bwMode="auto">
            <a:xfrm>
              <a:off x="5890685" y="3508670"/>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C</a:t>
              </a:r>
              <a:endParaRPr kumimoji="0" lang="en-US" altLang="en-US" sz="2800" dirty="0">
                <a:latin typeface="+mn-lt"/>
              </a:endParaRPr>
            </a:p>
          </p:txBody>
        </p:sp>
        <p:sp>
          <p:nvSpPr>
            <p:cNvPr id="93" name="Oval 92"/>
            <p:cNvSpPr>
              <a:spLocks noChangeArrowheads="1"/>
            </p:cNvSpPr>
            <p:nvPr/>
          </p:nvSpPr>
          <p:spPr bwMode="auto">
            <a:xfrm>
              <a:off x="5085445" y="3508670"/>
              <a:ext cx="402336" cy="402336"/>
            </a:xfrm>
            <a:prstGeom prst="ellipse">
              <a:avLst/>
            </a:prstGeom>
            <a:noFill/>
            <a:ln w="28575">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94" name="Text Box 51"/>
            <p:cNvSpPr txBox="1">
              <a:spLocks noChangeArrowheads="1"/>
            </p:cNvSpPr>
            <p:nvPr/>
          </p:nvSpPr>
          <p:spPr bwMode="auto">
            <a:xfrm>
              <a:off x="5057389" y="3467513"/>
              <a:ext cx="475488" cy="475488"/>
            </a:xfrm>
            <a:prstGeom prst="rect">
              <a:avLst/>
            </a:prstGeom>
            <a:noFill/>
            <a:ln w="28575">
              <a:solidFill>
                <a:srgbClr val="FF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F</a:t>
              </a:r>
              <a:endParaRPr kumimoji="0" lang="en-US" altLang="en-US" sz="2800" dirty="0">
                <a:latin typeface="+mn-lt"/>
              </a:endParaRPr>
            </a:p>
          </p:txBody>
        </p:sp>
        <p:sp>
          <p:nvSpPr>
            <p:cNvPr id="95" name="Oval 94"/>
            <p:cNvSpPr>
              <a:spLocks noChangeArrowheads="1"/>
            </p:cNvSpPr>
            <p:nvPr/>
          </p:nvSpPr>
          <p:spPr bwMode="auto">
            <a:xfrm>
              <a:off x="5940940" y="2611956"/>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96" name="Text Box 51"/>
            <p:cNvSpPr txBox="1">
              <a:spLocks noChangeArrowheads="1"/>
            </p:cNvSpPr>
            <p:nvPr/>
          </p:nvSpPr>
          <p:spPr bwMode="auto">
            <a:xfrm>
              <a:off x="5899552" y="2572278"/>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B</a:t>
              </a:r>
              <a:endParaRPr kumimoji="0" lang="en-US" altLang="en-US" sz="2800" dirty="0">
                <a:latin typeface="+mn-lt"/>
              </a:endParaRPr>
            </a:p>
          </p:txBody>
        </p:sp>
        <p:sp>
          <p:nvSpPr>
            <p:cNvPr id="97" name="Line 38"/>
            <p:cNvSpPr>
              <a:spLocks noChangeShapeType="1"/>
            </p:cNvSpPr>
            <p:nvPr/>
          </p:nvSpPr>
          <p:spPr bwMode="auto">
            <a:xfrm flipH="1">
              <a:off x="6279838" y="2397718"/>
              <a:ext cx="832427" cy="11914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8" name="Line 45"/>
            <p:cNvSpPr>
              <a:spLocks noChangeShapeType="1"/>
            </p:cNvSpPr>
            <p:nvPr/>
          </p:nvSpPr>
          <p:spPr bwMode="auto">
            <a:xfrm flipH="1">
              <a:off x="6327575" y="3719924"/>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99" name="Line 46"/>
            <p:cNvSpPr>
              <a:spLocks noChangeShapeType="1"/>
            </p:cNvSpPr>
            <p:nvPr/>
          </p:nvSpPr>
          <p:spPr bwMode="auto">
            <a:xfrm flipH="1" flipV="1">
              <a:off x="7362568" y="2384927"/>
              <a:ext cx="307685" cy="4378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0" name="Freeform 99"/>
            <p:cNvSpPr>
              <a:spLocks/>
            </p:cNvSpPr>
            <p:nvPr/>
          </p:nvSpPr>
          <p:spPr bwMode="auto">
            <a:xfrm>
              <a:off x="7364393" y="2976976"/>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1" name="Freeform 100"/>
            <p:cNvSpPr>
              <a:spLocks/>
            </p:cNvSpPr>
            <p:nvPr/>
          </p:nvSpPr>
          <p:spPr bwMode="auto">
            <a:xfrm>
              <a:off x="7592979" y="3138044"/>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2" name="Oval 101"/>
            <p:cNvSpPr>
              <a:spLocks noChangeArrowheads="1"/>
            </p:cNvSpPr>
            <p:nvPr/>
          </p:nvSpPr>
          <p:spPr bwMode="auto">
            <a:xfrm>
              <a:off x="4940484" y="2050101"/>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103" name="Text Box 51"/>
            <p:cNvSpPr txBox="1">
              <a:spLocks noChangeArrowheads="1"/>
            </p:cNvSpPr>
            <p:nvPr/>
          </p:nvSpPr>
          <p:spPr bwMode="auto">
            <a:xfrm>
              <a:off x="4902293" y="2011902"/>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A</a:t>
              </a:r>
              <a:endParaRPr kumimoji="0" lang="en-US" altLang="en-US" sz="2800" dirty="0">
                <a:latin typeface="+mn-lt"/>
              </a:endParaRPr>
            </a:p>
          </p:txBody>
        </p:sp>
        <p:sp>
          <p:nvSpPr>
            <p:cNvPr id="104" name="Line 64"/>
            <p:cNvSpPr>
              <a:spLocks noChangeShapeType="1"/>
            </p:cNvSpPr>
            <p:nvPr/>
          </p:nvSpPr>
          <p:spPr bwMode="auto">
            <a:xfrm flipV="1">
              <a:off x="5488407" y="3736850"/>
              <a:ext cx="4387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5" name="Line 65"/>
            <p:cNvSpPr>
              <a:spLocks noChangeShapeType="1"/>
            </p:cNvSpPr>
            <p:nvPr/>
          </p:nvSpPr>
          <p:spPr bwMode="auto">
            <a:xfrm>
              <a:off x="5348831" y="2315085"/>
              <a:ext cx="631036" cy="41495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6" name="Line 66"/>
            <p:cNvSpPr>
              <a:spLocks noChangeShapeType="1"/>
            </p:cNvSpPr>
            <p:nvPr/>
          </p:nvSpPr>
          <p:spPr bwMode="auto">
            <a:xfrm flipV="1">
              <a:off x="6314068" y="2325359"/>
              <a:ext cx="748529" cy="36775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7" name="Line 67"/>
            <p:cNvSpPr>
              <a:spLocks noChangeShapeType="1"/>
            </p:cNvSpPr>
            <p:nvPr/>
          </p:nvSpPr>
          <p:spPr bwMode="auto">
            <a:xfrm flipH="1">
              <a:off x="5385807" y="2226232"/>
              <a:ext cx="16557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8" name="Line 68"/>
            <p:cNvSpPr>
              <a:spLocks noChangeShapeType="1"/>
            </p:cNvSpPr>
            <p:nvPr/>
          </p:nvSpPr>
          <p:spPr bwMode="auto">
            <a:xfrm>
              <a:off x="6134194" y="3002829"/>
              <a:ext cx="0" cy="54406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09" name="Freeform 108"/>
            <p:cNvSpPr>
              <a:spLocks/>
            </p:cNvSpPr>
            <p:nvPr/>
          </p:nvSpPr>
          <p:spPr bwMode="auto">
            <a:xfrm>
              <a:off x="4922818" y="2428454"/>
              <a:ext cx="237793" cy="1132311"/>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0" name="Freeform 109"/>
            <p:cNvSpPr>
              <a:spLocks/>
            </p:cNvSpPr>
            <p:nvPr/>
          </p:nvSpPr>
          <p:spPr bwMode="auto">
            <a:xfrm>
              <a:off x="5256213" y="2397719"/>
              <a:ext cx="194911" cy="1113152"/>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rgbClr val="00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1" name="Line 71"/>
            <p:cNvSpPr>
              <a:spLocks noChangeShapeType="1"/>
            </p:cNvSpPr>
            <p:nvPr/>
          </p:nvSpPr>
          <p:spPr bwMode="auto">
            <a:xfrm>
              <a:off x="5309837" y="2378550"/>
              <a:ext cx="700283" cy="121064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112" name="Oval 111"/>
            <p:cNvSpPr>
              <a:spLocks noChangeArrowheads="1"/>
            </p:cNvSpPr>
            <p:nvPr/>
          </p:nvSpPr>
          <p:spPr bwMode="auto">
            <a:xfrm>
              <a:off x="7220747" y="3473526"/>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113" name="Text Box 63"/>
            <p:cNvSpPr txBox="1">
              <a:spLocks noChangeArrowheads="1"/>
            </p:cNvSpPr>
            <p:nvPr/>
          </p:nvSpPr>
          <p:spPr bwMode="auto">
            <a:xfrm>
              <a:off x="7228757" y="3432588"/>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E</a:t>
              </a:r>
              <a:endParaRPr kumimoji="0" lang="en-US" altLang="en-US" sz="2800" dirty="0">
                <a:latin typeface="+mn-lt"/>
              </a:endParaRPr>
            </a:p>
          </p:txBody>
        </p:sp>
        <p:sp>
          <p:nvSpPr>
            <p:cNvPr id="114" name="Oval 113"/>
            <p:cNvSpPr>
              <a:spLocks noChangeArrowheads="1"/>
            </p:cNvSpPr>
            <p:nvPr/>
          </p:nvSpPr>
          <p:spPr bwMode="auto">
            <a:xfrm>
              <a:off x="7599563" y="2751198"/>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115" name="Text Box 63"/>
            <p:cNvSpPr txBox="1">
              <a:spLocks noChangeArrowheads="1"/>
            </p:cNvSpPr>
            <p:nvPr/>
          </p:nvSpPr>
          <p:spPr bwMode="auto">
            <a:xfrm>
              <a:off x="7590741" y="2710260"/>
              <a:ext cx="423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G</a:t>
              </a:r>
              <a:endParaRPr kumimoji="0" lang="en-US" altLang="en-US" sz="2800" dirty="0">
                <a:latin typeface="+mn-lt"/>
              </a:endParaRPr>
            </a:p>
          </p:txBody>
        </p:sp>
      </p:grpSp>
      <p:grpSp>
        <p:nvGrpSpPr>
          <p:cNvPr id="32" name="Group 31"/>
          <p:cNvGrpSpPr/>
          <p:nvPr/>
        </p:nvGrpSpPr>
        <p:grpSpPr>
          <a:xfrm>
            <a:off x="2151763" y="4003187"/>
            <a:ext cx="3111962" cy="1990654"/>
            <a:chOff x="718290" y="4393977"/>
            <a:chExt cx="3111962" cy="1990654"/>
          </a:xfrm>
        </p:grpSpPr>
        <p:sp>
          <p:nvSpPr>
            <p:cNvPr id="62" name="Oval 61"/>
            <p:cNvSpPr>
              <a:spLocks noChangeArrowheads="1"/>
            </p:cNvSpPr>
            <p:nvPr/>
          </p:nvSpPr>
          <p:spPr bwMode="auto">
            <a:xfrm>
              <a:off x="2860294" y="4433469"/>
              <a:ext cx="402336" cy="402336"/>
            </a:xfrm>
            <a:prstGeom prst="ellipse">
              <a:avLst/>
            </a:prstGeom>
            <a:noFill/>
            <a:ln w="28575">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63" name="Text Box 51"/>
            <p:cNvSpPr txBox="1">
              <a:spLocks noChangeArrowheads="1"/>
            </p:cNvSpPr>
            <p:nvPr/>
          </p:nvSpPr>
          <p:spPr bwMode="auto">
            <a:xfrm>
              <a:off x="2826012" y="4393977"/>
              <a:ext cx="475488" cy="475488"/>
            </a:xfrm>
            <a:prstGeom prst="rect">
              <a:avLst/>
            </a:prstGeom>
            <a:noFill/>
            <a:ln w="28575">
              <a:solidFill>
                <a:srgbClr val="FF33CC"/>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D</a:t>
              </a:r>
              <a:endParaRPr kumimoji="0" lang="en-US" altLang="en-US" sz="2800" dirty="0">
                <a:latin typeface="+mn-lt"/>
              </a:endParaRPr>
            </a:p>
          </p:txBody>
        </p:sp>
        <p:sp>
          <p:nvSpPr>
            <p:cNvPr id="64" name="Oval 63"/>
            <p:cNvSpPr>
              <a:spLocks noChangeArrowheads="1"/>
            </p:cNvSpPr>
            <p:nvPr/>
          </p:nvSpPr>
          <p:spPr bwMode="auto">
            <a:xfrm>
              <a:off x="1743981" y="5950300"/>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65" name="Text Box 51"/>
            <p:cNvSpPr txBox="1">
              <a:spLocks noChangeArrowheads="1"/>
            </p:cNvSpPr>
            <p:nvPr/>
          </p:nvSpPr>
          <p:spPr bwMode="auto">
            <a:xfrm>
              <a:off x="1706682" y="5909143"/>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C</a:t>
              </a:r>
              <a:endParaRPr kumimoji="0" lang="en-US" altLang="en-US" sz="2800" dirty="0">
                <a:latin typeface="+mn-lt"/>
              </a:endParaRPr>
            </a:p>
          </p:txBody>
        </p:sp>
        <p:sp>
          <p:nvSpPr>
            <p:cNvPr id="66" name="Oval 65"/>
            <p:cNvSpPr>
              <a:spLocks noChangeArrowheads="1"/>
            </p:cNvSpPr>
            <p:nvPr/>
          </p:nvSpPr>
          <p:spPr bwMode="auto">
            <a:xfrm>
              <a:off x="901442" y="5909143"/>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67" name="Text Box 51"/>
            <p:cNvSpPr txBox="1">
              <a:spLocks noChangeArrowheads="1"/>
            </p:cNvSpPr>
            <p:nvPr/>
          </p:nvSpPr>
          <p:spPr bwMode="auto">
            <a:xfrm>
              <a:off x="873386" y="5867986"/>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F</a:t>
              </a:r>
              <a:endParaRPr kumimoji="0" lang="en-US" altLang="en-US" sz="2800" dirty="0">
                <a:latin typeface="+mn-lt"/>
              </a:endParaRPr>
            </a:p>
          </p:txBody>
        </p:sp>
        <p:sp>
          <p:nvSpPr>
            <p:cNvPr id="68" name="Oval 67"/>
            <p:cNvSpPr>
              <a:spLocks noChangeArrowheads="1"/>
            </p:cNvSpPr>
            <p:nvPr/>
          </p:nvSpPr>
          <p:spPr bwMode="auto">
            <a:xfrm>
              <a:off x="1756937" y="5012429"/>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69" name="Text Box 51"/>
            <p:cNvSpPr txBox="1">
              <a:spLocks noChangeArrowheads="1"/>
            </p:cNvSpPr>
            <p:nvPr/>
          </p:nvSpPr>
          <p:spPr bwMode="auto">
            <a:xfrm>
              <a:off x="1715549" y="4972751"/>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B</a:t>
              </a:r>
              <a:endParaRPr kumimoji="0" lang="en-US" altLang="en-US" sz="2800" dirty="0">
                <a:latin typeface="+mn-lt"/>
              </a:endParaRPr>
            </a:p>
          </p:txBody>
        </p:sp>
        <p:sp>
          <p:nvSpPr>
            <p:cNvPr id="70" name="Line 38"/>
            <p:cNvSpPr>
              <a:spLocks noChangeShapeType="1"/>
            </p:cNvSpPr>
            <p:nvPr/>
          </p:nvSpPr>
          <p:spPr bwMode="auto">
            <a:xfrm flipH="1">
              <a:off x="2095835" y="4798191"/>
              <a:ext cx="832427" cy="11914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1" name="Line 45"/>
            <p:cNvSpPr>
              <a:spLocks noChangeShapeType="1"/>
            </p:cNvSpPr>
            <p:nvPr/>
          </p:nvSpPr>
          <p:spPr bwMode="auto">
            <a:xfrm flipH="1">
              <a:off x="2143572" y="6120397"/>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2" name="Line 46"/>
            <p:cNvSpPr>
              <a:spLocks noChangeShapeType="1"/>
            </p:cNvSpPr>
            <p:nvPr/>
          </p:nvSpPr>
          <p:spPr bwMode="auto">
            <a:xfrm flipH="1" flipV="1">
              <a:off x="3178565" y="4785400"/>
              <a:ext cx="307685" cy="4378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3" name="Freeform 72"/>
            <p:cNvSpPr>
              <a:spLocks/>
            </p:cNvSpPr>
            <p:nvPr/>
          </p:nvSpPr>
          <p:spPr bwMode="auto">
            <a:xfrm>
              <a:off x="3180390" y="5377449"/>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4" name="Freeform 73"/>
            <p:cNvSpPr>
              <a:spLocks/>
            </p:cNvSpPr>
            <p:nvPr/>
          </p:nvSpPr>
          <p:spPr bwMode="auto">
            <a:xfrm>
              <a:off x="3408976" y="5538517"/>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5" name="Oval 74"/>
            <p:cNvSpPr>
              <a:spLocks noChangeArrowheads="1"/>
            </p:cNvSpPr>
            <p:nvPr/>
          </p:nvSpPr>
          <p:spPr bwMode="auto">
            <a:xfrm>
              <a:off x="756481" y="4450574"/>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76" name="Text Box 51"/>
            <p:cNvSpPr txBox="1">
              <a:spLocks noChangeArrowheads="1"/>
            </p:cNvSpPr>
            <p:nvPr/>
          </p:nvSpPr>
          <p:spPr bwMode="auto">
            <a:xfrm>
              <a:off x="718290" y="4412375"/>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A</a:t>
              </a:r>
              <a:endParaRPr kumimoji="0" lang="en-US" altLang="en-US" sz="2800" dirty="0">
                <a:latin typeface="+mn-lt"/>
              </a:endParaRPr>
            </a:p>
          </p:txBody>
        </p:sp>
        <p:sp>
          <p:nvSpPr>
            <p:cNvPr id="77" name="Line 64"/>
            <p:cNvSpPr>
              <a:spLocks noChangeShapeType="1"/>
            </p:cNvSpPr>
            <p:nvPr/>
          </p:nvSpPr>
          <p:spPr bwMode="auto">
            <a:xfrm flipV="1">
              <a:off x="1304404" y="6137323"/>
              <a:ext cx="438796" cy="0"/>
            </a:xfrm>
            <a:prstGeom prst="line">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8" name="Line 65"/>
            <p:cNvSpPr>
              <a:spLocks noChangeShapeType="1"/>
            </p:cNvSpPr>
            <p:nvPr/>
          </p:nvSpPr>
          <p:spPr bwMode="auto">
            <a:xfrm>
              <a:off x="1164828" y="4715558"/>
              <a:ext cx="631036" cy="41495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79" name="Line 66"/>
            <p:cNvSpPr>
              <a:spLocks noChangeShapeType="1"/>
            </p:cNvSpPr>
            <p:nvPr/>
          </p:nvSpPr>
          <p:spPr bwMode="auto">
            <a:xfrm flipV="1">
              <a:off x="2130065" y="4725832"/>
              <a:ext cx="748529" cy="36775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0" name="Line 67"/>
            <p:cNvSpPr>
              <a:spLocks noChangeShapeType="1"/>
            </p:cNvSpPr>
            <p:nvPr/>
          </p:nvSpPr>
          <p:spPr bwMode="auto">
            <a:xfrm flipH="1">
              <a:off x="1201804" y="4626705"/>
              <a:ext cx="16557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1" name="Line 68"/>
            <p:cNvSpPr>
              <a:spLocks noChangeShapeType="1"/>
            </p:cNvSpPr>
            <p:nvPr/>
          </p:nvSpPr>
          <p:spPr bwMode="auto">
            <a:xfrm>
              <a:off x="1950191" y="5403302"/>
              <a:ext cx="0" cy="54406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2" name="Freeform 81"/>
            <p:cNvSpPr>
              <a:spLocks/>
            </p:cNvSpPr>
            <p:nvPr/>
          </p:nvSpPr>
          <p:spPr bwMode="auto">
            <a:xfrm>
              <a:off x="738815" y="4828927"/>
              <a:ext cx="237793" cy="1132311"/>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rgbClr val="0033CC"/>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3" name="Freeform 82"/>
            <p:cNvSpPr>
              <a:spLocks/>
            </p:cNvSpPr>
            <p:nvPr/>
          </p:nvSpPr>
          <p:spPr bwMode="auto">
            <a:xfrm>
              <a:off x="1072210" y="4798192"/>
              <a:ext cx="194911" cy="1113152"/>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rgbClr val="00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4" name="Line 71"/>
            <p:cNvSpPr>
              <a:spLocks noChangeShapeType="1"/>
            </p:cNvSpPr>
            <p:nvPr/>
          </p:nvSpPr>
          <p:spPr bwMode="auto">
            <a:xfrm>
              <a:off x="1125834" y="4779023"/>
              <a:ext cx="700283" cy="121064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85" name="Oval 84"/>
            <p:cNvSpPr>
              <a:spLocks noChangeArrowheads="1"/>
            </p:cNvSpPr>
            <p:nvPr/>
          </p:nvSpPr>
          <p:spPr bwMode="auto">
            <a:xfrm>
              <a:off x="3036744" y="5873999"/>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86" name="Text Box 63"/>
            <p:cNvSpPr txBox="1">
              <a:spLocks noChangeArrowheads="1"/>
            </p:cNvSpPr>
            <p:nvPr/>
          </p:nvSpPr>
          <p:spPr bwMode="auto">
            <a:xfrm>
              <a:off x="3044754" y="5833061"/>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E</a:t>
              </a:r>
              <a:endParaRPr kumimoji="0" lang="en-US" altLang="en-US" sz="2800" dirty="0">
                <a:latin typeface="+mn-lt"/>
              </a:endParaRPr>
            </a:p>
          </p:txBody>
        </p:sp>
        <p:sp>
          <p:nvSpPr>
            <p:cNvPr id="87" name="Oval 86"/>
            <p:cNvSpPr>
              <a:spLocks noChangeArrowheads="1"/>
            </p:cNvSpPr>
            <p:nvPr/>
          </p:nvSpPr>
          <p:spPr bwMode="auto">
            <a:xfrm>
              <a:off x="3415560" y="5151671"/>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88" name="Text Box 63"/>
            <p:cNvSpPr txBox="1">
              <a:spLocks noChangeArrowheads="1"/>
            </p:cNvSpPr>
            <p:nvPr/>
          </p:nvSpPr>
          <p:spPr bwMode="auto">
            <a:xfrm>
              <a:off x="3406738" y="5110733"/>
              <a:ext cx="423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G</a:t>
              </a:r>
              <a:endParaRPr kumimoji="0" lang="en-US" altLang="en-US" sz="2800" dirty="0">
                <a:latin typeface="+mn-lt"/>
              </a:endParaRPr>
            </a:p>
          </p:txBody>
        </p:sp>
      </p:grpSp>
      <p:grpSp>
        <p:nvGrpSpPr>
          <p:cNvPr id="33" name="Group 32"/>
          <p:cNvGrpSpPr/>
          <p:nvPr/>
        </p:nvGrpSpPr>
        <p:grpSpPr>
          <a:xfrm>
            <a:off x="6406264" y="4003187"/>
            <a:ext cx="3111962" cy="1990654"/>
            <a:chOff x="4972791" y="4393977"/>
            <a:chExt cx="3111962" cy="1990654"/>
          </a:xfrm>
        </p:grpSpPr>
        <p:sp>
          <p:nvSpPr>
            <p:cNvPr id="34" name="Text Box 51"/>
            <p:cNvSpPr txBox="1">
              <a:spLocks noChangeArrowheads="1"/>
            </p:cNvSpPr>
            <p:nvPr/>
          </p:nvSpPr>
          <p:spPr bwMode="auto">
            <a:xfrm>
              <a:off x="5961183" y="5909143"/>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C</a:t>
              </a:r>
              <a:endParaRPr kumimoji="0" lang="en-US" altLang="en-US" sz="2800" dirty="0">
                <a:latin typeface="+mn-lt"/>
              </a:endParaRPr>
            </a:p>
          </p:txBody>
        </p:sp>
        <p:grpSp>
          <p:nvGrpSpPr>
            <p:cNvPr id="35" name="Group 34"/>
            <p:cNvGrpSpPr/>
            <p:nvPr/>
          </p:nvGrpSpPr>
          <p:grpSpPr>
            <a:xfrm>
              <a:off x="4972791" y="4393977"/>
              <a:ext cx="3111962" cy="1958659"/>
              <a:chOff x="4972791" y="4393977"/>
              <a:chExt cx="3111962" cy="1958659"/>
            </a:xfrm>
          </p:grpSpPr>
          <p:sp>
            <p:nvSpPr>
              <p:cNvPr id="36" name="Oval 35"/>
              <p:cNvSpPr>
                <a:spLocks noChangeArrowheads="1"/>
              </p:cNvSpPr>
              <p:nvPr/>
            </p:nvSpPr>
            <p:spPr bwMode="auto">
              <a:xfrm>
                <a:off x="7114795" y="4433469"/>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37" name="Text Box 51"/>
              <p:cNvSpPr txBox="1">
                <a:spLocks noChangeArrowheads="1"/>
              </p:cNvSpPr>
              <p:nvPr/>
            </p:nvSpPr>
            <p:spPr bwMode="auto">
              <a:xfrm>
                <a:off x="7080513" y="4393977"/>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D</a:t>
                </a:r>
                <a:endParaRPr kumimoji="0" lang="en-US" altLang="en-US" sz="2800" dirty="0">
                  <a:latin typeface="+mn-lt"/>
                </a:endParaRPr>
              </a:p>
            </p:txBody>
          </p:sp>
          <p:sp>
            <p:nvSpPr>
              <p:cNvPr id="38" name="Oval 37"/>
              <p:cNvSpPr>
                <a:spLocks noChangeArrowheads="1"/>
              </p:cNvSpPr>
              <p:nvPr/>
            </p:nvSpPr>
            <p:spPr bwMode="auto">
              <a:xfrm>
                <a:off x="5998482" y="5950300"/>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39" name="Oval 38"/>
              <p:cNvSpPr>
                <a:spLocks noChangeArrowheads="1"/>
              </p:cNvSpPr>
              <p:nvPr/>
            </p:nvSpPr>
            <p:spPr bwMode="auto">
              <a:xfrm>
                <a:off x="5155943" y="5909143"/>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40" name="Text Box 51"/>
              <p:cNvSpPr txBox="1">
                <a:spLocks noChangeArrowheads="1"/>
              </p:cNvSpPr>
              <p:nvPr/>
            </p:nvSpPr>
            <p:spPr bwMode="auto">
              <a:xfrm>
                <a:off x="5127887" y="5867986"/>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F</a:t>
                </a:r>
                <a:endParaRPr kumimoji="0" lang="en-US" altLang="en-US" sz="2800" dirty="0">
                  <a:latin typeface="+mn-lt"/>
                </a:endParaRPr>
              </a:p>
            </p:txBody>
          </p:sp>
          <p:sp>
            <p:nvSpPr>
              <p:cNvPr id="41" name="Oval 40"/>
              <p:cNvSpPr>
                <a:spLocks noChangeArrowheads="1"/>
              </p:cNvSpPr>
              <p:nvPr/>
            </p:nvSpPr>
            <p:spPr bwMode="auto">
              <a:xfrm>
                <a:off x="6011438" y="5012429"/>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42" name="Text Box 51"/>
              <p:cNvSpPr txBox="1">
                <a:spLocks noChangeArrowheads="1"/>
              </p:cNvSpPr>
              <p:nvPr/>
            </p:nvSpPr>
            <p:spPr bwMode="auto">
              <a:xfrm>
                <a:off x="5970050" y="4972751"/>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B</a:t>
                </a:r>
                <a:endParaRPr kumimoji="0" lang="en-US" altLang="en-US" sz="2800" dirty="0">
                  <a:latin typeface="+mn-lt"/>
                </a:endParaRPr>
              </a:p>
            </p:txBody>
          </p:sp>
          <p:sp>
            <p:nvSpPr>
              <p:cNvPr id="43" name="Line 38"/>
              <p:cNvSpPr>
                <a:spLocks noChangeShapeType="1"/>
              </p:cNvSpPr>
              <p:nvPr/>
            </p:nvSpPr>
            <p:spPr bwMode="auto">
              <a:xfrm flipH="1">
                <a:off x="6350336" y="4798191"/>
                <a:ext cx="832427" cy="1191472"/>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4" name="Line 45"/>
              <p:cNvSpPr>
                <a:spLocks noChangeShapeType="1"/>
              </p:cNvSpPr>
              <p:nvPr/>
            </p:nvSpPr>
            <p:spPr bwMode="auto">
              <a:xfrm flipH="1">
                <a:off x="6398073" y="6120397"/>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5" name="Line 46"/>
              <p:cNvSpPr>
                <a:spLocks noChangeShapeType="1"/>
              </p:cNvSpPr>
              <p:nvPr/>
            </p:nvSpPr>
            <p:spPr bwMode="auto">
              <a:xfrm flipH="1" flipV="1">
                <a:off x="7433066" y="4785400"/>
                <a:ext cx="307685" cy="4378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6" name="Freeform 45"/>
              <p:cNvSpPr>
                <a:spLocks/>
              </p:cNvSpPr>
              <p:nvPr/>
            </p:nvSpPr>
            <p:spPr bwMode="auto">
              <a:xfrm>
                <a:off x="7434891" y="5377449"/>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7" name="Freeform 46"/>
              <p:cNvSpPr>
                <a:spLocks/>
              </p:cNvSpPr>
              <p:nvPr/>
            </p:nvSpPr>
            <p:spPr bwMode="auto">
              <a:xfrm>
                <a:off x="7663477" y="5538517"/>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48" name="Oval 47"/>
              <p:cNvSpPr>
                <a:spLocks noChangeArrowheads="1"/>
              </p:cNvSpPr>
              <p:nvPr/>
            </p:nvSpPr>
            <p:spPr bwMode="auto">
              <a:xfrm>
                <a:off x="5010982" y="4450574"/>
                <a:ext cx="402336" cy="402336"/>
              </a:xfrm>
              <a:prstGeom prst="ellipse">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49" name="Text Box 51"/>
              <p:cNvSpPr txBox="1">
                <a:spLocks noChangeArrowheads="1"/>
              </p:cNvSpPr>
              <p:nvPr/>
            </p:nvSpPr>
            <p:spPr bwMode="auto">
              <a:xfrm>
                <a:off x="4972791" y="4412375"/>
                <a:ext cx="475488" cy="475488"/>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A</a:t>
                </a:r>
                <a:endParaRPr kumimoji="0" lang="en-US" altLang="en-US" sz="2800" dirty="0">
                  <a:latin typeface="+mn-lt"/>
                </a:endParaRPr>
              </a:p>
            </p:txBody>
          </p:sp>
          <p:sp>
            <p:nvSpPr>
              <p:cNvPr id="50" name="Line 64"/>
              <p:cNvSpPr>
                <a:spLocks noChangeShapeType="1"/>
              </p:cNvSpPr>
              <p:nvPr/>
            </p:nvSpPr>
            <p:spPr bwMode="auto">
              <a:xfrm flipV="1">
                <a:off x="5558905" y="6137323"/>
                <a:ext cx="4387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1" name="Line 65"/>
              <p:cNvSpPr>
                <a:spLocks noChangeShapeType="1"/>
              </p:cNvSpPr>
              <p:nvPr/>
            </p:nvSpPr>
            <p:spPr bwMode="auto">
              <a:xfrm>
                <a:off x="5419329" y="4715558"/>
                <a:ext cx="631036" cy="41495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2" name="Line 66"/>
              <p:cNvSpPr>
                <a:spLocks noChangeShapeType="1"/>
              </p:cNvSpPr>
              <p:nvPr/>
            </p:nvSpPr>
            <p:spPr bwMode="auto">
              <a:xfrm flipV="1">
                <a:off x="6384566" y="4725832"/>
                <a:ext cx="748529" cy="36775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3" name="Line 67"/>
              <p:cNvSpPr>
                <a:spLocks noChangeShapeType="1"/>
              </p:cNvSpPr>
              <p:nvPr/>
            </p:nvSpPr>
            <p:spPr bwMode="auto">
              <a:xfrm flipH="1">
                <a:off x="5456305" y="4626705"/>
                <a:ext cx="1655763" cy="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4" name="Line 68"/>
              <p:cNvSpPr>
                <a:spLocks noChangeShapeType="1"/>
              </p:cNvSpPr>
              <p:nvPr/>
            </p:nvSpPr>
            <p:spPr bwMode="auto">
              <a:xfrm>
                <a:off x="6204692" y="5403302"/>
                <a:ext cx="0" cy="54406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5" name="Freeform 54"/>
              <p:cNvSpPr>
                <a:spLocks/>
              </p:cNvSpPr>
              <p:nvPr/>
            </p:nvSpPr>
            <p:spPr bwMode="auto">
              <a:xfrm>
                <a:off x="4993316" y="4828927"/>
                <a:ext cx="237793" cy="1132311"/>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rgbClr val="0033CC"/>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6" name="Freeform 55"/>
              <p:cNvSpPr>
                <a:spLocks/>
              </p:cNvSpPr>
              <p:nvPr/>
            </p:nvSpPr>
            <p:spPr bwMode="auto">
              <a:xfrm>
                <a:off x="5326711" y="4798192"/>
                <a:ext cx="194911" cy="1113152"/>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rgbClr val="00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7" name="Line 71"/>
              <p:cNvSpPr>
                <a:spLocks noChangeShapeType="1"/>
              </p:cNvSpPr>
              <p:nvPr/>
            </p:nvSpPr>
            <p:spPr bwMode="auto">
              <a:xfrm>
                <a:off x="5380335" y="4779023"/>
                <a:ext cx="700283" cy="121064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endParaRPr lang="en-US"/>
              </a:p>
            </p:txBody>
          </p:sp>
          <p:sp>
            <p:nvSpPr>
              <p:cNvPr id="58" name="Oval 57"/>
              <p:cNvSpPr>
                <a:spLocks noChangeArrowheads="1"/>
              </p:cNvSpPr>
              <p:nvPr/>
            </p:nvSpPr>
            <p:spPr bwMode="auto">
              <a:xfrm>
                <a:off x="7291245" y="5873999"/>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59" name="Text Box 63"/>
              <p:cNvSpPr txBox="1">
                <a:spLocks noChangeArrowheads="1"/>
              </p:cNvSpPr>
              <p:nvPr/>
            </p:nvSpPr>
            <p:spPr bwMode="auto">
              <a:xfrm>
                <a:off x="7299255" y="5833061"/>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E</a:t>
                </a:r>
                <a:endParaRPr kumimoji="0" lang="en-US" altLang="en-US" sz="2800" dirty="0">
                  <a:latin typeface="+mn-lt"/>
                </a:endParaRPr>
              </a:p>
            </p:txBody>
          </p:sp>
          <p:sp>
            <p:nvSpPr>
              <p:cNvPr id="60" name="Oval 59"/>
              <p:cNvSpPr>
                <a:spLocks noChangeArrowheads="1"/>
              </p:cNvSpPr>
              <p:nvPr/>
            </p:nvSpPr>
            <p:spPr bwMode="auto">
              <a:xfrm>
                <a:off x="7670061" y="5151671"/>
                <a:ext cx="402336" cy="40233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endParaRPr kumimoji="0" lang="en-US" altLang="en-US" sz="2400">
                  <a:latin typeface="Arial" panose="020B0604020202020204" pitchFamily="34" charset="0"/>
                </a:endParaRPr>
              </a:p>
            </p:txBody>
          </p:sp>
          <p:sp>
            <p:nvSpPr>
              <p:cNvPr id="61" name="Text Box 63"/>
              <p:cNvSpPr txBox="1">
                <a:spLocks noChangeArrowheads="1"/>
              </p:cNvSpPr>
              <p:nvPr/>
            </p:nvSpPr>
            <p:spPr bwMode="auto">
              <a:xfrm>
                <a:off x="7661239" y="5110733"/>
                <a:ext cx="423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ClrTx/>
                  <a:buFontTx/>
                  <a:buNone/>
                </a:pPr>
                <a:r>
                  <a:rPr kumimoji="0" lang="en-US" altLang="en-US" sz="2400" dirty="0">
                    <a:latin typeface="+mn-lt"/>
                  </a:rPr>
                  <a:t>G</a:t>
                </a:r>
                <a:endParaRPr kumimoji="0" lang="en-US" altLang="en-US" sz="2800" dirty="0">
                  <a:latin typeface="+mn-lt"/>
                </a:endParaRPr>
              </a:p>
            </p:txBody>
          </p:sp>
        </p:grpSp>
      </p:grpSp>
    </p:spTree>
    <p:extLst>
      <p:ext uri="{BB962C8B-B14F-4D97-AF65-F5344CB8AC3E}">
        <p14:creationId xmlns:p14="http://schemas.microsoft.com/office/powerpoint/2010/main" val="12139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hashing?</a:t>
            </a:r>
          </a:p>
        </p:txBody>
      </p:sp>
      <p:sp>
        <p:nvSpPr>
          <p:cNvPr id="3" name="Content Placeholder 2"/>
          <p:cNvSpPr>
            <a:spLocks noGrp="1"/>
          </p:cNvSpPr>
          <p:nvPr>
            <p:ph idx="1"/>
          </p:nvPr>
        </p:nvSpPr>
        <p:spPr>
          <a:xfrm>
            <a:off x="838200" y="1825625"/>
            <a:ext cx="10698892" cy="4351338"/>
          </a:xfrm>
        </p:spPr>
        <p:txBody>
          <a:bodyPr/>
          <a:lstStyle/>
          <a:p>
            <a:pPr marL="0" indent="0">
              <a:buNone/>
            </a:pPr>
            <a:r>
              <a:rPr lang="en-US" dirty="0"/>
              <a:t>Direct-Address Table</a:t>
            </a:r>
          </a:p>
          <a:p>
            <a:pPr lvl="1"/>
            <a:r>
              <a:rPr lang="en-US" dirty="0"/>
              <a:t>Assume that the keys of elements K drawn from the universe of possible keys U</a:t>
            </a:r>
          </a:p>
          <a:p>
            <a:pPr lvl="1"/>
            <a:r>
              <a:rPr lang="en-US" dirty="0"/>
              <a:t>No two elements have the same key</a:t>
            </a:r>
          </a:p>
          <a:p>
            <a:pPr lvl="1"/>
            <a:endParaRPr lang="en-US" dirty="0"/>
          </a:p>
          <a:p>
            <a:pPr lvl="1"/>
            <a:r>
              <a:rPr lang="en-US" dirty="0"/>
              <a:t>Search time is O(1) but …</a:t>
            </a:r>
          </a:p>
          <a:p>
            <a:pPr lvl="2"/>
            <a:r>
              <a:rPr lang="en-US" dirty="0"/>
              <a:t>The array size is enormous</a:t>
            </a:r>
          </a:p>
          <a:p>
            <a:pPr lvl="2"/>
            <a:r>
              <a:rPr lang="en-US" dirty="0"/>
              <a:t>|U| &gt;&gt; |K|</a:t>
            </a:r>
          </a:p>
          <a:p>
            <a:pPr lvl="1"/>
            <a:endParaRPr lang="en-US" dirty="0"/>
          </a:p>
        </p:txBody>
      </p:sp>
      <p:pic>
        <p:nvPicPr>
          <p:cNvPr id="4" name="Picture 3"/>
          <p:cNvPicPr>
            <a:picLocks noChangeAspect="1"/>
          </p:cNvPicPr>
          <p:nvPr/>
        </p:nvPicPr>
        <p:blipFill>
          <a:blip r:embed="rId2"/>
          <a:stretch>
            <a:fillRect/>
          </a:stretch>
        </p:blipFill>
        <p:spPr>
          <a:xfrm>
            <a:off x="6141914" y="3481576"/>
            <a:ext cx="5131566" cy="3100816"/>
          </a:xfrm>
          <a:prstGeom prst="rect">
            <a:avLst/>
          </a:prstGeom>
        </p:spPr>
      </p:pic>
    </p:spTree>
    <p:extLst>
      <p:ext uri="{BB962C8B-B14F-4D97-AF65-F5344CB8AC3E}">
        <p14:creationId xmlns:p14="http://schemas.microsoft.com/office/powerpoint/2010/main" val="389471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Algorithm</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322143" y="1513471"/>
            <a:ext cx="7853742" cy="4770783"/>
          </a:xfrm>
          <a:prstGeom prst="rect">
            <a:avLst/>
          </a:prstGeom>
        </p:spPr>
      </p:pic>
      <p:sp>
        <p:nvSpPr>
          <p:cNvPr id="6" name="Line 3">
            <a:extLst>
              <a:ext uri="{FF2B5EF4-FFF2-40B4-BE49-F238E27FC236}">
                <a16:creationId xmlns:a16="http://schemas.microsoft.com/office/drawing/2014/main" id="{1A52716C-ED47-4796-948B-91C89D0641F1}"/>
              </a:ext>
            </a:extLst>
          </p:cNvPr>
          <p:cNvSpPr>
            <a:spLocks noChangeShapeType="1"/>
          </p:cNvSpPr>
          <p:nvPr/>
        </p:nvSpPr>
        <p:spPr bwMode="auto">
          <a:xfrm>
            <a:off x="8643922" y="1204071"/>
            <a:ext cx="1377096" cy="486201"/>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7" name="Line 4">
            <a:extLst>
              <a:ext uri="{FF2B5EF4-FFF2-40B4-BE49-F238E27FC236}">
                <a16:creationId xmlns:a16="http://schemas.microsoft.com/office/drawing/2014/main" id="{397775BE-A48D-43D9-AB27-44AC54B589C8}"/>
              </a:ext>
            </a:extLst>
          </p:cNvPr>
          <p:cNvSpPr>
            <a:spLocks noChangeShapeType="1"/>
          </p:cNvSpPr>
          <p:nvPr/>
        </p:nvSpPr>
        <p:spPr bwMode="auto">
          <a:xfrm>
            <a:off x="7372756" y="629470"/>
            <a:ext cx="1218201" cy="55565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8" name="Line 5">
            <a:extLst>
              <a:ext uri="{FF2B5EF4-FFF2-40B4-BE49-F238E27FC236}">
                <a16:creationId xmlns:a16="http://schemas.microsoft.com/office/drawing/2014/main" id="{76E3A580-A530-4A22-8E5B-1E12AB4A13F7}"/>
              </a:ext>
            </a:extLst>
          </p:cNvPr>
          <p:cNvSpPr>
            <a:spLocks noChangeShapeType="1"/>
          </p:cNvSpPr>
          <p:nvPr/>
        </p:nvSpPr>
        <p:spPr bwMode="auto">
          <a:xfrm flipV="1">
            <a:off x="8008339" y="1185128"/>
            <a:ext cx="582618" cy="95977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solidFill>
                <a:srgbClr val="FFC000"/>
              </a:solidFill>
              <a:latin typeface="+mn-lt"/>
            </a:endParaRPr>
          </a:p>
        </p:txBody>
      </p:sp>
      <p:sp>
        <p:nvSpPr>
          <p:cNvPr id="9" name="Line 6">
            <a:extLst>
              <a:ext uri="{FF2B5EF4-FFF2-40B4-BE49-F238E27FC236}">
                <a16:creationId xmlns:a16="http://schemas.microsoft.com/office/drawing/2014/main" id="{ADCB4598-712C-415A-875F-FCF80E31A402}"/>
              </a:ext>
            </a:extLst>
          </p:cNvPr>
          <p:cNvSpPr>
            <a:spLocks noChangeShapeType="1"/>
          </p:cNvSpPr>
          <p:nvPr/>
        </p:nvSpPr>
        <p:spPr bwMode="auto">
          <a:xfrm>
            <a:off x="7372756" y="629470"/>
            <a:ext cx="635583" cy="146491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0" name="Line 7">
            <a:extLst>
              <a:ext uri="{FF2B5EF4-FFF2-40B4-BE49-F238E27FC236}">
                <a16:creationId xmlns:a16="http://schemas.microsoft.com/office/drawing/2014/main" id="{0DBC1BE0-824F-4758-9C46-A82A84C830D4}"/>
              </a:ext>
            </a:extLst>
          </p:cNvPr>
          <p:cNvSpPr>
            <a:spLocks noChangeShapeType="1"/>
          </p:cNvSpPr>
          <p:nvPr/>
        </p:nvSpPr>
        <p:spPr bwMode="auto">
          <a:xfrm flipV="1">
            <a:off x="6896069" y="2094386"/>
            <a:ext cx="1165235" cy="5051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1" name="Line 8">
            <a:extLst>
              <a:ext uri="{FF2B5EF4-FFF2-40B4-BE49-F238E27FC236}">
                <a16:creationId xmlns:a16="http://schemas.microsoft.com/office/drawing/2014/main" id="{B862FAE0-E5A7-4C0A-B7C8-43A7CDBA3519}"/>
              </a:ext>
            </a:extLst>
          </p:cNvPr>
          <p:cNvSpPr>
            <a:spLocks noChangeShapeType="1"/>
          </p:cNvSpPr>
          <p:nvPr/>
        </p:nvSpPr>
        <p:spPr bwMode="auto">
          <a:xfrm>
            <a:off x="8061304" y="2094386"/>
            <a:ext cx="1059305" cy="55565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2" name="Line 9">
            <a:extLst>
              <a:ext uri="{FF2B5EF4-FFF2-40B4-BE49-F238E27FC236}">
                <a16:creationId xmlns:a16="http://schemas.microsoft.com/office/drawing/2014/main" id="{7BB2BDE2-F555-4AEE-8338-7836A82EEA64}"/>
              </a:ext>
            </a:extLst>
          </p:cNvPr>
          <p:cNvSpPr>
            <a:spLocks noChangeShapeType="1"/>
          </p:cNvSpPr>
          <p:nvPr/>
        </p:nvSpPr>
        <p:spPr bwMode="auto">
          <a:xfrm flipV="1">
            <a:off x="8485026" y="2503763"/>
            <a:ext cx="635583" cy="8587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3" name="Line 10">
            <a:extLst>
              <a:ext uri="{FF2B5EF4-FFF2-40B4-BE49-F238E27FC236}">
                <a16:creationId xmlns:a16="http://schemas.microsoft.com/office/drawing/2014/main" id="{5180839F-E7A1-4C5D-B549-15560FFC555D}"/>
              </a:ext>
            </a:extLst>
          </p:cNvPr>
          <p:cNvSpPr>
            <a:spLocks noChangeShapeType="1"/>
          </p:cNvSpPr>
          <p:nvPr/>
        </p:nvSpPr>
        <p:spPr bwMode="auto">
          <a:xfrm>
            <a:off x="9120609" y="2503763"/>
            <a:ext cx="900409" cy="8587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4" name="Line 11">
            <a:extLst>
              <a:ext uri="{FF2B5EF4-FFF2-40B4-BE49-F238E27FC236}">
                <a16:creationId xmlns:a16="http://schemas.microsoft.com/office/drawing/2014/main" id="{ADF6D48F-3680-4842-AE45-BA47DFEFE459}"/>
              </a:ext>
            </a:extLst>
          </p:cNvPr>
          <p:cNvSpPr>
            <a:spLocks noChangeShapeType="1"/>
          </p:cNvSpPr>
          <p:nvPr/>
        </p:nvSpPr>
        <p:spPr bwMode="auto">
          <a:xfrm flipV="1">
            <a:off x="8674818" y="614737"/>
            <a:ext cx="1134339" cy="570391"/>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5" name="Line 12">
            <a:extLst>
              <a:ext uri="{FF2B5EF4-FFF2-40B4-BE49-F238E27FC236}">
                <a16:creationId xmlns:a16="http://schemas.microsoft.com/office/drawing/2014/main" id="{04455E6B-F934-4D00-BFEA-6F304C070828}"/>
              </a:ext>
            </a:extLst>
          </p:cNvPr>
          <p:cNvSpPr>
            <a:spLocks noChangeShapeType="1"/>
          </p:cNvSpPr>
          <p:nvPr/>
        </p:nvSpPr>
        <p:spPr bwMode="auto">
          <a:xfrm>
            <a:off x="10021018" y="1639757"/>
            <a:ext cx="818754" cy="86400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6" name="Line 13">
            <a:extLst>
              <a:ext uri="{FF2B5EF4-FFF2-40B4-BE49-F238E27FC236}">
                <a16:creationId xmlns:a16="http://schemas.microsoft.com/office/drawing/2014/main" id="{6032D4AB-53A6-4340-93A4-25BA50E2312F}"/>
              </a:ext>
            </a:extLst>
          </p:cNvPr>
          <p:cNvSpPr>
            <a:spLocks noChangeShapeType="1"/>
          </p:cNvSpPr>
          <p:nvPr/>
        </p:nvSpPr>
        <p:spPr bwMode="auto">
          <a:xfrm flipV="1">
            <a:off x="10021018" y="1387185"/>
            <a:ext cx="1483027" cy="25257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7" name="Line 14">
            <a:extLst>
              <a:ext uri="{FF2B5EF4-FFF2-40B4-BE49-F238E27FC236}">
                <a16:creationId xmlns:a16="http://schemas.microsoft.com/office/drawing/2014/main" id="{3FA407E9-2B3C-4126-9B4D-2805ABD92B8B}"/>
              </a:ext>
            </a:extLst>
          </p:cNvPr>
          <p:cNvSpPr>
            <a:spLocks noChangeShapeType="1"/>
          </p:cNvSpPr>
          <p:nvPr/>
        </p:nvSpPr>
        <p:spPr bwMode="auto">
          <a:xfrm flipH="1" flipV="1">
            <a:off x="11451080" y="427413"/>
            <a:ext cx="0" cy="95977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a:p>
        </p:txBody>
      </p:sp>
      <p:sp>
        <p:nvSpPr>
          <p:cNvPr id="18" name="Text Box 15">
            <a:extLst>
              <a:ext uri="{FF2B5EF4-FFF2-40B4-BE49-F238E27FC236}">
                <a16:creationId xmlns:a16="http://schemas.microsoft.com/office/drawing/2014/main" id="{B6B6E42E-442C-46DB-8577-01CDCBC49D7E}"/>
              </a:ext>
            </a:extLst>
          </p:cNvPr>
          <p:cNvSpPr txBox="1">
            <a:spLocks noChangeArrowheads="1"/>
          </p:cNvSpPr>
          <p:nvPr/>
        </p:nvSpPr>
        <p:spPr bwMode="auto">
          <a:xfrm>
            <a:off x="8379096" y="103358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a:t>
            </a:r>
            <a:endParaRPr lang="en-US" altLang="en-US" sz="1400" i="1" dirty="0">
              <a:latin typeface="+mn-lt"/>
            </a:endParaRPr>
          </a:p>
        </p:txBody>
      </p:sp>
      <p:sp>
        <p:nvSpPr>
          <p:cNvPr id="19" name="Text Box 16">
            <a:extLst>
              <a:ext uri="{FF2B5EF4-FFF2-40B4-BE49-F238E27FC236}">
                <a16:creationId xmlns:a16="http://schemas.microsoft.com/office/drawing/2014/main" id="{626DBC4A-C24E-42E5-BB4E-4176C3A65BAE}"/>
              </a:ext>
            </a:extLst>
          </p:cNvPr>
          <p:cNvSpPr txBox="1">
            <a:spLocks noChangeArrowheads="1"/>
          </p:cNvSpPr>
          <p:nvPr/>
        </p:nvSpPr>
        <p:spPr bwMode="auto">
          <a:xfrm>
            <a:off x="9745158" y="34006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4</a:t>
            </a:r>
            <a:endParaRPr lang="en-US" altLang="en-US" sz="1400" i="1" dirty="0">
              <a:latin typeface="+mn-lt"/>
            </a:endParaRPr>
          </a:p>
        </p:txBody>
      </p:sp>
      <p:sp>
        <p:nvSpPr>
          <p:cNvPr id="20" name="Text Box 17">
            <a:extLst>
              <a:ext uri="{FF2B5EF4-FFF2-40B4-BE49-F238E27FC236}">
                <a16:creationId xmlns:a16="http://schemas.microsoft.com/office/drawing/2014/main" id="{C3160FC0-924D-413E-8FA2-5BFBC21F8DDE}"/>
              </a:ext>
            </a:extLst>
          </p:cNvPr>
          <p:cNvSpPr txBox="1">
            <a:spLocks noChangeArrowheads="1"/>
          </p:cNvSpPr>
          <p:nvPr/>
        </p:nvSpPr>
        <p:spPr bwMode="auto">
          <a:xfrm>
            <a:off x="7062689" y="44846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11</a:t>
            </a:r>
            <a:endParaRPr lang="en-US" altLang="en-US" sz="1400" i="1" dirty="0">
              <a:latin typeface="+mn-lt"/>
            </a:endParaRPr>
          </a:p>
        </p:txBody>
      </p:sp>
      <p:sp>
        <p:nvSpPr>
          <p:cNvPr id="21" name="Text Box 18">
            <a:extLst>
              <a:ext uri="{FF2B5EF4-FFF2-40B4-BE49-F238E27FC236}">
                <a16:creationId xmlns:a16="http://schemas.microsoft.com/office/drawing/2014/main" id="{69F9C2C5-D540-431D-A9CF-38C5BFC858CA}"/>
              </a:ext>
            </a:extLst>
          </p:cNvPr>
          <p:cNvSpPr txBox="1">
            <a:spLocks noChangeArrowheads="1"/>
          </p:cNvSpPr>
          <p:nvPr/>
        </p:nvSpPr>
        <p:spPr bwMode="auto">
          <a:xfrm>
            <a:off x="7795375" y="1993358"/>
            <a:ext cx="424825"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2</a:t>
            </a:r>
            <a:endParaRPr lang="en-US" altLang="en-US" sz="1400" i="1">
              <a:latin typeface="+mn-lt"/>
            </a:endParaRPr>
          </a:p>
        </p:txBody>
      </p:sp>
      <p:sp>
        <p:nvSpPr>
          <p:cNvPr id="22" name="Text Box 19">
            <a:extLst>
              <a:ext uri="{FF2B5EF4-FFF2-40B4-BE49-F238E27FC236}">
                <a16:creationId xmlns:a16="http://schemas.microsoft.com/office/drawing/2014/main" id="{9ADF1739-12E0-4A9E-BAEA-5ACD72DF238E}"/>
              </a:ext>
            </a:extLst>
          </p:cNvPr>
          <p:cNvSpPr txBox="1">
            <a:spLocks noChangeArrowheads="1"/>
          </p:cNvSpPr>
          <p:nvPr/>
        </p:nvSpPr>
        <p:spPr bwMode="auto">
          <a:xfrm>
            <a:off x="6684208" y="244693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5</a:t>
            </a:r>
            <a:endParaRPr lang="en-US" altLang="en-US" sz="1400" i="1">
              <a:latin typeface="+mn-lt"/>
            </a:endParaRPr>
          </a:p>
        </p:txBody>
      </p:sp>
      <p:sp>
        <p:nvSpPr>
          <p:cNvPr id="23" name="Text Box 20">
            <a:extLst>
              <a:ext uri="{FF2B5EF4-FFF2-40B4-BE49-F238E27FC236}">
                <a16:creationId xmlns:a16="http://schemas.microsoft.com/office/drawing/2014/main" id="{E1DB9D66-8718-4A0B-8369-F3AF7341EECD}"/>
              </a:ext>
            </a:extLst>
          </p:cNvPr>
          <p:cNvSpPr txBox="1">
            <a:spLocks noChangeArrowheads="1"/>
          </p:cNvSpPr>
          <p:nvPr/>
        </p:nvSpPr>
        <p:spPr bwMode="auto">
          <a:xfrm>
            <a:off x="8907645" y="2402734"/>
            <a:ext cx="422618"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6</a:t>
            </a:r>
            <a:endParaRPr lang="en-US" altLang="en-US" sz="1400" i="1">
              <a:latin typeface="+mn-lt"/>
            </a:endParaRPr>
          </a:p>
        </p:txBody>
      </p:sp>
      <p:sp>
        <p:nvSpPr>
          <p:cNvPr id="24" name="Text Box 21">
            <a:extLst>
              <a:ext uri="{FF2B5EF4-FFF2-40B4-BE49-F238E27FC236}">
                <a16:creationId xmlns:a16="http://schemas.microsoft.com/office/drawing/2014/main" id="{2A771EFC-8CAA-442C-A09E-61A6978BF582}"/>
              </a:ext>
            </a:extLst>
          </p:cNvPr>
          <p:cNvSpPr txBox="1">
            <a:spLocks noChangeArrowheads="1"/>
          </p:cNvSpPr>
          <p:nvPr/>
        </p:nvSpPr>
        <p:spPr bwMode="auto">
          <a:xfrm>
            <a:off x="8273165" y="3209912"/>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9</a:t>
            </a:r>
            <a:endParaRPr lang="en-US" altLang="en-US" sz="1400" i="1">
              <a:latin typeface="+mn-lt"/>
            </a:endParaRPr>
          </a:p>
        </p:txBody>
      </p:sp>
      <p:sp>
        <p:nvSpPr>
          <p:cNvPr id="25" name="Text Box 22">
            <a:extLst>
              <a:ext uri="{FF2B5EF4-FFF2-40B4-BE49-F238E27FC236}">
                <a16:creationId xmlns:a16="http://schemas.microsoft.com/office/drawing/2014/main" id="{294C211A-2D2B-462A-A7A3-7F9B82B8D2BA}"/>
              </a:ext>
            </a:extLst>
          </p:cNvPr>
          <p:cNvSpPr txBox="1">
            <a:spLocks noChangeArrowheads="1"/>
          </p:cNvSpPr>
          <p:nvPr/>
        </p:nvSpPr>
        <p:spPr bwMode="auto">
          <a:xfrm>
            <a:off x="9756192" y="321096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10</a:t>
            </a:r>
            <a:endParaRPr lang="en-US" altLang="en-US" sz="1400" i="1" dirty="0">
              <a:latin typeface="+mn-lt"/>
            </a:endParaRPr>
          </a:p>
        </p:txBody>
      </p:sp>
      <p:sp>
        <p:nvSpPr>
          <p:cNvPr id="26" name="Text Box 23">
            <a:extLst>
              <a:ext uri="{FF2B5EF4-FFF2-40B4-BE49-F238E27FC236}">
                <a16:creationId xmlns:a16="http://schemas.microsoft.com/office/drawing/2014/main" id="{637DF521-521D-4787-BC63-D1F009403331}"/>
              </a:ext>
            </a:extLst>
          </p:cNvPr>
          <p:cNvSpPr txBox="1">
            <a:spLocks noChangeArrowheads="1"/>
          </p:cNvSpPr>
          <p:nvPr/>
        </p:nvSpPr>
        <p:spPr bwMode="auto">
          <a:xfrm>
            <a:off x="9809157" y="152610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3</a:t>
            </a:r>
            <a:endParaRPr lang="en-US" altLang="en-US" sz="1400" i="1">
              <a:latin typeface="+mn-lt"/>
            </a:endParaRPr>
          </a:p>
        </p:txBody>
      </p:sp>
      <p:sp>
        <p:nvSpPr>
          <p:cNvPr id="27" name="Text Box 24">
            <a:extLst>
              <a:ext uri="{FF2B5EF4-FFF2-40B4-BE49-F238E27FC236}">
                <a16:creationId xmlns:a16="http://schemas.microsoft.com/office/drawing/2014/main" id="{841AF8DD-3126-4629-910B-BA43C8699917}"/>
              </a:ext>
            </a:extLst>
          </p:cNvPr>
          <p:cNvSpPr txBox="1">
            <a:spLocks noChangeArrowheads="1"/>
          </p:cNvSpPr>
          <p:nvPr/>
        </p:nvSpPr>
        <p:spPr bwMode="auto">
          <a:xfrm>
            <a:off x="10630119" y="237221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7</a:t>
            </a:r>
            <a:endParaRPr lang="en-US" altLang="en-US" sz="1400" i="1">
              <a:latin typeface="+mn-lt"/>
            </a:endParaRPr>
          </a:p>
        </p:txBody>
      </p:sp>
      <p:sp>
        <p:nvSpPr>
          <p:cNvPr id="28" name="Text Box 25">
            <a:extLst>
              <a:ext uri="{FF2B5EF4-FFF2-40B4-BE49-F238E27FC236}">
                <a16:creationId xmlns:a16="http://schemas.microsoft.com/office/drawing/2014/main" id="{D86295E9-2F6C-4B7D-9293-E4E43D28C81B}"/>
              </a:ext>
            </a:extLst>
          </p:cNvPr>
          <p:cNvSpPr txBox="1">
            <a:spLocks noChangeArrowheads="1"/>
          </p:cNvSpPr>
          <p:nvPr/>
        </p:nvSpPr>
        <p:spPr bwMode="auto">
          <a:xfrm>
            <a:off x="11292184" y="1286157"/>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8</a:t>
            </a:r>
            <a:endParaRPr lang="en-US" altLang="en-US" sz="1400" i="1">
              <a:latin typeface="+mn-lt"/>
            </a:endParaRPr>
          </a:p>
        </p:txBody>
      </p:sp>
      <p:sp>
        <p:nvSpPr>
          <p:cNvPr id="29" name="Text Box 26">
            <a:extLst>
              <a:ext uri="{FF2B5EF4-FFF2-40B4-BE49-F238E27FC236}">
                <a16:creationId xmlns:a16="http://schemas.microsoft.com/office/drawing/2014/main" id="{37B5FD72-32B0-4595-8637-CA0F31C5D88A}"/>
              </a:ext>
            </a:extLst>
          </p:cNvPr>
          <p:cNvSpPr txBox="1">
            <a:spLocks noChangeArrowheads="1"/>
          </p:cNvSpPr>
          <p:nvPr/>
        </p:nvSpPr>
        <p:spPr bwMode="auto">
          <a:xfrm>
            <a:off x="11239219" y="276922"/>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12</a:t>
            </a:r>
            <a:endParaRPr lang="en-US" altLang="en-US" sz="1400" i="1" dirty="0">
              <a:latin typeface="+mn-lt"/>
            </a:endParaRPr>
          </a:p>
        </p:txBody>
      </p:sp>
      <p:sp>
        <p:nvSpPr>
          <p:cNvPr id="30" name="Text Box 17">
            <a:extLst>
              <a:ext uri="{FF2B5EF4-FFF2-40B4-BE49-F238E27FC236}">
                <a16:creationId xmlns:a16="http://schemas.microsoft.com/office/drawing/2014/main" id="{445999F0-198F-420C-A461-32AF07462211}"/>
              </a:ext>
            </a:extLst>
          </p:cNvPr>
          <p:cNvSpPr txBox="1">
            <a:spLocks noChangeArrowheads="1"/>
          </p:cNvSpPr>
          <p:nvPr/>
        </p:nvSpPr>
        <p:spPr bwMode="auto">
          <a:xfrm>
            <a:off x="7061027" y="447408"/>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11</a:t>
            </a:r>
            <a:endParaRPr lang="en-US" altLang="en-US" sz="1400" i="1" dirty="0">
              <a:solidFill>
                <a:srgbClr val="FFC000"/>
              </a:solidFill>
              <a:latin typeface="+mn-lt"/>
            </a:endParaRPr>
          </a:p>
        </p:txBody>
      </p:sp>
      <p:sp>
        <p:nvSpPr>
          <p:cNvPr id="31" name="Text Box 15">
            <a:extLst>
              <a:ext uri="{FF2B5EF4-FFF2-40B4-BE49-F238E27FC236}">
                <a16:creationId xmlns:a16="http://schemas.microsoft.com/office/drawing/2014/main" id="{FCE5CD6D-322A-4A98-BA96-B865C3497D9D}"/>
              </a:ext>
            </a:extLst>
          </p:cNvPr>
          <p:cNvSpPr txBox="1">
            <a:spLocks noChangeArrowheads="1"/>
          </p:cNvSpPr>
          <p:nvPr/>
        </p:nvSpPr>
        <p:spPr bwMode="auto">
          <a:xfrm>
            <a:off x="8381460" y="103358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a:t>
            </a:r>
            <a:endParaRPr lang="en-US" altLang="en-US" sz="1400" i="1" dirty="0">
              <a:solidFill>
                <a:srgbClr val="FFC000"/>
              </a:solidFill>
              <a:latin typeface="+mn-lt"/>
            </a:endParaRPr>
          </a:p>
        </p:txBody>
      </p:sp>
      <p:sp>
        <p:nvSpPr>
          <p:cNvPr id="32" name="Text Box 18">
            <a:extLst>
              <a:ext uri="{FF2B5EF4-FFF2-40B4-BE49-F238E27FC236}">
                <a16:creationId xmlns:a16="http://schemas.microsoft.com/office/drawing/2014/main" id="{97F417A4-A4D0-4708-98A1-020C549B7068}"/>
              </a:ext>
            </a:extLst>
          </p:cNvPr>
          <p:cNvSpPr txBox="1">
            <a:spLocks noChangeArrowheads="1"/>
          </p:cNvSpPr>
          <p:nvPr/>
        </p:nvSpPr>
        <p:spPr bwMode="auto">
          <a:xfrm>
            <a:off x="7797739" y="1993358"/>
            <a:ext cx="424825"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2</a:t>
            </a:r>
            <a:endParaRPr lang="en-US" altLang="en-US" sz="1400" i="1">
              <a:solidFill>
                <a:srgbClr val="FFC000"/>
              </a:solidFill>
              <a:latin typeface="+mn-lt"/>
            </a:endParaRPr>
          </a:p>
        </p:txBody>
      </p:sp>
      <p:sp>
        <p:nvSpPr>
          <p:cNvPr id="33" name="Text Box 16">
            <a:extLst>
              <a:ext uri="{FF2B5EF4-FFF2-40B4-BE49-F238E27FC236}">
                <a16:creationId xmlns:a16="http://schemas.microsoft.com/office/drawing/2014/main" id="{973E1C94-FC67-4D21-ACA2-72E2FA53EEC1}"/>
              </a:ext>
            </a:extLst>
          </p:cNvPr>
          <p:cNvSpPr txBox="1">
            <a:spLocks noChangeArrowheads="1"/>
          </p:cNvSpPr>
          <p:nvPr/>
        </p:nvSpPr>
        <p:spPr bwMode="auto">
          <a:xfrm>
            <a:off x="9745158" y="34006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4</a:t>
            </a:r>
            <a:endParaRPr lang="en-US" altLang="en-US" sz="1400" i="1" dirty="0">
              <a:solidFill>
                <a:srgbClr val="FFC000"/>
              </a:solidFill>
              <a:latin typeface="+mn-lt"/>
            </a:endParaRPr>
          </a:p>
        </p:txBody>
      </p:sp>
      <p:sp>
        <p:nvSpPr>
          <p:cNvPr id="34" name="Text Box 19">
            <a:extLst>
              <a:ext uri="{FF2B5EF4-FFF2-40B4-BE49-F238E27FC236}">
                <a16:creationId xmlns:a16="http://schemas.microsoft.com/office/drawing/2014/main" id="{E14265F3-D026-48EB-B9AE-7DE8B5A89B0C}"/>
              </a:ext>
            </a:extLst>
          </p:cNvPr>
          <p:cNvSpPr txBox="1">
            <a:spLocks noChangeArrowheads="1"/>
          </p:cNvSpPr>
          <p:nvPr/>
        </p:nvSpPr>
        <p:spPr bwMode="auto">
          <a:xfrm>
            <a:off x="6684208" y="244693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5</a:t>
            </a:r>
            <a:endParaRPr lang="en-US" altLang="en-US" sz="1400" i="1">
              <a:solidFill>
                <a:srgbClr val="FFC000"/>
              </a:solidFill>
              <a:latin typeface="+mn-lt"/>
            </a:endParaRPr>
          </a:p>
        </p:txBody>
      </p:sp>
      <p:sp>
        <p:nvSpPr>
          <p:cNvPr id="35" name="Text Box 20">
            <a:extLst>
              <a:ext uri="{FF2B5EF4-FFF2-40B4-BE49-F238E27FC236}">
                <a16:creationId xmlns:a16="http://schemas.microsoft.com/office/drawing/2014/main" id="{E1F57D4A-2767-431E-90D3-5B2701BCB051}"/>
              </a:ext>
            </a:extLst>
          </p:cNvPr>
          <p:cNvSpPr txBox="1">
            <a:spLocks noChangeArrowheads="1"/>
          </p:cNvSpPr>
          <p:nvPr/>
        </p:nvSpPr>
        <p:spPr bwMode="auto">
          <a:xfrm>
            <a:off x="8907645" y="2402734"/>
            <a:ext cx="422618"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6</a:t>
            </a:r>
            <a:endParaRPr lang="en-US" altLang="en-US" sz="1400" i="1">
              <a:solidFill>
                <a:srgbClr val="FFC000"/>
              </a:solidFill>
              <a:latin typeface="+mn-lt"/>
            </a:endParaRPr>
          </a:p>
        </p:txBody>
      </p:sp>
      <p:sp>
        <p:nvSpPr>
          <p:cNvPr id="36" name="Text Box 23">
            <a:extLst>
              <a:ext uri="{FF2B5EF4-FFF2-40B4-BE49-F238E27FC236}">
                <a16:creationId xmlns:a16="http://schemas.microsoft.com/office/drawing/2014/main" id="{81005ADB-64C6-4012-A30E-E6E2DA32C61D}"/>
              </a:ext>
            </a:extLst>
          </p:cNvPr>
          <p:cNvSpPr txBox="1">
            <a:spLocks noChangeArrowheads="1"/>
          </p:cNvSpPr>
          <p:nvPr/>
        </p:nvSpPr>
        <p:spPr bwMode="auto">
          <a:xfrm>
            <a:off x="9809157" y="152610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3</a:t>
            </a:r>
            <a:endParaRPr lang="en-US" altLang="en-US" sz="1400" i="1">
              <a:solidFill>
                <a:srgbClr val="FFC000"/>
              </a:solidFill>
              <a:latin typeface="+mn-lt"/>
            </a:endParaRPr>
          </a:p>
        </p:txBody>
      </p:sp>
      <p:sp>
        <p:nvSpPr>
          <p:cNvPr id="37" name="Text Box 21">
            <a:extLst>
              <a:ext uri="{FF2B5EF4-FFF2-40B4-BE49-F238E27FC236}">
                <a16:creationId xmlns:a16="http://schemas.microsoft.com/office/drawing/2014/main" id="{34F28F4E-B987-4F16-9CC6-0665E2EB1B38}"/>
              </a:ext>
            </a:extLst>
          </p:cNvPr>
          <p:cNvSpPr txBox="1">
            <a:spLocks noChangeArrowheads="1"/>
          </p:cNvSpPr>
          <p:nvPr/>
        </p:nvSpPr>
        <p:spPr bwMode="auto">
          <a:xfrm>
            <a:off x="8273165" y="320550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9</a:t>
            </a:r>
            <a:endParaRPr lang="en-US" altLang="en-US" sz="1400" i="1">
              <a:solidFill>
                <a:srgbClr val="FFC000"/>
              </a:solidFill>
              <a:latin typeface="+mn-lt"/>
            </a:endParaRPr>
          </a:p>
        </p:txBody>
      </p:sp>
      <p:sp>
        <p:nvSpPr>
          <p:cNvPr id="38" name="Text Box 22">
            <a:extLst>
              <a:ext uri="{FF2B5EF4-FFF2-40B4-BE49-F238E27FC236}">
                <a16:creationId xmlns:a16="http://schemas.microsoft.com/office/drawing/2014/main" id="{9A596828-5529-4F11-90F8-D1AC0E94124E}"/>
              </a:ext>
            </a:extLst>
          </p:cNvPr>
          <p:cNvSpPr txBox="1">
            <a:spLocks noChangeArrowheads="1"/>
          </p:cNvSpPr>
          <p:nvPr/>
        </p:nvSpPr>
        <p:spPr bwMode="auto">
          <a:xfrm>
            <a:off x="9756192" y="3206552"/>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10</a:t>
            </a:r>
            <a:endParaRPr lang="en-US" altLang="en-US" sz="1400" i="1" dirty="0">
              <a:solidFill>
                <a:srgbClr val="FFC000"/>
              </a:solidFill>
              <a:latin typeface="+mn-lt"/>
            </a:endParaRPr>
          </a:p>
        </p:txBody>
      </p:sp>
      <p:sp>
        <p:nvSpPr>
          <p:cNvPr id="39" name="Text Box 24">
            <a:extLst>
              <a:ext uri="{FF2B5EF4-FFF2-40B4-BE49-F238E27FC236}">
                <a16:creationId xmlns:a16="http://schemas.microsoft.com/office/drawing/2014/main" id="{6E81ED4F-C22F-445D-8862-4FBC9B6EEF5D}"/>
              </a:ext>
            </a:extLst>
          </p:cNvPr>
          <p:cNvSpPr txBox="1">
            <a:spLocks noChangeArrowheads="1"/>
          </p:cNvSpPr>
          <p:nvPr/>
        </p:nvSpPr>
        <p:spPr bwMode="auto">
          <a:xfrm>
            <a:off x="10630119" y="2367803"/>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7</a:t>
            </a:r>
            <a:endParaRPr lang="en-US" altLang="en-US" sz="1400" i="1">
              <a:solidFill>
                <a:srgbClr val="FFC000"/>
              </a:solidFill>
              <a:latin typeface="+mn-lt"/>
            </a:endParaRPr>
          </a:p>
        </p:txBody>
      </p:sp>
      <p:sp>
        <p:nvSpPr>
          <p:cNvPr id="40" name="Text Box 25">
            <a:extLst>
              <a:ext uri="{FF2B5EF4-FFF2-40B4-BE49-F238E27FC236}">
                <a16:creationId xmlns:a16="http://schemas.microsoft.com/office/drawing/2014/main" id="{74AE6396-DCD8-4456-83D7-8696121FB3CC}"/>
              </a:ext>
            </a:extLst>
          </p:cNvPr>
          <p:cNvSpPr txBox="1">
            <a:spLocks noChangeArrowheads="1"/>
          </p:cNvSpPr>
          <p:nvPr/>
        </p:nvSpPr>
        <p:spPr bwMode="auto">
          <a:xfrm>
            <a:off x="11292184" y="128174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8</a:t>
            </a:r>
            <a:endParaRPr lang="en-US" altLang="en-US" sz="1400" i="1">
              <a:solidFill>
                <a:srgbClr val="FFC000"/>
              </a:solidFill>
              <a:latin typeface="+mn-lt"/>
            </a:endParaRPr>
          </a:p>
        </p:txBody>
      </p:sp>
      <p:sp>
        <p:nvSpPr>
          <p:cNvPr id="41" name="Text Box 26">
            <a:extLst>
              <a:ext uri="{FF2B5EF4-FFF2-40B4-BE49-F238E27FC236}">
                <a16:creationId xmlns:a16="http://schemas.microsoft.com/office/drawing/2014/main" id="{7058F513-4E4C-4204-9202-F05660C40212}"/>
              </a:ext>
            </a:extLst>
          </p:cNvPr>
          <p:cNvSpPr txBox="1">
            <a:spLocks noChangeArrowheads="1"/>
          </p:cNvSpPr>
          <p:nvPr/>
        </p:nvSpPr>
        <p:spPr bwMode="auto">
          <a:xfrm>
            <a:off x="11239219" y="28133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12</a:t>
            </a:r>
            <a:endParaRPr lang="en-US" altLang="en-US" sz="1400" i="1" dirty="0">
              <a:solidFill>
                <a:srgbClr val="FFC000"/>
              </a:solidFill>
              <a:latin typeface="+mn-lt"/>
            </a:endParaRPr>
          </a:p>
        </p:txBody>
      </p:sp>
    </p:spTree>
    <p:extLst>
      <p:ext uri="{BB962C8B-B14F-4D97-AF65-F5344CB8AC3E}">
        <p14:creationId xmlns:p14="http://schemas.microsoft.com/office/powerpoint/2010/main" val="127531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0">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0">
                                            <p:txEl>
                                              <p:pRg st="0" end="0"/>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bg/>
                                          </p:spTgt>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0"/>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allAtOnce" animBg="1"/>
      <p:bldP spid="30" grpId="1" uiExpand="1" build="allAtOnce"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 (BFS)</a:t>
            </a:r>
          </a:p>
        </p:txBody>
      </p:sp>
      <p:sp>
        <p:nvSpPr>
          <p:cNvPr id="3" name="Content Placeholder 2"/>
          <p:cNvSpPr>
            <a:spLocks noGrp="1"/>
          </p:cNvSpPr>
          <p:nvPr>
            <p:ph idx="1"/>
          </p:nvPr>
        </p:nvSpPr>
        <p:spPr/>
        <p:txBody>
          <a:bodyPr/>
          <a:lstStyle/>
          <a:p>
            <a:r>
              <a:rPr lang="en-US" dirty="0"/>
              <a:t>If a vertex has several unmarked </a:t>
            </a:r>
            <a:r>
              <a:rPr lang="en-US" dirty="0" err="1"/>
              <a:t>neighbours</a:t>
            </a:r>
            <a:r>
              <a:rPr lang="en-US" dirty="0"/>
              <a:t>, it would be equally correct to visit them in any order. </a:t>
            </a:r>
          </a:p>
          <a:p>
            <a:endParaRPr lang="en-US" dirty="0"/>
          </a:p>
          <a:p>
            <a:r>
              <a:rPr lang="en-US" dirty="0"/>
              <a:t>If the </a:t>
            </a:r>
            <a:r>
              <a:rPr lang="en-US" dirty="0">
                <a:solidFill>
                  <a:srgbClr val="FF0000"/>
                </a:solidFill>
              </a:rPr>
              <a:t>shortest path </a:t>
            </a:r>
            <a:r>
              <a:rPr lang="en-US" dirty="0"/>
              <a:t>from s to any vertex v is defined as the path with the minimum number of edges, then BFS finds the shortest paths from s to all vertices reachable from s.</a:t>
            </a:r>
          </a:p>
          <a:p>
            <a:endParaRPr lang="en-US" dirty="0"/>
          </a:p>
          <a:p>
            <a:r>
              <a:rPr lang="en-US" dirty="0"/>
              <a:t>The tree built by BFS is called the </a:t>
            </a:r>
            <a:r>
              <a:rPr lang="en-US" b="1" dirty="0">
                <a:solidFill>
                  <a:srgbClr val="FF0000"/>
                </a:solidFill>
              </a:rPr>
              <a:t>breadth first spanning tree </a:t>
            </a:r>
            <a:r>
              <a:rPr lang="en-US" dirty="0"/>
              <a:t>(when graph G is connected).</a:t>
            </a:r>
          </a:p>
          <a:p>
            <a:endParaRPr lang="en-US" dirty="0"/>
          </a:p>
        </p:txBody>
      </p:sp>
    </p:spTree>
    <p:extLst>
      <p:ext uri="{BB962C8B-B14F-4D97-AF65-F5344CB8AC3E}">
        <p14:creationId xmlns:p14="http://schemas.microsoft.com/office/powerpoint/2010/main" val="2476235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BFS</a:t>
            </a:r>
          </a:p>
        </p:txBody>
      </p:sp>
      <p:sp>
        <p:nvSpPr>
          <p:cNvPr id="3" name="Content Placeholder 2"/>
          <p:cNvSpPr>
            <a:spLocks noGrp="1"/>
          </p:cNvSpPr>
          <p:nvPr>
            <p:ph idx="1"/>
          </p:nvPr>
        </p:nvSpPr>
        <p:spPr/>
        <p:txBody>
          <a:bodyPr/>
          <a:lstStyle/>
          <a:p>
            <a:r>
              <a:rPr lang="en-US" dirty="0"/>
              <a:t>Finding all connected components in a graph</a:t>
            </a:r>
          </a:p>
          <a:p>
            <a:endParaRPr lang="en-US" dirty="0"/>
          </a:p>
          <a:p>
            <a:r>
              <a:rPr lang="en-US" dirty="0"/>
              <a:t>Finding all vertices within one connected component</a:t>
            </a:r>
          </a:p>
          <a:p>
            <a:endParaRPr lang="en-US" dirty="0"/>
          </a:p>
          <a:p>
            <a:r>
              <a:rPr lang="en-US" dirty="0"/>
              <a:t>Finding the shortest path between two vertices</a:t>
            </a:r>
          </a:p>
        </p:txBody>
      </p:sp>
    </p:spTree>
    <p:extLst>
      <p:ext uri="{BB962C8B-B14F-4D97-AF65-F5344CB8AC3E}">
        <p14:creationId xmlns:p14="http://schemas.microsoft.com/office/powerpoint/2010/main" val="2719687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Complexity of BFS</a:t>
            </a:r>
          </a:p>
        </p:txBody>
      </p:sp>
      <p:sp>
        <p:nvSpPr>
          <p:cNvPr id="3" name="Content Placeholder 2"/>
          <p:cNvSpPr>
            <a:spLocks noGrp="1"/>
          </p:cNvSpPr>
          <p:nvPr>
            <p:ph idx="1"/>
          </p:nvPr>
        </p:nvSpPr>
        <p:spPr>
          <a:xfrm>
            <a:off x="838200" y="1825625"/>
            <a:ext cx="10881946" cy="4351338"/>
          </a:xfrm>
        </p:spPr>
        <p:txBody>
          <a:bodyPr/>
          <a:lstStyle/>
          <a:p>
            <a:r>
              <a:rPr lang="en-US" dirty="0"/>
              <a:t>Each edge is processed once in the while loop for a total cost of </a:t>
            </a:r>
            <a:r>
              <a:rPr lang="el-GR" dirty="0">
                <a:latin typeface="Calibri" panose="020F0502020204030204" pitchFamily="34" charset="0"/>
                <a:cs typeface="Calibri" panose="020F0502020204030204" pitchFamily="34" charset="0"/>
              </a:rPr>
              <a:t>Θ</a:t>
            </a:r>
            <a:r>
              <a:rPr lang="en-US" dirty="0"/>
              <a:t>(|E|)</a:t>
            </a:r>
          </a:p>
          <a:p>
            <a:endParaRPr lang="en-US" dirty="0"/>
          </a:p>
          <a:p>
            <a:r>
              <a:rPr lang="en-US" dirty="0"/>
              <a:t>Each vertex is queued and dequeued once for a total cost of </a:t>
            </a:r>
            <a:r>
              <a:rPr lang="el-GR" dirty="0">
                <a:latin typeface="Calibri" panose="020F0502020204030204" pitchFamily="34" charset="0"/>
                <a:cs typeface="Calibri" panose="020F0502020204030204" pitchFamily="34" charset="0"/>
              </a:rPr>
              <a:t>Θ</a:t>
            </a:r>
            <a:r>
              <a:rPr lang="en-US" dirty="0"/>
              <a:t>(|V|)</a:t>
            </a:r>
          </a:p>
          <a:p>
            <a:endParaRPr lang="en-US" dirty="0"/>
          </a:p>
          <a:p>
            <a:r>
              <a:rPr lang="en-US" dirty="0"/>
              <a:t>The worst-case time complexity for BFS is </a:t>
            </a:r>
          </a:p>
          <a:p>
            <a:pPr lvl="1"/>
            <a:r>
              <a:rPr lang="el-GR" dirty="0">
                <a:latin typeface="Calibri" panose="020F0502020204030204" pitchFamily="34" charset="0"/>
                <a:cs typeface="Calibri" panose="020F0502020204030204" pitchFamily="34" charset="0"/>
              </a:rPr>
              <a:t>Θ</a:t>
            </a:r>
            <a:r>
              <a:rPr lang="en-US" dirty="0"/>
              <a:t>(|V| + |E|) if graph is represented by adjacency lists </a:t>
            </a:r>
          </a:p>
          <a:p>
            <a:pPr lvl="1"/>
            <a:endParaRPr lang="en-US" dirty="0"/>
          </a:p>
          <a:p>
            <a:pPr lvl="1"/>
            <a:r>
              <a:rPr lang="el-GR" dirty="0">
                <a:latin typeface="Calibri" panose="020F0502020204030204" pitchFamily="34" charset="0"/>
                <a:cs typeface="Calibri" panose="020F0502020204030204" pitchFamily="34" charset="0"/>
              </a:rPr>
              <a:t>Θ</a:t>
            </a:r>
            <a:r>
              <a:rPr lang="en-US" dirty="0"/>
              <a:t>(|V|</a:t>
            </a:r>
            <a:r>
              <a:rPr lang="en-US" baseline="30000" dirty="0"/>
              <a:t>2</a:t>
            </a:r>
            <a:r>
              <a:rPr lang="en-US" dirty="0"/>
              <a:t>) if graph is represented by an adjacency matrix </a:t>
            </a:r>
          </a:p>
          <a:p>
            <a:pPr lvl="2"/>
            <a:r>
              <a:rPr lang="en-US" sz="2200" dirty="0"/>
              <a:t>each vertex takes </a:t>
            </a:r>
            <a:r>
              <a:rPr lang="el-GR" sz="2200" dirty="0">
                <a:latin typeface="Calibri" panose="020F0502020204030204" pitchFamily="34" charset="0"/>
                <a:cs typeface="Calibri" panose="020F0502020204030204" pitchFamily="34" charset="0"/>
              </a:rPr>
              <a:t>Θ</a:t>
            </a:r>
            <a:r>
              <a:rPr lang="en-US" sz="2200" dirty="0"/>
              <a:t>(|V|) to scan for its </a:t>
            </a:r>
            <a:r>
              <a:rPr lang="en-US" sz="2200" dirty="0" err="1"/>
              <a:t>neighbours</a:t>
            </a:r>
            <a:endParaRPr lang="en-US" sz="2200" dirty="0"/>
          </a:p>
          <a:p>
            <a:endParaRPr lang="en-US" dirty="0"/>
          </a:p>
        </p:txBody>
      </p:sp>
    </p:spTree>
    <p:extLst>
      <p:ext uri="{BB962C8B-B14F-4D97-AF65-F5344CB8AC3E}">
        <p14:creationId xmlns:p14="http://schemas.microsoft.com/office/powerpoint/2010/main" val="165306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 (DFS)</a:t>
            </a:r>
          </a:p>
        </p:txBody>
      </p:sp>
      <p:sp>
        <p:nvSpPr>
          <p:cNvPr id="3" name="Content Placeholder 2"/>
          <p:cNvSpPr>
            <a:spLocks noGrp="1"/>
          </p:cNvSpPr>
          <p:nvPr>
            <p:ph idx="1"/>
          </p:nvPr>
        </p:nvSpPr>
        <p:spPr/>
        <p:txBody>
          <a:bodyPr/>
          <a:lstStyle/>
          <a:p>
            <a:r>
              <a:rPr lang="en-US" dirty="0"/>
              <a:t>Work similar to </a:t>
            </a:r>
            <a:r>
              <a:rPr lang="en-US" dirty="0">
                <a:solidFill>
                  <a:srgbClr val="FF0000"/>
                </a:solidFill>
              </a:rPr>
              <a:t>preorder</a:t>
            </a:r>
            <a:r>
              <a:rPr lang="en-US" dirty="0"/>
              <a:t> traversal of the trees</a:t>
            </a:r>
          </a:p>
          <a:p>
            <a:r>
              <a:rPr lang="en-US" dirty="0"/>
              <a:t>DFS systematically explores along a path from vertex v as deeply into the graph as possible before backing up.</a:t>
            </a:r>
          </a:p>
          <a:p>
            <a:endParaRPr lang="en-US" dirty="0"/>
          </a:p>
          <a:p>
            <a:endParaRPr lang="en-US" dirty="0"/>
          </a:p>
          <a:p>
            <a:endParaRPr lang="en-US" dirty="0"/>
          </a:p>
        </p:txBody>
      </p:sp>
      <p:sp>
        <p:nvSpPr>
          <p:cNvPr id="4" name="Line 3"/>
          <p:cNvSpPr>
            <a:spLocks noChangeShapeType="1"/>
          </p:cNvSpPr>
          <p:nvPr/>
        </p:nvSpPr>
        <p:spPr bwMode="auto">
          <a:xfrm>
            <a:off x="5932359" y="4208231"/>
            <a:ext cx="1377096" cy="486201"/>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5" name="Line 4"/>
          <p:cNvSpPr>
            <a:spLocks noChangeShapeType="1"/>
          </p:cNvSpPr>
          <p:nvPr/>
        </p:nvSpPr>
        <p:spPr bwMode="auto">
          <a:xfrm>
            <a:off x="4661193" y="3633630"/>
            <a:ext cx="1218201" cy="55565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6" name="Line 5"/>
          <p:cNvSpPr>
            <a:spLocks noChangeShapeType="1"/>
          </p:cNvSpPr>
          <p:nvPr/>
        </p:nvSpPr>
        <p:spPr bwMode="auto">
          <a:xfrm flipV="1">
            <a:off x="5296776" y="4189288"/>
            <a:ext cx="582618" cy="95977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solidFill>
                <a:srgbClr val="FFC000"/>
              </a:solidFill>
              <a:latin typeface="+mn-lt"/>
            </a:endParaRPr>
          </a:p>
        </p:txBody>
      </p:sp>
      <p:sp>
        <p:nvSpPr>
          <p:cNvPr id="7" name="Line 6"/>
          <p:cNvSpPr>
            <a:spLocks noChangeShapeType="1"/>
          </p:cNvSpPr>
          <p:nvPr/>
        </p:nvSpPr>
        <p:spPr bwMode="auto">
          <a:xfrm>
            <a:off x="4661193" y="3633630"/>
            <a:ext cx="635583" cy="146491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8" name="Line 7"/>
          <p:cNvSpPr>
            <a:spLocks noChangeShapeType="1"/>
          </p:cNvSpPr>
          <p:nvPr/>
        </p:nvSpPr>
        <p:spPr bwMode="auto">
          <a:xfrm flipV="1">
            <a:off x="4184506" y="5098546"/>
            <a:ext cx="1165235" cy="5051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9" name="Line 8"/>
          <p:cNvSpPr>
            <a:spLocks noChangeShapeType="1"/>
          </p:cNvSpPr>
          <p:nvPr/>
        </p:nvSpPr>
        <p:spPr bwMode="auto">
          <a:xfrm>
            <a:off x="5349741" y="5098546"/>
            <a:ext cx="1059305" cy="55565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0" name="Line 9"/>
          <p:cNvSpPr>
            <a:spLocks noChangeShapeType="1"/>
          </p:cNvSpPr>
          <p:nvPr/>
        </p:nvSpPr>
        <p:spPr bwMode="auto">
          <a:xfrm flipV="1">
            <a:off x="5773463" y="5507923"/>
            <a:ext cx="635583" cy="8587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1" name="Line 10"/>
          <p:cNvSpPr>
            <a:spLocks noChangeShapeType="1"/>
          </p:cNvSpPr>
          <p:nvPr/>
        </p:nvSpPr>
        <p:spPr bwMode="auto">
          <a:xfrm>
            <a:off x="6409046" y="5507923"/>
            <a:ext cx="900409" cy="85874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2" name="Line 11"/>
          <p:cNvSpPr>
            <a:spLocks noChangeShapeType="1"/>
          </p:cNvSpPr>
          <p:nvPr/>
        </p:nvSpPr>
        <p:spPr bwMode="auto">
          <a:xfrm flipV="1">
            <a:off x="5963255" y="3618897"/>
            <a:ext cx="1134339" cy="570391"/>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3" name="Line 12"/>
          <p:cNvSpPr>
            <a:spLocks noChangeShapeType="1"/>
          </p:cNvSpPr>
          <p:nvPr/>
        </p:nvSpPr>
        <p:spPr bwMode="auto">
          <a:xfrm>
            <a:off x="7309455" y="4643917"/>
            <a:ext cx="818754" cy="86400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4" name="Line 13"/>
          <p:cNvSpPr>
            <a:spLocks noChangeShapeType="1"/>
          </p:cNvSpPr>
          <p:nvPr/>
        </p:nvSpPr>
        <p:spPr bwMode="auto">
          <a:xfrm flipV="1">
            <a:off x="7309455" y="4391345"/>
            <a:ext cx="1483027" cy="25257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b="0">
              <a:latin typeface="+mn-lt"/>
            </a:endParaRPr>
          </a:p>
        </p:txBody>
      </p:sp>
      <p:sp>
        <p:nvSpPr>
          <p:cNvPr id="15" name="Line 14"/>
          <p:cNvSpPr>
            <a:spLocks noChangeShapeType="1"/>
          </p:cNvSpPr>
          <p:nvPr/>
        </p:nvSpPr>
        <p:spPr bwMode="auto">
          <a:xfrm flipH="1" flipV="1">
            <a:off x="8739517" y="3431573"/>
            <a:ext cx="0" cy="959773"/>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sz="1400"/>
          </a:p>
        </p:txBody>
      </p:sp>
      <p:sp>
        <p:nvSpPr>
          <p:cNvPr id="16" name="Text Box 15"/>
          <p:cNvSpPr txBox="1">
            <a:spLocks noChangeArrowheads="1"/>
          </p:cNvSpPr>
          <p:nvPr/>
        </p:nvSpPr>
        <p:spPr bwMode="auto">
          <a:xfrm>
            <a:off x="5667533" y="403774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a:t>
            </a:r>
            <a:endParaRPr lang="en-US" altLang="en-US" sz="1400" i="1" dirty="0">
              <a:latin typeface="+mn-lt"/>
            </a:endParaRPr>
          </a:p>
        </p:txBody>
      </p:sp>
      <p:sp>
        <p:nvSpPr>
          <p:cNvPr id="17" name="Text Box 16"/>
          <p:cNvSpPr txBox="1">
            <a:spLocks noChangeArrowheads="1"/>
          </p:cNvSpPr>
          <p:nvPr/>
        </p:nvSpPr>
        <p:spPr bwMode="auto">
          <a:xfrm>
            <a:off x="7033595" y="334422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4</a:t>
            </a:r>
            <a:endParaRPr lang="en-US" altLang="en-US" sz="1400" i="1" dirty="0">
              <a:latin typeface="+mn-lt"/>
            </a:endParaRPr>
          </a:p>
        </p:txBody>
      </p:sp>
      <p:sp>
        <p:nvSpPr>
          <p:cNvPr id="18" name="Text Box 17"/>
          <p:cNvSpPr txBox="1">
            <a:spLocks noChangeArrowheads="1"/>
          </p:cNvSpPr>
          <p:nvPr/>
        </p:nvSpPr>
        <p:spPr bwMode="auto">
          <a:xfrm>
            <a:off x="4351126" y="345262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11</a:t>
            </a:r>
            <a:endParaRPr lang="en-US" altLang="en-US" sz="1400" i="1" dirty="0">
              <a:latin typeface="+mn-lt"/>
            </a:endParaRPr>
          </a:p>
        </p:txBody>
      </p:sp>
      <p:sp>
        <p:nvSpPr>
          <p:cNvPr id="19" name="Text Box 18"/>
          <p:cNvSpPr txBox="1">
            <a:spLocks noChangeArrowheads="1"/>
          </p:cNvSpPr>
          <p:nvPr/>
        </p:nvSpPr>
        <p:spPr bwMode="auto">
          <a:xfrm>
            <a:off x="5083812" y="4997518"/>
            <a:ext cx="424825"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2</a:t>
            </a:r>
            <a:endParaRPr lang="en-US" altLang="en-US" sz="1400" i="1">
              <a:latin typeface="+mn-lt"/>
            </a:endParaRPr>
          </a:p>
        </p:txBody>
      </p:sp>
      <p:sp>
        <p:nvSpPr>
          <p:cNvPr id="20" name="Text Box 19"/>
          <p:cNvSpPr txBox="1">
            <a:spLocks noChangeArrowheads="1"/>
          </p:cNvSpPr>
          <p:nvPr/>
        </p:nvSpPr>
        <p:spPr bwMode="auto">
          <a:xfrm>
            <a:off x="3972645" y="545109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5</a:t>
            </a:r>
            <a:endParaRPr lang="en-US" altLang="en-US" sz="1400" i="1">
              <a:latin typeface="+mn-lt"/>
            </a:endParaRPr>
          </a:p>
        </p:txBody>
      </p:sp>
      <p:sp>
        <p:nvSpPr>
          <p:cNvPr id="21" name="Text Box 20"/>
          <p:cNvSpPr txBox="1">
            <a:spLocks noChangeArrowheads="1"/>
          </p:cNvSpPr>
          <p:nvPr/>
        </p:nvSpPr>
        <p:spPr bwMode="auto">
          <a:xfrm>
            <a:off x="6196082" y="5406894"/>
            <a:ext cx="422618"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6</a:t>
            </a:r>
            <a:endParaRPr lang="en-US" altLang="en-US" sz="1400" i="1">
              <a:latin typeface="+mn-lt"/>
            </a:endParaRPr>
          </a:p>
        </p:txBody>
      </p:sp>
      <p:sp>
        <p:nvSpPr>
          <p:cNvPr id="22" name="Text Box 21"/>
          <p:cNvSpPr txBox="1">
            <a:spLocks noChangeArrowheads="1"/>
          </p:cNvSpPr>
          <p:nvPr/>
        </p:nvSpPr>
        <p:spPr bwMode="auto">
          <a:xfrm>
            <a:off x="5561602" y="6214072"/>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9</a:t>
            </a:r>
            <a:endParaRPr lang="en-US" altLang="en-US" sz="1400" i="1">
              <a:latin typeface="+mn-lt"/>
            </a:endParaRPr>
          </a:p>
        </p:txBody>
      </p:sp>
      <p:sp>
        <p:nvSpPr>
          <p:cNvPr id="23" name="Text Box 22"/>
          <p:cNvSpPr txBox="1">
            <a:spLocks noChangeArrowheads="1"/>
          </p:cNvSpPr>
          <p:nvPr/>
        </p:nvSpPr>
        <p:spPr bwMode="auto">
          <a:xfrm>
            <a:off x="7044629" y="621512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10</a:t>
            </a:r>
            <a:endParaRPr lang="en-US" altLang="en-US" sz="1400" i="1" dirty="0">
              <a:latin typeface="+mn-lt"/>
            </a:endParaRPr>
          </a:p>
        </p:txBody>
      </p:sp>
      <p:sp>
        <p:nvSpPr>
          <p:cNvPr id="24" name="Text Box 23"/>
          <p:cNvSpPr txBox="1">
            <a:spLocks noChangeArrowheads="1"/>
          </p:cNvSpPr>
          <p:nvPr/>
        </p:nvSpPr>
        <p:spPr bwMode="auto">
          <a:xfrm>
            <a:off x="7097594" y="453026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3</a:t>
            </a:r>
            <a:endParaRPr lang="en-US" altLang="en-US" sz="1400" i="1">
              <a:latin typeface="+mn-lt"/>
            </a:endParaRPr>
          </a:p>
        </p:txBody>
      </p:sp>
      <p:sp>
        <p:nvSpPr>
          <p:cNvPr id="25" name="Text Box 24"/>
          <p:cNvSpPr txBox="1">
            <a:spLocks noChangeArrowheads="1"/>
          </p:cNvSpPr>
          <p:nvPr/>
        </p:nvSpPr>
        <p:spPr bwMode="auto">
          <a:xfrm>
            <a:off x="7918556" y="537637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7</a:t>
            </a:r>
            <a:endParaRPr lang="en-US" altLang="en-US" sz="1400" i="1">
              <a:latin typeface="+mn-lt"/>
            </a:endParaRPr>
          </a:p>
        </p:txBody>
      </p:sp>
      <p:sp>
        <p:nvSpPr>
          <p:cNvPr id="26" name="Text Box 25"/>
          <p:cNvSpPr txBox="1">
            <a:spLocks noChangeArrowheads="1"/>
          </p:cNvSpPr>
          <p:nvPr/>
        </p:nvSpPr>
        <p:spPr bwMode="auto">
          <a:xfrm>
            <a:off x="8580621" y="4290317"/>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latin typeface="+mn-lt"/>
              </a:rPr>
              <a:t>8</a:t>
            </a:r>
            <a:endParaRPr lang="en-US" altLang="en-US" sz="1400" i="1">
              <a:latin typeface="+mn-lt"/>
            </a:endParaRPr>
          </a:p>
        </p:txBody>
      </p:sp>
      <p:sp>
        <p:nvSpPr>
          <p:cNvPr id="27" name="Text Box 26"/>
          <p:cNvSpPr txBox="1">
            <a:spLocks noChangeArrowheads="1"/>
          </p:cNvSpPr>
          <p:nvPr/>
        </p:nvSpPr>
        <p:spPr bwMode="auto">
          <a:xfrm>
            <a:off x="8527656" y="3281082"/>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latin typeface="+mn-lt"/>
              </a:rPr>
              <a:t>12</a:t>
            </a:r>
            <a:endParaRPr lang="en-US" altLang="en-US" sz="1400" i="1" dirty="0">
              <a:latin typeface="+mn-lt"/>
            </a:endParaRPr>
          </a:p>
        </p:txBody>
      </p:sp>
      <p:sp>
        <p:nvSpPr>
          <p:cNvPr id="28" name="Text Box 17"/>
          <p:cNvSpPr txBox="1">
            <a:spLocks noChangeArrowheads="1"/>
          </p:cNvSpPr>
          <p:nvPr/>
        </p:nvSpPr>
        <p:spPr bwMode="auto">
          <a:xfrm>
            <a:off x="4349464" y="3451568"/>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11</a:t>
            </a:r>
            <a:endParaRPr lang="en-US" altLang="en-US" sz="1400" i="1" dirty="0">
              <a:solidFill>
                <a:srgbClr val="FFC000"/>
              </a:solidFill>
              <a:latin typeface="+mn-lt"/>
            </a:endParaRPr>
          </a:p>
        </p:txBody>
      </p:sp>
      <p:sp>
        <p:nvSpPr>
          <p:cNvPr id="29" name="Text Box 15"/>
          <p:cNvSpPr txBox="1">
            <a:spLocks noChangeArrowheads="1"/>
          </p:cNvSpPr>
          <p:nvPr/>
        </p:nvSpPr>
        <p:spPr bwMode="auto">
          <a:xfrm>
            <a:off x="5669897" y="403774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a:t>
            </a:r>
            <a:endParaRPr lang="en-US" altLang="en-US" sz="1400" i="1" dirty="0">
              <a:solidFill>
                <a:srgbClr val="FFC000"/>
              </a:solidFill>
              <a:latin typeface="+mn-lt"/>
            </a:endParaRPr>
          </a:p>
        </p:txBody>
      </p:sp>
      <p:sp>
        <p:nvSpPr>
          <p:cNvPr id="30" name="Text Box 18"/>
          <p:cNvSpPr txBox="1">
            <a:spLocks noChangeArrowheads="1"/>
          </p:cNvSpPr>
          <p:nvPr/>
        </p:nvSpPr>
        <p:spPr bwMode="auto">
          <a:xfrm>
            <a:off x="5086176" y="4997518"/>
            <a:ext cx="424825"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2</a:t>
            </a:r>
            <a:endParaRPr lang="en-US" altLang="en-US" sz="1400" i="1">
              <a:solidFill>
                <a:srgbClr val="FFC000"/>
              </a:solidFill>
              <a:latin typeface="+mn-lt"/>
            </a:endParaRPr>
          </a:p>
        </p:txBody>
      </p:sp>
      <p:sp>
        <p:nvSpPr>
          <p:cNvPr id="31" name="Text Box 16"/>
          <p:cNvSpPr txBox="1">
            <a:spLocks noChangeArrowheads="1"/>
          </p:cNvSpPr>
          <p:nvPr/>
        </p:nvSpPr>
        <p:spPr bwMode="auto">
          <a:xfrm>
            <a:off x="7033595" y="334422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4</a:t>
            </a:r>
            <a:endParaRPr lang="en-US" altLang="en-US" sz="1400" i="1" dirty="0">
              <a:solidFill>
                <a:srgbClr val="FFC000"/>
              </a:solidFill>
              <a:latin typeface="+mn-lt"/>
            </a:endParaRPr>
          </a:p>
        </p:txBody>
      </p:sp>
      <p:sp>
        <p:nvSpPr>
          <p:cNvPr id="32" name="Text Box 19"/>
          <p:cNvSpPr txBox="1">
            <a:spLocks noChangeArrowheads="1"/>
          </p:cNvSpPr>
          <p:nvPr/>
        </p:nvSpPr>
        <p:spPr bwMode="auto">
          <a:xfrm>
            <a:off x="3972645" y="545109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5</a:t>
            </a:r>
            <a:endParaRPr lang="en-US" altLang="en-US" sz="1400" i="1">
              <a:solidFill>
                <a:srgbClr val="FFC000"/>
              </a:solidFill>
              <a:latin typeface="+mn-lt"/>
            </a:endParaRPr>
          </a:p>
        </p:txBody>
      </p:sp>
      <p:sp>
        <p:nvSpPr>
          <p:cNvPr id="33" name="Text Box 20"/>
          <p:cNvSpPr txBox="1">
            <a:spLocks noChangeArrowheads="1"/>
          </p:cNvSpPr>
          <p:nvPr/>
        </p:nvSpPr>
        <p:spPr bwMode="auto">
          <a:xfrm>
            <a:off x="6196082" y="5406894"/>
            <a:ext cx="422618"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6</a:t>
            </a:r>
            <a:endParaRPr lang="en-US" altLang="en-US" sz="1400" i="1">
              <a:solidFill>
                <a:srgbClr val="FFC000"/>
              </a:solidFill>
              <a:latin typeface="+mn-lt"/>
            </a:endParaRPr>
          </a:p>
        </p:txBody>
      </p:sp>
      <p:sp>
        <p:nvSpPr>
          <p:cNvPr id="34" name="Text Box 23"/>
          <p:cNvSpPr txBox="1">
            <a:spLocks noChangeArrowheads="1"/>
          </p:cNvSpPr>
          <p:nvPr/>
        </p:nvSpPr>
        <p:spPr bwMode="auto">
          <a:xfrm>
            <a:off x="7097594" y="453026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3</a:t>
            </a:r>
            <a:endParaRPr lang="en-US" altLang="en-US" sz="1400" i="1">
              <a:solidFill>
                <a:srgbClr val="FFC000"/>
              </a:solidFill>
              <a:latin typeface="+mn-lt"/>
            </a:endParaRPr>
          </a:p>
        </p:txBody>
      </p:sp>
      <p:sp>
        <p:nvSpPr>
          <p:cNvPr id="35" name="Text Box 21"/>
          <p:cNvSpPr txBox="1">
            <a:spLocks noChangeArrowheads="1"/>
          </p:cNvSpPr>
          <p:nvPr/>
        </p:nvSpPr>
        <p:spPr bwMode="auto">
          <a:xfrm>
            <a:off x="5561602" y="6209660"/>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9</a:t>
            </a:r>
            <a:endParaRPr lang="en-US" altLang="en-US" sz="1400" i="1">
              <a:solidFill>
                <a:srgbClr val="FFC000"/>
              </a:solidFill>
              <a:latin typeface="+mn-lt"/>
            </a:endParaRPr>
          </a:p>
        </p:txBody>
      </p:sp>
      <p:sp>
        <p:nvSpPr>
          <p:cNvPr id="36" name="Text Box 22"/>
          <p:cNvSpPr txBox="1">
            <a:spLocks noChangeArrowheads="1"/>
          </p:cNvSpPr>
          <p:nvPr/>
        </p:nvSpPr>
        <p:spPr bwMode="auto">
          <a:xfrm>
            <a:off x="7044629" y="6210712"/>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10</a:t>
            </a:r>
            <a:endParaRPr lang="en-US" altLang="en-US" sz="1400" i="1" dirty="0">
              <a:solidFill>
                <a:srgbClr val="FFC000"/>
              </a:solidFill>
              <a:latin typeface="+mn-lt"/>
            </a:endParaRPr>
          </a:p>
        </p:txBody>
      </p:sp>
      <p:sp>
        <p:nvSpPr>
          <p:cNvPr id="37" name="Text Box 24"/>
          <p:cNvSpPr txBox="1">
            <a:spLocks noChangeArrowheads="1"/>
          </p:cNvSpPr>
          <p:nvPr/>
        </p:nvSpPr>
        <p:spPr bwMode="auto">
          <a:xfrm>
            <a:off x="7918556" y="5371963"/>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7</a:t>
            </a:r>
            <a:endParaRPr lang="en-US" altLang="en-US" sz="1400" i="1">
              <a:solidFill>
                <a:srgbClr val="FFC000"/>
              </a:solidFill>
              <a:latin typeface="+mn-lt"/>
            </a:endParaRPr>
          </a:p>
        </p:txBody>
      </p:sp>
      <p:sp>
        <p:nvSpPr>
          <p:cNvPr id="38" name="Text Box 25"/>
          <p:cNvSpPr txBox="1">
            <a:spLocks noChangeArrowheads="1"/>
          </p:cNvSpPr>
          <p:nvPr/>
        </p:nvSpPr>
        <p:spPr bwMode="auto">
          <a:xfrm>
            <a:off x="8580621" y="4285905"/>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a:solidFill>
                  <a:srgbClr val="FFC000"/>
                </a:solidFill>
                <a:latin typeface="+mn-lt"/>
              </a:rPr>
              <a:t>8</a:t>
            </a:r>
            <a:endParaRPr lang="en-US" altLang="en-US" sz="1400" i="1">
              <a:solidFill>
                <a:srgbClr val="FFC000"/>
              </a:solidFill>
              <a:latin typeface="+mn-lt"/>
            </a:endParaRPr>
          </a:p>
        </p:txBody>
      </p:sp>
      <p:sp>
        <p:nvSpPr>
          <p:cNvPr id="39" name="Text Box 26"/>
          <p:cNvSpPr txBox="1">
            <a:spLocks noChangeArrowheads="1"/>
          </p:cNvSpPr>
          <p:nvPr/>
        </p:nvSpPr>
        <p:spPr bwMode="auto">
          <a:xfrm>
            <a:off x="8527656" y="3285494"/>
            <a:ext cx="423722" cy="340972"/>
          </a:xfrm>
          <a:prstGeom prst="roundRect">
            <a:avLst/>
          </a:prstGeom>
          <a:solidFill>
            <a:srgbClr val="800000"/>
          </a:solidFill>
          <a:ln>
            <a:solidFill>
              <a:srgbClr val="002060"/>
            </a:solidFill>
            <a:headEnd type="none" w="sm" len="sm"/>
            <a:tailEnd type="none" w="sm" len="sm"/>
          </a:ln>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eaLnBrk="1" hangingPunct="1">
              <a:spcBef>
                <a:spcPct val="50000"/>
              </a:spcBef>
              <a:buSzPct val="75000"/>
              <a:buFont typeface="Monotype Sorts" pitchFamily="2" charset="2"/>
              <a:buNone/>
            </a:pPr>
            <a:r>
              <a:rPr lang="en-US" altLang="en-US" sz="1400" dirty="0">
                <a:solidFill>
                  <a:srgbClr val="FFC000"/>
                </a:solidFill>
                <a:latin typeface="+mn-lt"/>
              </a:rPr>
              <a:t>12</a:t>
            </a:r>
            <a:endParaRPr lang="en-US" altLang="en-US" sz="1400" i="1" dirty="0">
              <a:solidFill>
                <a:srgbClr val="FFC000"/>
              </a:solidFill>
              <a:latin typeface="+mn-lt"/>
            </a:endParaRPr>
          </a:p>
        </p:txBody>
      </p:sp>
    </p:spTree>
    <p:extLst>
      <p:ext uri="{BB962C8B-B14F-4D97-AF65-F5344CB8AC3E}">
        <p14:creationId xmlns:p14="http://schemas.microsoft.com/office/powerpoint/2010/main" val="390333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1" grpId="1" animBg="1"/>
      <p:bldP spid="32" grpId="0" animBg="1"/>
      <p:bldP spid="32" grpId="1" animBg="1"/>
      <p:bldP spid="33" grpId="0" animBg="1"/>
      <p:bldP spid="34" grpId="0" animBg="1"/>
      <p:bldP spid="34" grpId="1" animBg="1"/>
      <p:bldP spid="35" grpId="0" animBg="1"/>
      <p:bldP spid="35" grpId="1" animBg="1"/>
      <p:bldP spid="36" grpId="0" animBg="1"/>
      <p:bldP spid="37" grpId="0" animBg="1"/>
      <p:bldP spid="37" grpId="1" animBg="1"/>
      <p:bldP spid="38" grpId="0" animBg="1"/>
      <p:bldP spid="38" grpId="1" animBg="1"/>
      <p:bldP spid="39" grpId="0" animBg="1"/>
      <p:bldP spid="39"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 (DFS)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a:t>
                </a:r>
                <a:r>
                  <a:rPr lang="en-US" dirty="0">
                    <a:solidFill>
                      <a:srgbClr val="FF0000"/>
                    </a:solidFill>
                  </a:rPr>
                  <a:t>stack</a:t>
                </a:r>
                <a:r>
                  <a:rPr lang="en-US" dirty="0"/>
                  <a:t> is used to monitor which vertices to visit the next</a:t>
                </a:r>
              </a:p>
              <a:p>
                <a:endParaRPr lang="en-US" altLang="en-US" dirty="0"/>
              </a:p>
              <a:p>
                <a:r>
                  <a:rPr lang="en-US" altLang="en-US" dirty="0"/>
                  <a:t>Action taken during visiting </a:t>
                </a:r>
                <a14:m>
                  <m:oMath xmlns:m="http://schemas.openxmlformats.org/officeDocument/2006/math">
                    <m:sSub>
                      <m:sSubPr>
                        <m:ctrlPr>
                          <a:rPr lang="en-US" altLang="en-US" i="1" dirty="0">
                            <a:latin typeface="Cambria Math" panose="02040503050406030204" pitchFamily="18" charset="0"/>
                          </a:rPr>
                        </m:ctrlPr>
                      </m:sSubPr>
                      <m:e>
                        <m:r>
                          <a:rPr lang="en-US" altLang="en-US" i="1" dirty="0">
                            <a:latin typeface="Cambria Math" panose="02040503050406030204" pitchFamily="18" charset="0"/>
                          </a:rPr>
                          <m:t>𝑣</m:t>
                        </m:r>
                      </m:e>
                      <m:sub>
                        <m:r>
                          <a:rPr lang="en-US" altLang="en-US" i="1" dirty="0">
                            <a:latin typeface="Cambria Math" panose="02040503050406030204" pitchFamily="18" charset="0"/>
                          </a:rPr>
                          <m:t>𝑖</m:t>
                        </m:r>
                      </m:sub>
                    </m:sSub>
                  </m:oMath>
                </a14:m>
                <a:r>
                  <a:rPr lang="en-US" altLang="en-US" dirty="0"/>
                  <a:t> depends on specific applications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TextBox 3"/>
          <p:cNvSpPr txBox="1"/>
          <p:nvPr/>
        </p:nvSpPr>
        <p:spPr>
          <a:xfrm>
            <a:off x="9522069" y="1796683"/>
            <a:ext cx="2669930" cy="646331"/>
          </a:xfrm>
          <a:prstGeom prst="rect">
            <a:avLst/>
          </a:prstGeom>
          <a:solidFill>
            <a:schemeClr val="bg1"/>
          </a:solidFill>
          <a:ln>
            <a:solidFill>
              <a:schemeClr val="tx1"/>
            </a:solidFill>
          </a:ln>
        </p:spPr>
        <p:txBody>
          <a:bodyPr wrap="square" rtlCol="0">
            <a:spAutoFit/>
          </a:bodyPr>
          <a:lstStyle/>
          <a:p>
            <a:pPr algn="just"/>
            <a:r>
              <a:rPr lang="en-SG" sz="1200" dirty="0" err="1">
                <a:latin typeface="Courier New" panose="02070309020205020404" pitchFamily="49" charset="0"/>
                <a:cs typeface="Courier New" panose="02070309020205020404" pitchFamily="49" charset="0"/>
              </a:rPr>
              <a:t>typedef</a:t>
            </a:r>
            <a:r>
              <a:rPr lang="en-SG" sz="1200" dirty="0">
                <a:latin typeface="Courier New" panose="02070309020205020404" pitchFamily="49" charset="0"/>
                <a:cs typeface="Courier New" panose="02070309020205020404" pitchFamily="49" charset="0"/>
              </a:rPr>
              <a:t> </a:t>
            </a:r>
            <a:r>
              <a:rPr lang="en-SG" sz="1200" dirty="0" err="1">
                <a:latin typeface="Courier New" panose="02070309020205020404" pitchFamily="49" charset="0"/>
                <a:cs typeface="Courier New" panose="02070309020205020404" pitchFamily="49" charset="0"/>
              </a:rPr>
              <a:t>ListNode</a:t>
            </a:r>
            <a:r>
              <a:rPr lang="en-SG" sz="1200" dirty="0">
                <a:latin typeface="Courier New" panose="02070309020205020404" pitchFamily="49" charset="0"/>
                <a:cs typeface="Courier New" panose="02070309020205020404" pitchFamily="49" charset="0"/>
              </a:rPr>
              <a:t> </a:t>
            </a:r>
            <a:r>
              <a:rPr lang="en-SG" sz="1200" dirty="0" err="1">
                <a:latin typeface="Courier New" panose="02070309020205020404" pitchFamily="49" charset="0"/>
                <a:cs typeface="Courier New" panose="02070309020205020404" pitchFamily="49" charset="0"/>
              </a:rPr>
              <a:t>StackNode</a:t>
            </a:r>
            <a:r>
              <a:rPr lang="en-SG" sz="1200" dirty="0">
                <a:latin typeface="Courier New" panose="02070309020205020404" pitchFamily="49" charset="0"/>
                <a:cs typeface="Courier New" panose="02070309020205020404" pitchFamily="49" charset="0"/>
              </a:rPr>
              <a:t>;</a:t>
            </a:r>
          </a:p>
          <a:p>
            <a:pPr algn="just"/>
            <a:endParaRPr lang="en-SG" sz="1200" dirty="0">
              <a:latin typeface="Courier New" panose="02070309020205020404" pitchFamily="49" charset="0"/>
              <a:cs typeface="Courier New" panose="02070309020205020404" pitchFamily="49" charset="0"/>
            </a:endParaRPr>
          </a:p>
          <a:p>
            <a:pPr algn="just"/>
            <a:r>
              <a:rPr lang="en-SG" sz="1200" dirty="0" err="1">
                <a:latin typeface="Courier New" panose="02070309020205020404" pitchFamily="49" charset="0"/>
                <a:cs typeface="Courier New" panose="02070309020205020404" pitchFamily="49" charset="0"/>
              </a:rPr>
              <a:t>typedef</a:t>
            </a:r>
            <a:r>
              <a:rPr lang="en-SG" sz="1200" dirty="0">
                <a:latin typeface="Courier New" panose="02070309020205020404" pitchFamily="49" charset="0"/>
                <a:cs typeface="Courier New" panose="02070309020205020404" pitchFamily="49" charset="0"/>
              </a:rPr>
              <a:t> </a:t>
            </a:r>
            <a:r>
              <a:rPr lang="en-SG" sz="1200" dirty="0" err="1">
                <a:latin typeface="Courier New" panose="02070309020205020404" pitchFamily="49" charset="0"/>
                <a:cs typeface="Courier New" panose="02070309020205020404" pitchFamily="49" charset="0"/>
              </a:rPr>
              <a:t>LinkedList</a:t>
            </a:r>
            <a:r>
              <a:rPr lang="en-SG" sz="1200" dirty="0">
                <a:latin typeface="Courier New" panose="02070309020205020404" pitchFamily="49" charset="0"/>
                <a:cs typeface="Courier New" panose="02070309020205020404" pitchFamily="49" charset="0"/>
              </a:rPr>
              <a:t> Stack;</a:t>
            </a:r>
          </a:p>
        </p:txBody>
      </p:sp>
      <p:sp>
        <p:nvSpPr>
          <p:cNvPr id="5" name="TextBox 4"/>
          <p:cNvSpPr txBox="1"/>
          <p:nvPr/>
        </p:nvSpPr>
        <p:spPr>
          <a:xfrm>
            <a:off x="9522069" y="0"/>
            <a:ext cx="2669931" cy="938719"/>
          </a:xfrm>
          <a:prstGeom prst="rect">
            <a:avLst/>
          </a:prstGeom>
          <a:solidFill>
            <a:schemeClr val="bg1"/>
          </a:solidFill>
          <a:ln>
            <a:solidFill>
              <a:schemeClr val="tx1"/>
            </a:solidFill>
          </a:ln>
        </p:spPr>
        <p:txBody>
          <a:bodyPr wrap="square" rtlCol="0">
            <a:spAutoFit/>
          </a:bodyPr>
          <a:lstStyle/>
          <a:p>
            <a:pPr defTabSz="457200"/>
            <a:r>
              <a:rPr lang="en-US" sz="1100" dirty="0" err="1">
                <a:latin typeface="Courier New" panose="02070309020205020404" pitchFamily="49" charset="0"/>
                <a:cs typeface="Courier New" panose="02070309020205020404" pitchFamily="49" charset="0"/>
              </a:rPr>
              <a:t>struct</a:t>
            </a:r>
            <a:r>
              <a:rPr lang="en-US" sz="1100" dirty="0">
                <a:latin typeface="Courier New" panose="02070309020205020404" pitchFamily="49" charset="0"/>
                <a:cs typeface="Courier New" panose="02070309020205020404" pitchFamily="49" charset="0"/>
              </a:rPr>
              <a:t> _</a:t>
            </a:r>
            <a:r>
              <a:rPr lang="en-US" sz="1100" dirty="0" err="1">
                <a:latin typeface="Courier New" panose="02070309020205020404" pitchFamily="49" charset="0"/>
                <a:cs typeface="Courier New" panose="02070309020205020404" pitchFamily="49" charset="0"/>
              </a:rPr>
              <a:t>listnode</a:t>
            </a:r>
            <a:endParaRPr lang="en-US" sz="1100" dirty="0">
              <a:latin typeface="Courier New" panose="02070309020205020404" pitchFamily="49" charset="0"/>
              <a:cs typeface="Courier New" panose="02070309020205020404" pitchFamily="49" charset="0"/>
            </a:endParaRPr>
          </a:p>
          <a:p>
            <a:pPr defTabSz="457200"/>
            <a:r>
              <a:rPr lang="en-US" sz="1100" dirty="0">
                <a:latin typeface="Courier New" panose="02070309020205020404" pitchFamily="49" charset="0"/>
                <a:cs typeface="Courier New" panose="02070309020205020404" pitchFamily="49" charset="0"/>
              </a:rPr>
              <a:t>{</a:t>
            </a:r>
          </a:p>
          <a:p>
            <a:pPr defTabSz="457200"/>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int</a:t>
            </a:r>
            <a:r>
              <a:rPr lang="en-US" sz="1100" dirty="0">
                <a:latin typeface="Courier New" panose="02070309020205020404" pitchFamily="49" charset="0"/>
                <a:cs typeface="Courier New" panose="02070309020205020404" pitchFamily="49" charset="0"/>
              </a:rPr>
              <a:t> item;</a:t>
            </a:r>
          </a:p>
          <a:p>
            <a:pPr defTabSz="457200"/>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struct</a:t>
            </a:r>
            <a:r>
              <a:rPr lang="en-US" sz="1100" dirty="0">
                <a:latin typeface="Courier New" panose="02070309020205020404" pitchFamily="49" charset="0"/>
                <a:cs typeface="Courier New" panose="02070309020205020404" pitchFamily="49" charset="0"/>
              </a:rPr>
              <a:t> _</a:t>
            </a:r>
            <a:r>
              <a:rPr lang="en-US" sz="1100" dirty="0" err="1">
                <a:latin typeface="Courier New" panose="02070309020205020404" pitchFamily="49" charset="0"/>
                <a:cs typeface="Courier New" panose="02070309020205020404" pitchFamily="49" charset="0"/>
              </a:rPr>
              <a:t>listnode</a:t>
            </a:r>
            <a:r>
              <a:rPr lang="en-US" sz="1100" dirty="0">
                <a:latin typeface="Courier New" panose="02070309020205020404" pitchFamily="49" charset="0"/>
                <a:cs typeface="Courier New" panose="02070309020205020404" pitchFamily="49" charset="0"/>
              </a:rPr>
              <a:t> *next;</a:t>
            </a:r>
          </a:p>
          <a:p>
            <a:pPr defTabSz="457200"/>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ListNode</a:t>
            </a:r>
            <a:r>
              <a:rPr lang="en-US" sz="1100" dirty="0">
                <a:latin typeface="Courier New" panose="02070309020205020404" pitchFamily="49" charset="0"/>
                <a:cs typeface="Courier New" panose="02070309020205020404" pitchFamily="49" charset="0"/>
              </a:rPr>
              <a:t>; </a:t>
            </a:r>
          </a:p>
        </p:txBody>
      </p:sp>
      <p:sp>
        <p:nvSpPr>
          <p:cNvPr id="6" name="TextBox 5"/>
          <p:cNvSpPr txBox="1"/>
          <p:nvPr/>
        </p:nvSpPr>
        <p:spPr>
          <a:xfrm>
            <a:off x="9522069" y="946091"/>
            <a:ext cx="2669931" cy="830997"/>
          </a:xfrm>
          <a:prstGeom prst="rect">
            <a:avLst/>
          </a:prstGeom>
          <a:solidFill>
            <a:schemeClr val="bg1"/>
          </a:solidFill>
          <a:ln>
            <a:solidFill>
              <a:schemeClr val="tx1"/>
            </a:solidFill>
          </a:ln>
        </p:spPr>
        <p:txBody>
          <a:bodyPr wrap="square" rtlCol="0">
            <a:spAutoFit/>
          </a:bodyPr>
          <a:lstStyle/>
          <a:p>
            <a:r>
              <a:rPr lang="en-US" sz="1200" dirty="0" err="1">
                <a:latin typeface="Courier New" charset="0"/>
                <a:ea typeface="Courier New" charset="0"/>
                <a:cs typeface="Courier New" charset="0"/>
              </a:rPr>
              <a:t>typedef</a:t>
            </a:r>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struct</a:t>
            </a:r>
            <a:r>
              <a:rPr lang="en-US" sz="1200" dirty="0">
                <a:latin typeface="Courier New" charset="0"/>
                <a:ea typeface="Courier New" charset="0"/>
                <a:cs typeface="Courier New" charset="0"/>
              </a:rPr>
              <a:t> _</a:t>
            </a:r>
            <a:r>
              <a:rPr lang="en-US" sz="1200" dirty="0" err="1">
                <a:latin typeface="Courier New" charset="0"/>
                <a:ea typeface="Courier New" charset="0"/>
                <a:cs typeface="Courier New" charset="0"/>
              </a:rPr>
              <a:t>linkedlist</a:t>
            </a:r>
            <a:r>
              <a:rPr lang="en-US" sz="1200" dirty="0">
                <a:latin typeface="Courier New" charset="0"/>
                <a:ea typeface="Courier New" charset="0"/>
                <a:cs typeface="Courier New" charset="0"/>
              </a:rPr>
              <a:t>{</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ListNode</a:t>
            </a:r>
            <a:r>
              <a:rPr lang="en-US" sz="1200" dirty="0">
                <a:latin typeface="Courier New" charset="0"/>
                <a:ea typeface="Courier New" charset="0"/>
                <a:cs typeface="Courier New" charset="0"/>
              </a:rPr>
              <a:t> *head;</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int</a:t>
            </a:r>
            <a:r>
              <a:rPr lang="en-US" sz="1200" dirty="0">
                <a:latin typeface="Courier New" charset="0"/>
                <a:ea typeface="Courier New" charset="0"/>
                <a:cs typeface="Courier New" charset="0"/>
              </a:rPr>
              <a:t> size;</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LinkedList</a:t>
            </a:r>
            <a:r>
              <a:rPr lang="en-US" sz="1200" dirty="0">
                <a:latin typeface="Courier New" charset="0"/>
                <a:ea typeface="Courier New" charset="0"/>
                <a:cs typeface="Courier New" charset="0"/>
              </a:rPr>
              <a:t>;</a:t>
            </a:r>
          </a:p>
        </p:txBody>
      </p:sp>
      <p:grpSp>
        <p:nvGrpSpPr>
          <p:cNvPr id="123" name="Group 122"/>
          <p:cNvGrpSpPr/>
          <p:nvPr/>
        </p:nvGrpSpPr>
        <p:grpSpPr>
          <a:xfrm>
            <a:off x="381818" y="3695827"/>
            <a:ext cx="3046441" cy="2006283"/>
            <a:chOff x="595765" y="1849443"/>
            <a:chExt cx="3046441" cy="2006283"/>
          </a:xfrm>
        </p:grpSpPr>
        <p:sp>
          <p:nvSpPr>
            <p:cNvPr id="124" name="Line 38"/>
            <p:cNvSpPr>
              <a:spLocks noChangeShapeType="1"/>
            </p:cNvSpPr>
            <p:nvPr/>
          </p:nvSpPr>
          <p:spPr bwMode="auto">
            <a:xfrm flipH="1">
              <a:off x="1973912" y="2529419"/>
              <a:ext cx="811297" cy="10242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5" name="Line 45"/>
            <p:cNvSpPr>
              <a:spLocks noChangeShapeType="1"/>
            </p:cNvSpPr>
            <p:nvPr/>
          </p:nvSpPr>
          <p:spPr bwMode="auto">
            <a:xfrm flipH="1">
              <a:off x="2001682" y="3644039"/>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6" name="Line 46"/>
            <p:cNvSpPr>
              <a:spLocks noChangeShapeType="1"/>
            </p:cNvSpPr>
            <p:nvPr/>
          </p:nvSpPr>
          <p:spPr bwMode="auto">
            <a:xfrm flipH="1" flipV="1">
              <a:off x="3021834" y="2441186"/>
              <a:ext cx="300986" cy="39607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7" name="Freeform 47"/>
            <p:cNvSpPr>
              <a:spLocks/>
            </p:cNvSpPr>
            <p:nvPr/>
          </p:nvSpPr>
          <p:spPr bwMode="auto">
            <a:xfrm>
              <a:off x="3033029" y="2993518"/>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8" name="Freeform 48"/>
            <p:cNvSpPr>
              <a:spLocks/>
            </p:cNvSpPr>
            <p:nvPr/>
          </p:nvSpPr>
          <p:spPr bwMode="auto">
            <a:xfrm>
              <a:off x="3209689" y="3119797"/>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9" name="Oval 50"/>
            <p:cNvSpPr>
              <a:spLocks noChangeArrowheads="1"/>
            </p:cNvSpPr>
            <p:nvPr/>
          </p:nvSpPr>
          <p:spPr bwMode="auto">
            <a:xfrm>
              <a:off x="726353" y="2233330"/>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30" name="Text Box 51"/>
            <p:cNvSpPr txBox="1">
              <a:spLocks noChangeArrowheads="1"/>
            </p:cNvSpPr>
            <p:nvPr/>
          </p:nvSpPr>
          <p:spPr bwMode="auto">
            <a:xfrm>
              <a:off x="710109" y="2205643"/>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A</a:t>
              </a:r>
              <a:endParaRPr kumimoji="0" lang="en-US" altLang="en-US" sz="2400" dirty="0">
                <a:latin typeface="+mn-lt"/>
              </a:endParaRPr>
            </a:p>
          </p:txBody>
        </p:sp>
        <p:sp>
          <p:nvSpPr>
            <p:cNvPr id="131" name="Text Box 63"/>
            <p:cNvSpPr txBox="1">
              <a:spLocks noChangeArrowheads="1"/>
            </p:cNvSpPr>
            <p:nvPr/>
          </p:nvSpPr>
          <p:spPr bwMode="auto">
            <a:xfrm>
              <a:off x="2701903" y="2196091"/>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D</a:t>
              </a:r>
              <a:endParaRPr kumimoji="0" lang="en-US" altLang="en-US" sz="2400" dirty="0">
                <a:latin typeface="+mn-lt"/>
              </a:endParaRPr>
            </a:p>
          </p:txBody>
        </p:sp>
        <p:sp>
          <p:nvSpPr>
            <p:cNvPr id="132" name="Line 64"/>
            <p:cNvSpPr>
              <a:spLocks noChangeShapeType="1"/>
            </p:cNvSpPr>
            <p:nvPr/>
          </p:nvSpPr>
          <p:spPr bwMode="auto">
            <a:xfrm>
              <a:off x="1099764" y="3643958"/>
              <a:ext cx="5787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 name="Line 65"/>
            <p:cNvSpPr>
              <a:spLocks noChangeShapeType="1"/>
            </p:cNvSpPr>
            <p:nvPr/>
          </p:nvSpPr>
          <p:spPr bwMode="auto">
            <a:xfrm>
              <a:off x="1021778" y="2446785"/>
              <a:ext cx="656710" cy="409767"/>
            </a:xfrm>
            <a:prstGeom prst="line">
              <a:avLst/>
            </a:prstGeom>
            <a:noFill/>
            <a:ln w="28575">
              <a:solidFill>
                <a:srgbClr val="CC0099"/>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4" name="Line 66"/>
            <p:cNvSpPr>
              <a:spLocks noChangeShapeType="1"/>
            </p:cNvSpPr>
            <p:nvPr/>
          </p:nvSpPr>
          <p:spPr bwMode="auto">
            <a:xfrm flipV="1">
              <a:off x="1973913" y="2457058"/>
              <a:ext cx="761631" cy="3801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 name="Line 67"/>
            <p:cNvSpPr>
              <a:spLocks noChangeShapeType="1"/>
            </p:cNvSpPr>
            <p:nvPr/>
          </p:nvSpPr>
          <p:spPr bwMode="auto">
            <a:xfrm flipH="1">
              <a:off x="1058754" y="2357933"/>
              <a:ext cx="16557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6" name="Line 68"/>
            <p:cNvSpPr>
              <a:spLocks noChangeShapeType="1"/>
            </p:cNvSpPr>
            <p:nvPr/>
          </p:nvSpPr>
          <p:spPr bwMode="auto">
            <a:xfrm flipH="1">
              <a:off x="1854747" y="3103265"/>
              <a:ext cx="0" cy="40948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 name="Freeform 69"/>
            <p:cNvSpPr>
              <a:spLocks/>
            </p:cNvSpPr>
            <p:nvPr/>
          </p:nvSpPr>
          <p:spPr bwMode="auto">
            <a:xfrm>
              <a:off x="595765" y="2488883"/>
              <a:ext cx="301432" cy="982544"/>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8" name="Freeform 70"/>
            <p:cNvSpPr>
              <a:spLocks/>
            </p:cNvSpPr>
            <p:nvPr/>
          </p:nvSpPr>
          <p:spPr bwMode="auto">
            <a:xfrm>
              <a:off x="920799" y="2532549"/>
              <a:ext cx="204369" cy="952145"/>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9" name="Line 71"/>
            <p:cNvSpPr>
              <a:spLocks noChangeShapeType="1"/>
            </p:cNvSpPr>
            <p:nvPr/>
          </p:nvSpPr>
          <p:spPr bwMode="auto">
            <a:xfrm>
              <a:off x="982785" y="2510251"/>
              <a:ext cx="740798" cy="106482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40" name="Text Box 63"/>
            <p:cNvSpPr txBox="1">
              <a:spLocks noChangeArrowheads="1"/>
            </p:cNvSpPr>
            <p:nvPr/>
          </p:nvSpPr>
          <p:spPr bwMode="auto">
            <a:xfrm>
              <a:off x="1655974" y="3455616"/>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C</a:t>
              </a:r>
              <a:endParaRPr kumimoji="0" lang="en-US" altLang="en-US" sz="2400" dirty="0">
                <a:latin typeface="+mn-lt"/>
              </a:endParaRPr>
            </a:p>
          </p:txBody>
        </p:sp>
        <p:sp>
          <p:nvSpPr>
            <p:cNvPr id="141" name="Text Box 63"/>
            <p:cNvSpPr txBox="1">
              <a:spLocks noChangeArrowheads="1"/>
            </p:cNvSpPr>
            <p:nvPr/>
          </p:nvSpPr>
          <p:spPr bwMode="auto">
            <a:xfrm>
              <a:off x="2884915" y="3447020"/>
              <a:ext cx="356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E</a:t>
              </a:r>
              <a:endParaRPr kumimoji="0" lang="en-US" altLang="en-US" sz="2400" dirty="0">
                <a:latin typeface="+mn-lt"/>
              </a:endParaRPr>
            </a:p>
          </p:txBody>
        </p:sp>
        <p:sp>
          <p:nvSpPr>
            <p:cNvPr id="142" name="Text Box 63"/>
            <p:cNvSpPr txBox="1">
              <a:spLocks noChangeArrowheads="1"/>
            </p:cNvSpPr>
            <p:nvPr/>
          </p:nvSpPr>
          <p:spPr bwMode="auto">
            <a:xfrm>
              <a:off x="3258768" y="2741575"/>
              <a:ext cx="383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H</a:t>
              </a:r>
              <a:endParaRPr kumimoji="0" lang="en-US" altLang="en-US" sz="2400" dirty="0">
                <a:latin typeface="+mn-lt"/>
              </a:endParaRPr>
            </a:p>
          </p:txBody>
        </p:sp>
        <p:sp>
          <p:nvSpPr>
            <p:cNvPr id="143" name="TextBox 142"/>
            <p:cNvSpPr txBox="1"/>
            <p:nvPr/>
          </p:nvSpPr>
          <p:spPr>
            <a:xfrm>
              <a:off x="1263242" y="1849443"/>
              <a:ext cx="1246785" cy="338554"/>
            </a:xfrm>
            <a:prstGeom prst="rect">
              <a:avLst/>
            </a:prstGeom>
            <a:noFill/>
          </p:spPr>
          <p:txBody>
            <a:bodyPr wrap="square" rtlCol="0">
              <a:spAutoFit/>
            </a:bodyPr>
            <a:lstStyle/>
            <a:p>
              <a:pPr algn="ctr"/>
              <a:r>
                <a:rPr lang="en-US" sz="1600" dirty="0" err="1">
                  <a:solidFill>
                    <a:srgbClr val="FF00FF"/>
                  </a:solidFill>
                  <a:latin typeface="+mn-lt"/>
                </a:rPr>
                <a:t>dfs</a:t>
              </a:r>
              <a:r>
                <a:rPr lang="en-US" sz="1600" dirty="0">
                  <a:solidFill>
                    <a:srgbClr val="FF00FF"/>
                  </a:solidFill>
                  <a:latin typeface="+mn-lt"/>
                </a:rPr>
                <a:t>(G, ‘A’)</a:t>
              </a:r>
            </a:p>
          </p:txBody>
        </p:sp>
        <p:sp>
          <p:nvSpPr>
            <p:cNvPr id="144" name="Oval 50"/>
            <p:cNvSpPr>
              <a:spLocks noChangeArrowheads="1"/>
            </p:cNvSpPr>
            <p:nvPr/>
          </p:nvSpPr>
          <p:spPr bwMode="auto">
            <a:xfrm>
              <a:off x="2719248" y="2236398"/>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45" name="Oval 50"/>
            <p:cNvSpPr>
              <a:spLocks noChangeArrowheads="1"/>
            </p:cNvSpPr>
            <p:nvPr/>
          </p:nvSpPr>
          <p:spPr bwMode="auto">
            <a:xfrm>
              <a:off x="777836" y="3467987"/>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46" name="Oval 50"/>
            <p:cNvSpPr>
              <a:spLocks noChangeArrowheads="1"/>
            </p:cNvSpPr>
            <p:nvPr/>
          </p:nvSpPr>
          <p:spPr bwMode="auto">
            <a:xfrm>
              <a:off x="3291719" y="2786664"/>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47" name="Oval 50"/>
            <p:cNvSpPr>
              <a:spLocks noChangeArrowheads="1"/>
            </p:cNvSpPr>
            <p:nvPr/>
          </p:nvSpPr>
          <p:spPr bwMode="auto">
            <a:xfrm>
              <a:off x="2902988" y="3497402"/>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48" name="Oval 50"/>
            <p:cNvSpPr>
              <a:spLocks noChangeArrowheads="1"/>
            </p:cNvSpPr>
            <p:nvPr/>
          </p:nvSpPr>
          <p:spPr bwMode="auto">
            <a:xfrm>
              <a:off x="1684139" y="3494580"/>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49" name="Text Box 63"/>
            <p:cNvSpPr txBox="1">
              <a:spLocks noChangeArrowheads="1"/>
            </p:cNvSpPr>
            <p:nvPr/>
          </p:nvSpPr>
          <p:spPr bwMode="auto">
            <a:xfrm>
              <a:off x="1661142" y="2735285"/>
              <a:ext cx="3706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	B</a:t>
              </a:r>
              <a:endParaRPr kumimoji="0" lang="en-US" altLang="en-US" sz="2400" dirty="0">
                <a:latin typeface="+mn-lt"/>
              </a:endParaRPr>
            </a:p>
          </p:txBody>
        </p:sp>
        <p:sp>
          <p:nvSpPr>
            <p:cNvPr id="150" name="Oval 50"/>
            <p:cNvSpPr>
              <a:spLocks noChangeArrowheads="1"/>
            </p:cNvSpPr>
            <p:nvPr/>
          </p:nvSpPr>
          <p:spPr bwMode="auto">
            <a:xfrm>
              <a:off x="1678488" y="2775592"/>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51" name="Text Box 63"/>
            <p:cNvSpPr txBox="1">
              <a:spLocks noChangeArrowheads="1"/>
            </p:cNvSpPr>
            <p:nvPr/>
          </p:nvSpPr>
          <p:spPr bwMode="auto">
            <a:xfrm>
              <a:off x="776610" y="3418935"/>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F</a:t>
              </a:r>
              <a:endParaRPr kumimoji="0" lang="en-US" altLang="en-US" sz="2400" dirty="0">
                <a:latin typeface="+mn-lt"/>
              </a:endParaRPr>
            </a:p>
          </p:txBody>
        </p:sp>
      </p:grpSp>
      <p:grpSp>
        <p:nvGrpSpPr>
          <p:cNvPr id="152" name="Group 151"/>
          <p:cNvGrpSpPr/>
          <p:nvPr/>
        </p:nvGrpSpPr>
        <p:grpSpPr>
          <a:xfrm>
            <a:off x="3916860" y="3759727"/>
            <a:ext cx="3046441" cy="1971818"/>
            <a:chOff x="4910748" y="1883908"/>
            <a:chExt cx="3046441" cy="1971818"/>
          </a:xfrm>
        </p:grpSpPr>
        <p:sp>
          <p:nvSpPr>
            <p:cNvPr id="153" name="TextBox 152"/>
            <p:cNvSpPr txBox="1"/>
            <p:nvPr/>
          </p:nvSpPr>
          <p:spPr>
            <a:xfrm>
              <a:off x="5675838" y="1883908"/>
              <a:ext cx="1208760" cy="338554"/>
            </a:xfrm>
            <a:prstGeom prst="rect">
              <a:avLst/>
            </a:prstGeom>
            <a:noFill/>
          </p:spPr>
          <p:txBody>
            <a:bodyPr wrap="square" rtlCol="0">
              <a:spAutoFit/>
            </a:bodyPr>
            <a:lstStyle/>
            <a:p>
              <a:pPr algn="ctr"/>
              <a:r>
                <a:rPr lang="en-US" sz="1600" dirty="0" err="1">
                  <a:solidFill>
                    <a:srgbClr val="FF00FF"/>
                  </a:solidFill>
                  <a:latin typeface="+mn-lt"/>
                </a:rPr>
                <a:t>dfs</a:t>
              </a:r>
              <a:r>
                <a:rPr lang="en-US" sz="1600" dirty="0">
                  <a:solidFill>
                    <a:srgbClr val="FF00FF"/>
                  </a:solidFill>
                  <a:latin typeface="+mn-lt"/>
                </a:rPr>
                <a:t>(G, ‘B’)</a:t>
              </a:r>
            </a:p>
          </p:txBody>
        </p:sp>
        <p:sp>
          <p:nvSpPr>
            <p:cNvPr id="154" name="Line 38"/>
            <p:cNvSpPr>
              <a:spLocks noChangeShapeType="1"/>
            </p:cNvSpPr>
            <p:nvPr/>
          </p:nvSpPr>
          <p:spPr bwMode="auto">
            <a:xfrm flipH="1">
              <a:off x="6288895" y="2529419"/>
              <a:ext cx="811297" cy="10242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5" name="Line 45"/>
            <p:cNvSpPr>
              <a:spLocks noChangeShapeType="1"/>
            </p:cNvSpPr>
            <p:nvPr/>
          </p:nvSpPr>
          <p:spPr bwMode="auto">
            <a:xfrm flipH="1">
              <a:off x="6316665" y="3644039"/>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6" name="Line 46"/>
            <p:cNvSpPr>
              <a:spLocks noChangeShapeType="1"/>
            </p:cNvSpPr>
            <p:nvPr/>
          </p:nvSpPr>
          <p:spPr bwMode="auto">
            <a:xfrm flipH="1" flipV="1">
              <a:off x="7336817" y="2441186"/>
              <a:ext cx="300986" cy="39607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7" name="Freeform 47"/>
            <p:cNvSpPr>
              <a:spLocks/>
            </p:cNvSpPr>
            <p:nvPr/>
          </p:nvSpPr>
          <p:spPr bwMode="auto">
            <a:xfrm>
              <a:off x="7348012" y="2993518"/>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8" name="Freeform 48"/>
            <p:cNvSpPr>
              <a:spLocks/>
            </p:cNvSpPr>
            <p:nvPr/>
          </p:nvSpPr>
          <p:spPr bwMode="auto">
            <a:xfrm>
              <a:off x="7524672" y="3119797"/>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9" name="Oval 50"/>
            <p:cNvSpPr>
              <a:spLocks noChangeArrowheads="1"/>
            </p:cNvSpPr>
            <p:nvPr/>
          </p:nvSpPr>
          <p:spPr bwMode="auto">
            <a:xfrm>
              <a:off x="5041336" y="2233330"/>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60" name="Text Box 51"/>
            <p:cNvSpPr txBox="1">
              <a:spLocks noChangeArrowheads="1"/>
            </p:cNvSpPr>
            <p:nvPr/>
          </p:nvSpPr>
          <p:spPr bwMode="auto">
            <a:xfrm>
              <a:off x="5025092" y="2205643"/>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A</a:t>
              </a:r>
              <a:endParaRPr kumimoji="0" lang="en-US" altLang="en-US" sz="2400" dirty="0">
                <a:latin typeface="+mn-lt"/>
              </a:endParaRPr>
            </a:p>
          </p:txBody>
        </p:sp>
        <p:sp>
          <p:nvSpPr>
            <p:cNvPr id="161" name="Text Box 63"/>
            <p:cNvSpPr txBox="1">
              <a:spLocks noChangeArrowheads="1"/>
            </p:cNvSpPr>
            <p:nvPr/>
          </p:nvSpPr>
          <p:spPr bwMode="auto">
            <a:xfrm>
              <a:off x="7016886" y="2196091"/>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D</a:t>
              </a:r>
              <a:endParaRPr kumimoji="0" lang="en-US" altLang="en-US" sz="2400" dirty="0">
                <a:latin typeface="+mn-lt"/>
              </a:endParaRPr>
            </a:p>
          </p:txBody>
        </p:sp>
        <p:sp>
          <p:nvSpPr>
            <p:cNvPr id="162" name="Line 64"/>
            <p:cNvSpPr>
              <a:spLocks noChangeShapeType="1"/>
            </p:cNvSpPr>
            <p:nvPr/>
          </p:nvSpPr>
          <p:spPr bwMode="auto">
            <a:xfrm>
              <a:off x="5414747" y="3643958"/>
              <a:ext cx="5787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3" name="Line 65"/>
            <p:cNvSpPr>
              <a:spLocks noChangeShapeType="1"/>
            </p:cNvSpPr>
            <p:nvPr/>
          </p:nvSpPr>
          <p:spPr bwMode="auto">
            <a:xfrm>
              <a:off x="5336761" y="2446785"/>
              <a:ext cx="656710" cy="409767"/>
            </a:xfrm>
            <a:prstGeom prst="line">
              <a:avLst/>
            </a:prstGeom>
            <a:noFill/>
            <a:ln w="28575">
              <a:solidFill>
                <a:srgbClr val="CC0099"/>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 name="Line 66"/>
            <p:cNvSpPr>
              <a:spLocks noChangeShapeType="1"/>
            </p:cNvSpPr>
            <p:nvPr/>
          </p:nvSpPr>
          <p:spPr bwMode="auto">
            <a:xfrm flipV="1">
              <a:off x="6288896" y="2457058"/>
              <a:ext cx="761631" cy="3801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5" name="Line 67"/>
            <p:cNvSpPr>
              <a:spLocks noChangeShapeType="1"/>
            </p:cNvSpPr>
            <p:nvPr/>
          </p:nvSpPr>
          <p:spPr bwMode="auto">
            <a:xfrm flipH="1">
              <a:off x="5373737" y="2357933"/>
              <a:ext cx="16557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 name="Line 68"/>
            <p:cNvSpPr>
              <a:spLocks noChangeShapeType="1"/>
            </p:cNvSpPr>
            <p:nvPr/>
          </p:nvSpPr>
          <p:spPr bwMode="auto">
            <a:xfrm flipH="1">
              <a:off x="6169730" y="3103265"/>
              <a:ext cx="0" cy="409482"/>
            </a:xfrm>
            <a:prstGeom prst="line">
              <a:avLst/>
            </a:prstGeom>
            <a:noFill/>
            <a:ln w="28575">
              <a:solidFill>
                <a:srgbClr val="CC0099"/>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7" name="Freeform 69"/>
            <p:cNvSpPr>
              <a:spLocks/>
            </p:cNvSpPr>
            <p:nvPr/>
          </p:nvSpPr>
          <p:spPr bwMode="auto">
            <a:xfrm>
              <a:off x="4910748" y="2488883"/>
              <a:ext cx="301432" cy="982544"/>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8" name="Freeform 70"/>
            <p:cNvSpPr>
              <a:spLocks/>
            </p:cNvSpPr>
            <p:nvPr/>
          </p:nvSpPr>
          <p:spPr bwMode="auto">
            <a:xfrm>
              <a:off x="5235782" y="2532549"/>
              <a:ext cx="204369" cy="952145"/>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9" name="Line 71"/>
            <p:cNvSpPr>
              <a:spLocks noChangeShapeType="1"/>
            </p:cNvSpPr>
            <p:nvPr/>
          </p:nvSpPr>
          <p:spPr bwMode="auto">
            <a:xfrm>
              <a:off x="5297768" y="2510251"/>
              <a:ext cx="740798" cy="106482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70" name="Text Box 63"/>
            <p:cNvSpPr txBox="1">
              <a:spLocks noChangeArrowheads="1"/>
            </p:cNvSpPr>
            <p:nvPr/>
          </p:nvSpPr>
          <p:spPr bwMode="auto">
            <a:xfrm>
              <a:off x="5970957" y="3455616"/>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C</a:t>
              </a:r>
              <a:endParaRPr kumimoji="0" lang="en-US" altLang="en-US" sz="2400" dirty="0">
                <a:latin typeface="+mn-lt"/>
              </a:endParaRPr>
            </a:p>
          </p:txBody>
        </p:sp>
        <p:sp>
          <p:nvSpPr>
            <p:cNvPr id="171" name="Text Box 63"/>
            <p:cNvSpPr txBox="1">
              <a:spLocks noChangeArrowheads="1"/>
            </p:cNvSpPr>
            <p:nvPr/>
          </p:nvSpPr>
          <p:spPr bwMode="auto">
            <a:xfrm>
              <a:off x="7199898" y="3447020"/>
              <a:ext cx="356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E</a:t>
              </a:r>
              <a:endParaRPr kumimoji="0" lang="en-US" altLang="en-US" sz="2400" dirty="0">
                <a:latin typeface="+mn-lt"/>
              </a:endParaRPr>
            </a:p>
          </p:txBody>
        </p:sp>
        <p:sp>
          <p:nvSpPr>
            <p:cNvPr id="172" name="Text Box 63"/>
            <p:cNvSpPr txBox="1">
              <a:spLocks noChangeArrowheads="1"/>
            </p:cNvSpPr>
            <p:nvPr/>
          </p:nvSpPr>
          <p:spPr bwMode="auto">
            <a:xfrm>
              <a:off x="7573751" y="2741575"/>
              <a:ext cx="383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H</a:t>
              </a:r>
              <a:endParaRPr kumimoji="0" lang="en-US" altLang="en-US" sz="2400" dirty="0">
                <a:latin typeface="+mn-lt"/>
              </a:endParaRPr>
            </a:p>
          </p:txBody>
        </p:sp>
        <p:sp>
          <p:nvSpPr>
            <p:cNvPr id="173" name="Oval 50"/>
            <p:cNvSpPr>
              <a:spLocks noChangeArrowheads="1"/>
            </p:cNvSpPr>
            <p:nvPr/>
          </p:nvSpPr>
          <p:spPr bwMode="auto">
            <a:xfrm>
              <a:off x="7034231" y="2236398"/>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74" name="Oval 50"/>
            <p:cNvSpPr>
              <a:spLocks noChangeArrowheads="1"/>
            </p:cNvSpPr>
            <p:nvPr/>
          </p:nvSpPr>
          <p:spPr bwMode="auto">
            <a:xfrm>
              <a:off x="5092819" y="3467987"/>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75" name="Oval 50"/>
            <p:cNvSpPr>
              <a:spLocks noChangeArrowheads="1"/>
            </p:cNvSpPr>
            <p:nvPr/>
          </p:nvSpPr>
          <p:spPr bwMode="auto">
            <a:xfrm>
              <a:off x="7606702" y="2786664"/>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76" name="Oval 50"/>
            <p:cNvSpPr>
              <a:spLocks noChangeArrowheads="1"/>
            </p:cNvSpPr>
            <p:nvPr/>
          </p:nvSpPr>
          <p:spPr bwMode="auto">
            <a:xfrm>
              <a:off x="7217971" y="3497402"/>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77" name="Oval 50"/>
            <p:cNvSpPr>
              <a:spLocks noChangeArrowheads="1"/>
            </p:cNvSpPr>
            <p:nvPr/>
          </p:nvSpPr>
          <p:spPr bwMode="auto">
            <a:xfrm>
              <a:off x="5999122" y="3494580"/>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78" name="Oval 50"/>
            <p:cNvSpPr>
              <a:spLocks noChangeArrowheads="1"/>
            </p:cNvSpPr>
            <p:nvPr/>
          </p:nvSpPr>
          <p:spPr bwMode="auto">
            <a:xfrm>
              <a:off x="5993471" y="2775592"/>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79" name="Text Box 63"/>
            <p:cNvSpPr txBox="1">
              <a:spLocks noChangeArrowheads="1"/>
            </p:cNvSpPr>
            <p:nvPr/>
          </p:nvSpPr>
          <p:spPr bwMode="auto">
            <a:xfrm>
              <a:off x="5091593" y="3418935"/>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F</a:t>
              </a:r>
              <a:endParaRPr kumimoji="0" lang="en-US" altLang="en-US" sz="2400" dirty="0">
                <a:latin typeface="+mn-lt"/>
              </a:endParaRPr>
            </a:p>
          </p:txBody>
        </p:sp>
        <p:sp>
          <p:nvSpPr>
            <p:cNvPr id="180" name="Text Box 51"/>
            <p:cNvSpPr txBox="1">
              <a:spLocks noChangeArrowheads="1"/>
            </p:cNvSpPr>
            <p:nvPr/>
          </p:nvSpPr>
          <p:spPr bwMode="auto">
            <a:xfrm>
              <a:off x="5968231" y="2754356"/>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B</a:t>
              </a:r>
              <a:endParaRPr kumimoji="0" lang="en-US" altLang="en-US" sz="2400" dirty="0">
                <a:latin typeface="+mn-lt"/>
              </a:endParaRPr>
            </a:p>
          </p:txBody>
        </p:sp>
      </p:grpSp>
      <p:grpSp>
        <p:nvGrpSpPr>
          <p:cNvPr id="181" name="Group 180"/>
          <p:cNvGrpSpPr/>
          <p:nvPr/>
        </p:nvGrpSpPr>
        <p:grpSpPr>
          <a:xfrm>
            <a:off x="7393339" y="3758439"/>
            <a:ext cx="3046441" cy="2022635"/>
            <a:chOff x="519796" y="4260259"/>
            <a:chExt cx="3046441" cy="2022635"/>
          </a:xfrm>
        </p:grpSpPr>
        <p:sp>
          <p:nvSpPr>
            <p:cNvPr id="182" name="Oval 50"/>
            <p:cNvSpPr>
              <a:spLocks noChangeArrowheads="1"/>
            </p:cNvSpPr>
            <p:nvPr/>
          </p:nvSpPr>
          <p:spPr bwMode="auto">
            <a:xfrm>
              <a:off x="1608170" y="5930344"/>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83" name="Text Box 51"/>
            <p:cNvSpPr txBox="1">
              <a:spLocks noChangeArrowheads="1"/>
            </p:cNvSpPr>
            <p:nvPr/>
          </p:nvSpPr>
          <p:spPr bwMode="auto">
            <a:xfrm>
              <a:off x="1585628" y="5907484"/>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C</a:t>
              </a:r>
              <a:endParaRPr kumimoji="0" lang="en-US" altLang="en-US" sz="2400" dirty="0">
                <a:latin typeface="+mn-lt"/>
              </a:endParaRPr>
            </a:p>
          </p:txBody>
        </p:sp>
        <p:sp>
          <p:nvSpPr>
            <p:cNvPr id="184" name="TextBox 183"/>
            <p:cNvSpPr txBox="1"/>
            <p:nvPr/>
          </p:nvSpPr>
          <p:spPr>
            <a:xfrm>
              <a:off x="1263242" y="4260259"/>
              <a:ext cx="1246785" cy="338554"/>
            </a:xfrm>
            <a:prstGeom prst="rect">
              <a:avLst/>
            </a:prstGeom>
            <a:noFill/>
          </p:spPr>
          <p:txBody>
            <a:bodyPr wrap="square" rtlCol="0">
              <a:spAutoFit/>
            </a:bodyPr>
            <a:lstStyle/>
            <a:p>
              <a:pPr algn="ctr"/>
              <a:r>
                <a:rPr lang="en-US" sz="1600" dirty="0" err="1">
                  <a:solidFill>
                    <a:srgbClr val="FF00FF"/>
                  </a:solidFill>
                  <a:latin typeface="+mn-lt"/>
                </a:rPr>
                <a:t>dfs</a:t>
              </a:r>
              <a:r>
                <a:rPr lang="en-US" sz="1600" dirty="0">
                  <a:solidFill>
                    <a:srgbClr val="FF00FF"/>
                  </a:solidFill>
                  <a:latin typeface="+mn-lt"/>
                </a:rPr>
                <a:t>(G, ‘C’)</a:t>
              </a:r>
            </a:p>
          </p:txBody>
        </p:sp>
        <p:sp>
          <p:nvSpPr>
            <p:cNvPr id="185" name="Line 38"/>
            <p:cNvSpPr>
              <a:spLocks noChangeShapeType="1"/>
            </p:cNvSpPr>
            <p:nvPr/>
          </p:nvSpPr>
          <p:spPr bwMode="auto">
            <a:xfrm flipH="1">
              <a:off x="1897943" y="4965183"/>
              <a:ext cx="811297" cy="10242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6" name="Line 45"/>
            <p:cNvSpPr>
              <a:spLocks noChangeShapeType="1"/>
            </p:cNvSpPr>
            <p:nvPr/>
          </p:nvSpPr>
          <p:spPr bwMode="auto">
            <a:xfrm flipH="1">
              <a:off x="1925713" y="6079803"/>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7" name="Line 46"/>
            <p:cNvSpPr>
              <a:spLocks noChangeShapeType="1"/>
            </p:cNvSpPr>
            <p:nvPr/>
          </p:nvSpPr>
          <p:spPr bwMode="auto">
            <a:xfrm flipH="1" flipV="1">
              <a:off x="2945865" y="4876950"/>
              <a:ext cx="300986" cy="39607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8" name="Freeform 47"/>
            <p:cNvSpPr>
              <a:spLocks/>
            </p:cNvSpPr>
            <p:nvPr/>
          </p:nvSpPr>
          <p:spPr bwMode="auto">
            <a:xfrm>
              <a:off x="2957060" y="5429282"/>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9" name="Freeform 48"/>
            <p:cNvSpPr>
              <a:spLocks/>
            </p:cNvSpPr>
            <p:nvPr/>
          </p:nvSpPr>
          <p:spPr bwMode="auto">
            <a:xfrm>
              <a:off x="3133720" y="5555561"/>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0" name="Oval 50"/>
            <p:cNvSpPr>
              <a:spLocks noChangeArrowheads="1"/>
            </p:cNvSpPr>
            <p:nvPr/>
          </p:nvSpPr>
          <p:spPr bwMode="auto">
            <a:xfrm>
              <a:off x="650384" y="4669094"/>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91" name="Text Box 51"/>
            <p:cNvSpPr txBox="1">
              <a:spLocks noChangeArrowheads="1"/>
            </p:cNvSpPr>
            <p:nvPr/>
          </p:nvSpPr>
          <p:spPr bwMode="auto">
            <a:xfrm>
              <a:off x="634140" y="4641407"/>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A</a:t>
              </a:r>
              <a:endParaRPr kumimoji="0" lang="en-US" altLang="en-US" sz="2400" dirty="0">
                <a:latin typeface="+mn-lt"/>
              </a:endParaRPr>
            </a:p>
          </p:txBody>
        </p:sp>
        <p:sp>
          <p:nvSpPr>
            <p:cNvPr id="192" name="Text Box 63"/>
            <p:cNvSpPr txBox="1">
              <a:spLocks noChangeArrowheads="1"/>
            </p:cNvSpPr>
            <p:nvPr/>
          </p:nvSpPr>
          <p:spPr bwMode="auto">
            <a:xfrm>
              <a:off x="2625934" y="4631855"/>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D</a:t>
              </a:r>
              <a:endParaRPr kumimoji="0" lang="en-US" altLang="en-US" sz="2400" dirty="0">
                <a:latin typeface="+mn-lt"/>
              </a:endParaRPr>
            </a:p>
          </p:txBody>
        </p:sp>
        <p:sp>
          <p:nvSpPr>
            <p:cNvPr id="193" name="Line 64"/>
            <p:cNvSpPr>
              <a:spLocks noChangeShapeType="1"/>
            </p:cNvSpPr>
            <p:nvPr/>
          </p:nvSpPr>
          <p:spPr bwMode="auto">
            <a:xfrm>
              <a:off x="1023795" y="6079722"/>
              <a:ext cx="5787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 name="Line 65"/>
            <p:cNvSpPr>
              <a:spLocks noChangeShapeType="1"/>
            </p:cNvSpPr>
            <p:nvPr/>
          </p:nvSpPr>
          <p:spPr bwMode="auto">
            <a:xfrm>
              <a:off x="945809" y="4882549"/>
              <a:ext cx="656710" cy="409767"/>
            </a:xfrm>
            <a:prstGeom prst="line">
              <a:avLst/>
            </a:prstGeom>
            <a:noFill/>
            <a:ln w="28575">
              <a:solidFill>
                <a:srgbClr val="CC0099"/>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5" name="Line 66"/>
            <p:cNvSpPr>
              <a:spLocks noChangeShapeType="1"/>
            </p:cNvSpPr>
            <p:nvPr/>
          </p:nvSpPr>
          <p:spPr bwMode="auto">
            <a:xfrm flipV="1">
              <a:off x="1897944" y="4892822"/>
              <a:ext cx="761631" cy="3801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6" name="Line 67"/>
            <p:cNvSpPr>
              <a:spLocks noChangeShapeType="1"/>
            </p:cNvSpPr>
            <p:nvPr/>
          </p:nvSpPr>
          <p:spPr bwMode="auto">
            <a:xfrm flipH="1">
              <a:off x="982785" y="4793697"/>
              <a:ext cx="16557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7" name="Line 68"/>
            <p:cNvSpPr>
              <a:spLocks noChangeShapeType="1"/>
            </p:cNvSpPr>
            <p:nvPr/>
          </p:nvSpPr>
          <p:spPr bwMode="auto">
            <a:xfrm>
              <a:off x="1778777" y="5539029"/>
              <a:ext cx="2673" cy="385748"/>
            </a:xfrm>
            <a:prstGeom prst="line">
              <a:avLst/>
            </a:prstGeom>
            <a:noFill/>
            <a:ln w="28575">
              <a:solidFill>
                <a:srgbClr val="CC0099"/>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8" name="Freeform 69"/>
            <p:cNvSpPr>
              <a:spLocks/>
            </p:cNvSpPr>
            <p:nvPr/>
          </p:nvSpPr>
          <p:spPr bwMode="auto">
            <a:xfrm>
              <a:off x="519796" y="4924647"/>
              <a:ext cx="301432" cy="982544"/>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9" name="Freeform 70"/>
            <p:cNvSpPr>
              <a:spLocks/>
            </p:cNvSpPr>
            <p:nvPr/>
          </p:nvSpPr>
          <p:spPr bwMode="auto">
            <a:xfrm>
              <a:off x="844830" y="4968313"/>
              <a:ext cx="204369" cy="952145"/>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0" name="Line 71"/>
            <p:cNvSpPr>
              <a:spLocks noChangeShapeType="1"/>
            </p:cNvSpPr>
            <p:nvPr/>
          </p:nvSpPr>
          <p:spPr bwMode="auto">
            <a:xfrm>
              <a:off x="906816" y="4946015"/>
              <a:ext cx="740798" cy="106482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01" name="Text Box 63"/>
            <p:cNvSpPr txBox="1">
              <a:spLocks noChangeArrowheads="1"/>
            </p:cNvSpPr>
            <p:nvPr/>
          </p:nvSpPr>
          <p:spPr bwMode="auto">
            <a:xfrm>
              <a:off x="2808946" y="5882784"/>
              <a:ext cx="356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E</a:t>
              </a:r>
              <a:endParaRPr kumimoji="0" lang="en-US" altLang="en-US" sz="2400" dirty="0">
                <a:latin typeface="+mn-lt"/>
              </a:endParaRPr>
            </a:p>
          </p:txBody>
        </p:sp>
        <p:sp>
          <p:nvSpPr>
            <p:cNvPr id="202" name="Text Box 63"/>
            <p:cNvSpPr txBox="1">
              <a:spLocks noChangeArrowheads="1"/>
            </p:cNvSpPr>
            <p:nvPr/>
          </p:nvSpPr>
          <p:spPr bwMode="auto">
            <a:xfrm>
              <a:off x="3182799" y="5177339"/>
              <a:ext cx="383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H</a:t>
              </a:r>
              <a:endParaRPr kumimoji="0" lang="en-US" altLang="en-US" sz="2400" dirty="0">
                <a:latin typeface="+mn-lt"/>
              </a:endParaRPr>
            </a:p>
          </p:txBody>
        </p:sp>
        <p:sp>
          <p:nvSpPr>
            <p:cNvPr id="203" name="Oval 50"/>
            <p:cNvSpPr>
              <a:spLocks noChangeArrowheads="1"/>
            </p:cNvSpPr>
            <p:nvPr/>
          </p:nvSpPr>
          <p:spPr bwMode="auto">
            <a:xfrm>
              <a:off x="2643279" y="4672162"/>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04" name="Oval 50"/>
            <p:cNvSpPr>
              <a:spLocks noChangeArrowheads="1"/>
            </p:cNvSpPr>
            <p:nvPr/>
          </p:nvSpPr>
          <p:spPr bwMode="auto">
            <a:xfrm>
              <a:off x="701867" y="5903751"/>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05" name="Oval 50"/>
            <p:cNvSpPr>
              <a:spLocks noChangeArrowheads="1"/>
            </p:cNvSpPr>
            <p:nvPr/>
          </p:nvSpPr>
          <p:spPr bwMode="auto">
            <a:xfrm>
              <a:off x="3215750" y="5222428"/>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06" name="Oval 50"/>
            <p:cNvSpPr>
              <a:spLocks noChangeArrowheads="1"/>
            </p:cNvSpPr>
            <p:nvPr/>
          </p:nvSpPr>
          <p:spPr bwMode="auto">
            <a:xfrm>
              <a:off x="2827019" y="5933166"/>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07" name="Oval 50"/>
            <p:cNvSpPr>
              <a:spLocks noChangeArrowheads="1"/>
            </p:cNvSpPr>
            <p:nvPr/>
          </p:nvSpPr>
          <p:spPr bwMode="auto">
            <a:xfrm>
              <a:off x="1602519" y="5211356"/>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08" name="Text Box 63"/>
            <p:cNvSpPr txBox="1">
              <a:spLocks noChangeArrowheads="1"/>
            </p:cNvSpPr>
            <p:nvPr/>
          </p:nvSpPr>
          <p:spPr bwMode="auto">
            <a:xfrm>
              <a:off x="700641" y="5854699"/>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F</a:t>
              </a:r>
              <a:endParaRPr kumimoji="0" lang="en-US" altLang="en-US" sz="2400" dirty="0">
                <a:latin typeface="+mn-lt"/>
              </a:endParaRPr>
            </a:p>
          </p:txBody>
        </p:sp>
        <p:sp>
          <p:nvSpPr>
            <p:cNvPr id="209" name="Text Box 51"/>
            <p:cNvSpPr txBox="1">
              <a:spLocks noChangeArrowheads="1"/>
            </p:cNvSpPr>
            <p:nvPr/>
          </p:nvSpPr>
          <p:spPr bwMode="auto">
            <a:xfrm>
              <a:off x="1577279" y="5190120"/>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B</a:t>
              </a:r>
              <a:endParaRPr kumimoji="0" lang="en-US" altLang="en-US" sz="2400" dirty="0">
                <a:latin typeface="+mn-lt"/>
              </a:endParaRPr>
            </a:p>
          </p:txBody>
        </p:sp>
      </p:grpSp>
    </p:spTree>
    <p:extLst>
      <p:ext uri="{BB962C8B-B14F-4D97-AF65-F5344CB8AC3E}">
        <p14:creationId xmlns:p14="http://schemas.microsoft.com/office/powerpoint/2010/main" val="50612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 (DFS)</a:t>
            </a:r>
          </a:p>
        </p:txBody>
      </p:sp>
      <p:grpSp>
        <p:nvGrpSpPr>
          <p:cNvPr id="4" name="Group 3"/>
          <p:cNvGrpSpPr/>
          <p:nvPr/>
        </p:nvGrpSpPr>
        <p:grpSpPr>
          <a:xfrm>
            <a:off x="429917" y="1542020"/>
            <a:ext cx="3541914" cy="2073874"/>
            <a:chOff x="4563034" y="4209020"/>
            <a:chExt cx="3541914" cy="2073874"/>
          </a:xfrm>
        </p:grpSpPr>
        <p:sp>
          <p:nvSpPr>
            <p:cNvPr id="5" name="Oval 50"/>
            <p:cNvSpPr>
              <a:spLocks noChangeArrowheads="1"/>
            </p:cNvSpPr>
            <p:nvPr/>
          </p:nvSpPr>
          <p:spPr bwMode="auto">
            <a:xfrm>
              <a:off x="7059137" y="4672162"/>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6" name="Text Box 51"/>
            <p:cNvSpPr txBox="1">
              <a:spLocks noChangeArrowheads="1"/>
            </p:cNvSpPr>
            <p:nvPr/>
          </p:nvSpPr>
          <p:spPr bwMode="auto">
            <a:xfrm>
              <a:off x="7037541" y="4624232"/>
              <a:ext cx="370614" cy="40011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D</a:t>
              </a:r>
              <a:endParaRPr kumimoji="0" lang="en-US" altLang="en-US" sz="2400" dirty="0">
                <a:latin typeface="+mn-lt"/>
              </a:endParaRPr>
            </a:p>
          </p:txBody>
        </p:sp>
        <p:sp>
          <p:nvSpPr>
            <p:cNvPr id="7" name="TextBox 6"/>
            <p:cNvSpPr txBox="1"/>
            <p:nvPr/>
          </p:nvSpPr>
          <p:spPr>
            <a:xfrm>
              <a:off x="4563034" y="4209020"/>
              <a:ext cx="3541914" cy="338554"/>
            </a:xfrm>
            <a:prstGeom prst="rect">
              <a:avLst/>
            </a:prstGeom>
            <a:noFill/>
          </p:spPr>
          <p:txBody>
            <a:bodyPr wrap="square" rtlCol="0">
              <a:spAutoFit/>
            </a:bodyPr>
            <a:lstStyle/>
            <a:p>
              <a:pPr algn="ctr"/>
              <a:r>
                <a:rPr lang="en-US" sz="1600" dirty="0">
                  <a:solidFill>
                    <a:srgbClr val="FF00FF"/>
                  </a:solidFill>
                  <a:latin typeface="+mn-lt"/>
                </a:rPr>
                <a:t>Back to </a:t>
              </a:r>
              <a:r>
                <a:rPr lang="en-US" sz="1600" dirty="0" err="1">
                  <a:solidFill>
                    <a:srgbClr val="FF00FF"/>
                  </a:solidFill>
                  <a:latin typeface="+mn-lt"/>
                </a:rPr>
                <a:t>dfs</a:t>
              </a:r>
              <a:r>
                <a:rPr lang="en-US" sz="1600" dirty="0">
                  <a:solidFill>
                    <a:srgbClr val="FF00FF"/>
                  </a:solidFill>
                  <a:latin typeface="+mn-lt"/>
                </a:rPr>
                <a:t>(G, ‘B’) then </a:t>
              </a:r>
              <a:r>
                <a:rPr lang="en-US" sz="1600" dirty="0" err="1">
                  <a:solidFill>
                    <a:srgbClr val="FF00FF"/>
                  </a:solidFill>
                </a:rPr>
                <a:t>dfs</a:t>
              </a:r>
              <a:r>
                <a:rPr lang="en-US" sz="1600" dirty="0">
                  <a:solidFill>
                    <a:srgbClr val="FF00FF"/>
                  </a:solidFill>
                </a:rPr>
                <a:t>(G, ‘D’) </a:t>
              </a:r>
            </a:p>
          </p:txBody>
        </p:sp>
        <p:sp>
          <p:nvSpPr>
            <p:cNvPr id="8" name="Oval 50"/>
            <p:cNvSpPr>
              <a:spLocks noChangeArrowheads="1"/>
            </p:cNvSpPr>
            <p:nvPr/>
          </p:nvSpPr>
          <p:spPr bwMode="auto">
            <a:xfrm>
              <a:off x="6024028" y="5930344"/>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9" name="Text Box 51"/>
            <p:cNvSpPr txBox="1">
              <a:spLocks noChangeArrowheads="1"/>
            </p:cNvSpPr>
            <p:nvPr/>
          </p:nvSpPr>
          <p:spPr bwMode="auto">
            <a:xfrm>
              <a:off x="6001486" y="5907484"/>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C</a:t>
              </a:r>
              <a:endParaRPr kumimoji="0" lang="en-US" altLang="en-US" sz="2400" dirty="0">
                <a:latin typeface="+mn-lt"/>
              </a:endParaRPr>
            </a:p>
          </p:txBody>
        </p:sp>
        <p:sp>
          <p:nvSpPr>
            <p:cNvPr id="10" name="Line 38"/>
            <p:cNvSpPr>
              <a:spLocks noChangeShapeType="1"/>
            </p:cNvSpPr>
            <p:nvPr/>
          </p:nvSpPr>
          <p:spPr bwMode="auto">
            <a:xfrm flipH="1">
              <a:off x="6313801" y="4965183"/>
              <a:ext cx="811297" cy="10242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45"/>
            <p:cNvSpPr>
              <a:spLocks noChangeShapeType="1"/>
            </p:cNvSpPr>
            <p:nvPr/>
          </p:nvSpPr>
          <p:spPr bwMode="auto">
            <a:xfrm flipH="1">
              <a:off x="6341571" y="6079803"/>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46"/>
            <p:cNvSpPr>
              <a:spLocks noChangeShapeType="1"/>
            </p:cNvSpPr>
            <p:nvPr/>
          </p:nvSpPr>
          <p:spPr bwMode="auto">
            <a:xfrm flipH="1" flipV="1">
              <a:off x="7361723" y="4876950"/>
              <a:ext cx="300986" cy="39607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Freeform 47"/>
            <p:cNvSpPr>
              <a:spLocks/>
            </p:cNvSpPr>
            <p:nvPr/>
          </p:nvSpPr>
          <p:spPr bwMode="auto">
            <a:xfrm>
              <a:off x="7372918" y="5429282"/>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Freeform 48"/>
            <p:cNvSpPr>
              <a:spLocks/>
            </p:cNvSpPr>
            <p:nvPr/>
          </p:nvSpPr>
          <p:spPr bwMode="auto">
            <a:xfrm>
              <a:off x="7549578" y="5555561"/>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Oval 50"/>
            <p:cNvSpPr>
              <a:spLocks noChangeArrowheads="1"/>
            </p:cNvSpPr>
            <p:nvPr/>
          </p:nvSpPr>
          <p:spPr bwMode="auto">
            <a:xfrm>
              <a:off x="5066242" y="4669094"/>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6" name="Text Box 51"/>
            <p:cNvSpPr txBox="1">
              <a:spLocks noChangeArrowheads="1"/>
            </p:cNvSpPr>
            <p:nvPr/>
          </p:nvSpPr>
          <p:spPr bwMode="auto">
            <a:xfrm>
              <a:off x="5049998" y="4641407"/>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A</a:t>
              </a:r>
              <a:endParaRPr kumimoji="0" lang="en-US" altLang="en-US" sz="2400" dirty="0">
                <a:latin typeface="+mn-lt"/>
              </a:endParaRPr>
            </a:p>
          </p:txBody>
        </p:sp>
        <p:sp>
          <p:nvSpPr>
            <p:cNvPr id="17" name="Line 64"/>
            <p:cNvSpPr>
              <a:spLocks noChangeShapeType="1"/>
            </p:cNvSpPr>
            <p:nvPr/>
          </p:nvSpPr>
          <p:spPr bwMode="auto">
            <a:xfrm>
              <a:off x="5439653" y="6079722"/>
              <a:ext cx="5787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65"/>
            <p:cNvSpPr>
              <a:spLocks noChangeShapeType="1"/>
            </p:cNvSpPr>
            <p:nvPr/>
          </p:nvSpPr>
          <p:spPr bwMode="auto">
            <a:xfrm>
              <a:off x="5361667" y="4882549"/>
              <a:ext cx="656710" cy="409767"/>
            </a:xfrm>
            <a:prstGeom prst="line">
              <a:avLst/>
            </a:prstGeom>
            <a:noFill/>
            <a:ln w="28575">
              <a:solidFill>
                <a:srgbClr val="CC0099"/>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66"/>
            <p:cNvSpPr>
              <a:spLocks noChangeShapeType="1"/>
            </p:cNvSpPr>
            <p:nvPr/>
          </p:nvSpPr>
          <p:spPr bwMode="auto">
            <a:xfrm flipV="1">
              <a:off x="6313802" y="4892822"/>
              <a:ext cx="761631" cy="380198"/>
            </a:xfrm>
            <a:prstGeom prst="line">
              <a:avLst/>
            </a:prstGeom>
            <a:noFill/>
            <a:ln w="28575">
              <a:solidFill>
                <a:srgbClr val="CC0099"/>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67"/>
            <p:cNvSpPr>
              <a:spLocks noChangeShapeType="1"/>
            </p:cNvSpPr>
            <p:nvPr/>
          </p:nvSpPr>
          <p:spPr bwMode="auto">
            <a:xfrm flipH="1">
              <a:off x="5398643" y="4793697"/>
              <a:ext cx="16557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68"/>
            <p:cNvSpPr>
              <a:spLocks noChangeShapeType="1"/>
            </p:cNvSpPr>
            <p:nvPr/>
          </p:nvSpPr>
          <p:spPr bwMode="auto">
            <a:xfrm>
              <a:off x="6194635" y="5539029"/>
              <a:ext cx="2673" cy="385748"/>
            </a:xfrm>
            <a:prstGeom prst="line">
              <a:avLst/>
            </a:prstGeom>
            <a:noFill/>
            <a:ln w="28575">
              <a:solidFill>
                <a:srgbClr val="CC0099"/>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Freeform 69"/>
            <p:cNvSpPr>
              <a:spLocks/>
            </p:cNvSpPr>
            <p:nvPr/>
          </p:nvSpPr>
          <p:spPr bwMode="auto">
            <a:xfrm>
              <a:off x="4935654" y="4924647"/>
              <a:ext cx="301432" cy="982544"/>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Freeform 70"/>
            <p:cNvSpPr>
              <a:spLocks/>
            </p:cNvSpPr>
            <p:nvPr/>
          </p:nvSpPr>
          <p:spPr bwMode="auto">
            <a:xfrm>
              <a:off x="5260688" y="4968313"/>
              <a:ext cx="204369" cy="952145"/>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4" name="Line 71"/>
            <p:cNvSpPr>
              <a:spLocks noChangeShapeType="1"/>
            </p:cNvSpPr>
            <p:nvPr/>
          </p:nvSpPr>
          <p:spPr bwMode="auto">
            <a:xfrm>
              <a:off x="5322674" y="4946015"/>
              <a:ext cx="740798" cy="106482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5" name="Text Box 63"/>
            <p:cNvSpPr txBox="1">
              <a:spLocks noChangeArrowheads="1"/>
            </p:cNvSpPr>
            <p:nvPr/>
          </p:nvSpPr>
          <p:spPr bwMode="auto">
            <a:xfrm>
              <a:off x="7224804" y="5882784"/>
              <a:ext cx="356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E</a:t>
              </a:r>
              <a:endParaRPr kumimoji="0" lang="en-US" altLang="en-US" sz="2400" dirty="0">
                <a:latin typeface="+mn-lt"/>
              </a:endParaRPr>
            </a:p>
          </p:txBody>
        </p:sp>
        <p:sp>
          <p:nvSpPr>
            <p:cNvPr id="26" name="Text Box 63"/>
            <p:cNvSpPr txBox="1">
              <a:spLocks noChangeArrowheads="1"/>
            </p:cNvSpPr>
            <p:nvPr/>
          </p:nvSpPr>
          <p:spPr bwMode="auto">
            <a:xfrm>
              <a:off x="7598657" y="5177339"/>
              <a:ext cx="383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H</a:t>
              </a:r>
              <a:endParaRPr kumimoji="0" lang="en-US" altLang="en-US" sz="2400" dirty="0">
                <a:latin typeface="+mn-lt"/>
              </a:endParaRPr>
            </a:p>
          </p:txBody>
        </p:sp>
        <p:sp>
          <p:nvSpPr>
            <p:cNvPr id="27" name="Oval 50"/>
            <p:cNvSpPr>
              <a:spLocks noChangeArrowheads="1"/>
            </p:cNvSpPr>
            <p:nvPr/>
          </p:nvSpPr>
          <p:spPr bwMode="auto">
            <a:xfrm>
              <a:off x="5117725" y="5903751"/>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8" name="Oval 50"/>
            <p:cNvSpPr>
              <a:spLocks noChangeArrowheads="1"/>
            </p:cNvSpPr>
            <p:nvPr/>
          </p:nvSpPr>
          <p:spPr bwMode="auto">
            <a:xfrm>
              <a:off x="7631608" y="5222428"/>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9" name="Oval 50"/>
            <p:cNvSpPr>
              <a:spLocks noChangeArrowheads="1"/>
            </p:cNvSpPr>
            <p:nvPr/>
          </p:nvSpPr>
          <p:spPr bwMode="auto">
            <a:xfrm>
              <a:off x="7242877" y="5933166"/>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30" name="Oval 50"/>
            <p:cNvSpPr>
              <a:spLocks noChangeArrowheads="1"/>
            </p:cNvSpPr>
            <p:nvPr/>
          </p:nvSpPr>
          <p:spPr bwMode="auto">
            <a:xfrm>
              <a:off x="6018377" y="5211356"/>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31" name="Text Box 63"/>
            <p:cNvSpPr txBox="1">
              <a:spLocks noChangeArrowheads="1"/>
            </p:cNvSpPr>
            <p:nvPr/>
          </p:nvSpPr>
          <p:spPr bwMode="auto">
            <a:xfrm>
              <a:off x="5116499" y="5854699"/>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F</a:t>
              </a:r>
              <a:endParaRPr kumimoji="0" lang="en-US" altLang="en-US" sz="2400" dirty="0">
                <a:latin typeface="+mn-lt"/>
              </a:endParaRPr>
            </a:p>
          </p:txBody>
        </p:sp>
        <p:sp>
          <p:nvSpPr>
            <p:cNvPr id="32" name="Text Box 51"/>
            <p:cNvSpPr txBox="1">
              <a:spLocks noChangeArrowheads="1"/>
            </p:cNvSpPr>
            <p:nvPr/>
          </p:nvSpPr>
          <p:spPr bwMode="auto">
            <a:xfrm>
              <a:off x="5993137" y="5190120"/>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B</a:t>
              </a:r>
              <a:endParaRPr kumimoji="0" lang="en-US" altLang="en-US" sz="2400" dirty="0">
                <a:latin typeface="+mn-lt"/>
              </a:endParaRPr>
            </a:p>
          </p:txBody>
        </p:sp>
      </p:grpSp>
      <p:grpSp>
        <p:nvGrpSpPr>
          <p:cNvPr id="33" name="Group 32"/>
          <p:cNvGrpSpPr/>
          <p:nvPr/>
        </p:nvGrpSpPr>
        <p:grpSpPr>
          <a:xfrm>
            <a:off x="4383548" y="1477236"/>
            <a:ext cx="3046441" cy="2000822"/>
            <a:chOff x="489094" y="1849443"/>
            <a:chExt cx="3046441" cy="2000822"/>
          </a:xfrm>
        </p:grpSpPr>
        <p:sp>
          <p:nvSpPr>
            <p:cNvPr id="34" name="TextBox 33"/>
            <p:cNvSpPr txBox="1"/>
            <p:nvPr/>
          </p:nvSpPr>
          <p:spPr>
            <a:xfrm>
              <a:off x="1263242" y="1849443"/>
              <a:ext cx="1246785" cy="338554"/>
            </a:xfrm>
            <a:prstGeom prst="rect">
              <a:avLst/>
            </a:prstGeom>
            <a:noFill/>
          </p:spPr>
          <p:txBody>
            <a:bodyPr wrap="square" rtlCol="0">
              <a:spAutoFit/>
            </a:bodyPr>
            <a:lstStyle/>
            <a:p>
              <a:pPr algn="ctr"/>
              <a:r>
                <a:rPr lang="en-US" sz="1600" dirty="0" err="1">
                  <a:solidFill>
                    <a:srgbClr val="FF00FF"/>
                  </a:solidFill>
                  <a:latin typeface="+mn-lt"/>
                </a:rPr>
                <a:t>dfs</a:t>
              </a:r>
              <a:r>
                <a:rPr lang="en-US" sz="1600" dirty="0">
                  <a:solidFill>
                    <a:srgbClr val="FF00FF"/>
                  </a:solidFill>
                  <a:latin typeface="+mn-lt"/>
                </a:rPr>
                <a:t>(G, ‘D’)</a:t>
              </a:r>
            </a:p>
          </p:txBody>
        </p:sp>
        <p:sp>
          <p:nvSpPr>
            <p:cNvPr id="35" name="Oval 50"/>
            <p:cNvSpPr>
              <a:spLocks noChangeArrowheads="1"/>
            </p:cNvSpPr>
            <p:nvPr/>
          </p:nvSpPr>
          <p:spPr bwMode="auto">
            <a:xfrm>
              <a:off x="2612577" y="2239533"/>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36" name="Text Box 51"/>
            <p:cNvSpPr txBox="1">
              <a:spLocks noChangeArrowheads="1"/>
            </p:cNvSpPr>
            <p:nvPr/>
          </p:nvSpPr>
          <p:spPr bwMode="auto">
            <a:xfrm>
              <a:off x="2590981" y="2191603"/>
              <a:ext cx="370614" cy="40011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D</a:t>
              </a:r>
              <a:endParaRPr kumimoji="0" lang="en-US" altLang="en-US" sz="2400" dirty="0">
                <a:latin typeface="+mn-lt"/>
              </a:endParaRPr>
            </a:p>
          </p:txBody>
        </p:sp>
        <p:sp>
          <p:nvSpPr>
            <p:cNvPr id="37" name="Oval 50"/>
            <p:cNvSpPr>
              <a:spLocks noChangeArrowheads="1"/>
            </p:cNvSpPr>
            <p:nvPr/>
          </p:nvSpPr>
          <p:spPr bwMode="auto">
            <a:xfrm>
              <a:off x="1577468" y="3497715"/>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38" name="Text Box 51"/>
            <p:cNvSpPr txBox="1">
              <a:spLocks noChangeArrowheads="1"/>
            </p:cNvSpPr>
            <p:nvPr/>
          </p:nvSpPr>
          <p:spPr bwMode="auto">
            <a:xfrm>
              <a:off x="1554926" y="3474855"/>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C</a:t>
              </a:r>
              <a:endParaRPr kumimoji="0" lang="en-US" altLang="en-US" sz="2400" dirty="0">
                <a:latin typeface="+mn-lt"/>
              </a:endParaRPr>
            </a:p>
          </p:txBody>
        </p:sp>
        <p:sp>
          <p:nvSpPr>
            <p:cNvPr id="39" name="Line 38"/>
            <p:cNvSpPr>
              <a:spLocks noChangeShapeType="1"/>
            </p:cNvSpPr>
            <p:nvPr/>
          </p:nvSpPr>
          <p:spPr bwMode="auto">
            <a:xfrm flipH="1">
              <a:off x="1867241" y="2532554"/>
              <a:ext cx="811297" cy="1024264"/>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45"/>
            <p:cNvSpPr>
              <a:spLocks noChangeShapeType="1"/>
            </p:cNvSpPr>
            <p:nvPr/>
          </p:nvSpPr>
          <p:spPr bwMode="auto">
            <a:xfrm flipH="1">
              <a:off x="1895011" y="3647174"/>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46"/>
            <p:cNvSpPr>
              <a:spLocks noChangeShapeType="1"/>
            </p:cNvSpPr>
            <p:nvPr/>
          </p:nvSpPr>
          <p:spPr bwMode="auto">
            <a:xfrm flipH="1" flipV="1">
              <a:off x="2915163" y="2444321"/>
              <a:ext cx="300986" cy="39607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 name="Freeform 47"/>
            <p:cNvSpPr>
              <a:spLocks/>
            </p:cNvSpPr>
            <p:nvPr/>
          </p:nvSpPr>
          <p:spPr bwMode="auto">
            <a:xfrm>
              <a:off x="2926358" y="2996653"/>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 name="Freeform 48"/>
            <p:cNvSpPr>
              <a:spLocks/>
            </p:cNvSpPr>
            <p:nvPr/>
          </p:nvSpPr>
          <p:spPr bwMode="auto">
            <a:xfrm>
              <a:off x="3103018" y="3122932"/>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4" name="Oval 50"/>
            <p:cNvSpPr>
              <a:spLocks noChangeArrowheads="1"/>
            </p:cNvSpPr>
            <p:nvPr/>
          </p:nvSpPr>
          <p:spPr bwMode="auto">
            <a:xfrm>
              <a:off x="619682" y="2236465"/>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45" name="Text Box 51"/>
            <p:cNvSpPr txBox="1">
              <a:spLocks noChangeArrowheads="1"/>
            </p:cNvSpPr>
            <p:nvPr/>
          </p:nvSpPr>
          <p:spPr bwMode="auto">
            <a:xfrm>
              <a:off x="603438" y="2208778"/>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A</a:t>
              </a:r>
              <a:endParaRPr kumimoji="0" lang="en-US" altLang="en-US" sz="2400" dirty="0">
                <a:latin typeface="+mn-lt"/>
              </a:endParaRPr>
            </a:p>
          </p:txBody>
        </p:sp>
        <p:sp>
          <p:nvSpPr>
            <p:cNvPr id="46" name="Line 64"/>
            <p:cNvSpPr>
              <a:spLocks noChangeShapeType="1"/>
            </p:cNvSpPr>
            <p:nvPr/>
          </p:nvSpPr>
          <p:spPr bwMode="auto">
            <a:xfrm>
              <a:off x="993093" y="3647093"/>
              <a:ext cx="5787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 name="Line 65"/>
            <p:cNvSpPr>
              <a:spLocks noChangeShapeType="1"/>
            </p:cNvSpPr>
            <p:nvPr/>
          </p:nvSpPr>
          <p:spPr bwMode="auto">
            <a:xfrm>
              <a:off x="915107" y="2449920"/>
              <a:ext cx="656710" cy="409767"/>
            </a:xfrm>
            <a:prstGeom prst="line">
              <a:avLst/>
            </a:prstGeom>
            <a:noFill/>
            <a:ln w="28575">
              <a:solidFill>
                <a:srgbClr val="CC0099"/>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66"/>
            <p:cNvSpPr>
              <a:spLocks noChangeShapeType="1"/>
            </p:cNvSpPr>
            <p:nvPr/>
          </p:nvSpPr>
          <p:spPr bwMode="auto">
            <a:xfrm flipV="1">
              <a:off x="1867242" y="2460193"/>
              <a:ext cx="761631" cy="380198"/>
            </a:xfrm>
            <a:prstGeom prst="line">
              <a:avLst/>
            </a:prstGeom>
            <a:noFill/>
            <a:ln w="28575">
              <a:solidFill>
                <a:srgbClr val="CC0099"/>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 name="Line 67"/>
            <p:cNvSpPr>
              <a:spLocks noChangeShapeType="1"/>
            </p:cNvSpPr>
            <p:nvPr/>
          </p:nvSpPr>
          <p:spPr bwMode="auto">
            <a:xfrm flipH="1">
              <a:off x="952083" y="2361068"/>
              <a:ext cx="1655763" cy="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 name="Line 68"/>
            <p:cNvSpPr>
              <a:spLocks noChangeShapeType="1"/>
            </p:cNvSpPr>
            <p:nvPr/>
          </p:nvSpPr>
          <p:spPr bwMode="auto">
            <a:xfrm>
              <a:off x="1748075" y="3106400"/>
              <a:ext cx="0" cy="385748"/>
            </a:xfrm>
            <a:prstGeom prst="line">
              <a:avLst/>
            </a:prstGeom>
            <a:noFill/>
            <a:ln w="28575">
              <a:solidFill>
                <a:srgbClr val="CC0099"/>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1" name="Freeform 69"/>
            <p:cNvSpPr>
              <a:spLocks/>
            </p:cNvSpPr>
            <p:nvPr/>
          </p:nvSpPr>
          <p:spPr bwMode="auto">
            <a:xfrm>
              <a:off x="489094" y="2492018"/>
              <a:ext cx="301432" cy="982544"/>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 name="Freeform 70"/>
            <p:cNvSpPr>
              <a:spLocks/>
            </p:cNvSpPr>
            <p:nvPr/>
          </p:nvSpPr>
          <p:spPr bwMode="auto">
            <a:xfrm>
              <a:off x="814128" y="2535684"/>
              <a:ext cx="204369" cy="952145"/>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 name="Line 71"/>
            <p:cNvSpPr>
              <a:spLocks noChangeShapeType="1"/>
            </p:cNvSpPr>
            <p:nvPr/>
          </p:nvSpPr>
          <p:spPr bwMode="auto">
            <a:xfrm>
              <a:off x="876114" y="2513386"/>
              <a:ext cx="740798" cy="106482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54" name="Text Box 63"/>
            <p:cNvSpPr txBox="1">
              <a:spLocks noChangeArrowheads="1"/>
            </p:cNvSpPr>
            <p:nvPr/>
          </p:nvSpPr>
          <p:spPr bwMode="auto">
            <a:xfrm>
              <a:off x="2778244" y="3450155"/>
              <a:ext cx="356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E</a:t>
              </a:r>
              <a:endParaRPr kumimoji="0" lang="en-US" altLang="en-US" sz="2400" dirty="0">
                <a:latin typeface="+mn-lt"/>
              </a:endParaRPr>
            </a:p>
          </p:txBody>
        </p:sp>
        <p:sp>
          <p:nvSpPr>
            <p:cNvPr id="55" name="Text Box 63"/>
            <p:cNvSpPr txBox="1">
              <a:spLocks noChangeArrowheads="1"/>
            </p:cNvSpPr>
            <p:nvPr/>
          </p:nvSpPr>
          <p:spPr bwMode="auto">
            <a:xfrm>
              <a:off x="3152097" y="2744710"/>
              <a:ext cx="383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H</a:t>
              </a:r>
              <a:endParaRPr kumimoji="0" lang="en-US" altLang="en-US" sz="2400" dirty="0">
                <a:latin typeface="+mn-lt"/>
              </a:endParaRPr>
            </a:p>
          </p:txBody>
        </p:sp>
        <p:sp>
          <p:nvSpPr>
            <p:cNvPr id="56" name="Oval 50"/>
            <p:cNvSpPr>
              <a:spLocks noChangeArrowheads="1"/>
            </p:cNvSpPr>
            <p:nvPr/>
          </p:nvSpPr>
          <p:spPr bwMode="auto">
            <a:xfrm>
              <a:off x="671165" y="3471122"/>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57" name="Oval 50"/>
            <p:cNvSpPr>
              <a:spLocks noChangeArrowheads="1"/>
            </p:cNvSpPr>
            <p:nvPr/>
          </p:nvSpPr>
          <p:spPr bwMode="auto">
            <a:xfrm>
              <a:off x="3185048" y="2789799"/>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58" name="Oval 50"/>
            <p:cNvSpPr>
              <a:spLocks noChangeArrowheads="1"/>
            </p:cNvSpPr>
            <p:nvPr/>
          </p:nvSpPr>
          <p:spPr bwMode="auto">
            <a:xfrm>
              <a:off x="2796317" y="3500537"/>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59" name="Oval 50"/>
            <p:cNvSpPr>
              <a:spLocks noChangeArrowheads="1"/>
            </p:cNvSpPr>
            <p:nvPr/>
          </p:nvSpPr>
          <p:spPr bwMode="auto">
            <a:xfrm>
              <a:off x="1571817" y="2778727"/>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60" name="Text Box 63"/>
            <p:cNvSpPr txBox="1">
              <a:spLocks noChangeArrowheads="1"/>
            </p:cNvSpPr>
            <p:nvPr/>
          </p:nvSpPr>
          <p:spPr bwMode="auto">
            <a:xfrm>
              <a:off x="669939" y="3422070"/>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F</a:t>
              </a:r>
              <a:endParaRPr kumimoji="0" lang="en-US" altLang="en-US" sz="2400" dirty="0">
                <a:latin typeface="+mn-lt"/>
              </a:endParaRPr>
            </a:p>
          </p:txBody>
        </p:sp>
        <p:sp>
          <p:nvSpPr>
            <p:cNvPr id="61" name="Text Box 51"/>
            <p:cNvSpPr txBox="1">
              <a:spLocks noChangeArrowheads="1"/>
            </p:cNvSpPr>
            <p:nvPr/>
          </p:nvSpPr>
          <p:spPr bwMode="auto">
            <a:xfrm>
              <a:off x="1546577" y="2757491"/>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B</a:t>
              </a:r>
              <a:endParaRPr kumimoji="0" lang="en-US" altLang="en-US" sz="2400" dirty="0">
                <a:latin typeface="+mn-lt"/>
              </a:endParaRPr>
            </a:p>
          </p:txBody>
        </p:sp>
      </p:grpSp>
      <p:grpSp>
        <p:nvGrpSpPr>
          <p:cNvPr id="62" name="Group 61"/>
          <p:cNvGrpSpPr/>
          <p:nvPr/>
        </p:nvGrpSpPr>
        <p:grpSpPr>
          <a:xfrm>
            <a:off x="8418809" y="1490537"/>
            <a:ext cx="3046441" cy="2006571"/>
            <a:chOff x="4952980" y="1843694"/>
            <a:chExt cx="3046441" cy="2006571"/>
          </a:xfrm>
        </p:grpSpPr>
        <p:sp>
          <p:nvSpPr>
            <p:cNvPr id="63" name="TextBox 62"/>
            <p:cNvSpPr txBox="1"/>
            <p:nvPr/>
          </p:nvSpPr>
          <p:spPr>
            <a:xfrm>
              <a:off x="5349946" y="1843694"/>
              <a:ext cx="1986871" cy="338554"/>
            </a:xfrm>
            <a:prstGeom prst="rect">
              <a:avLst/>
            </a:prstGeom>
            <a:noFill/>
          </p:spPr>
          <p:txBody>
            <a:bodyPr wrap="square" rtlCol="0">
              <a:spAutoFit/>
            </a:bodyPr>
            <a:lstStyle/>
            <a:p>
              <a:pPr algn="ctr"/>
              <a:r>
                <a:rPr lang="en-US" sz="1600" dirty="0">
                  <a:solidFill>
                    <a:srgbClr val="FF00FF"/>
                  </a:solidFill>
                  <a:latin typeface="+mn-lt"/>
                </a:rPr>
                <a:t>Back to </a:t>
              </a:r>
              <a:r>
                <a:rPr lang="en-US" sz="1600" dirty="0" err="1">
                  <a:solidFill>
                    <a:srgbClr val="FF00FF"/>
                  </a:solidFill>
                  <a:latin typeface="+mn-lt"/>
                </a:rPr>
                <a:t>dfs</a:t>
              </a:r>
              <a:r>
                <a:rPr lang="en-US" sz="1600" dirty="0">
                  <a:solidFill>
                    <a:srgbClr val="FF00FF"/>
                  </a:solidFill>
                  <a:latin typeface="+mn-lt"/>
                </a:rPr>
                <a:t>(G, ‘B’)</a:t>
              </a:r>
            </a:p>
          </p:txBody>
        </p:sp>
        <p:sp>
          <p:nvSpPr>
            <p:cNvPr id="64" name="Oval 50"/>
            <p:cNvSpPr>
              <a:spLocks noChangeArrowheads="1"/>
            </p:cNvSpPr>
            <p:nvPr/>
          </p:nvSpPr>
          <p:spPr bwMode="auto">
            <a:xfrm>
              <a:off x="7076463" y="2239533"/>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65" name="Text Box 51"/>
            <p:cNvSpPr txBox="1">
              <a:spLocks noChangeArrowheads="1"/>
            </p:cNvSpPr>
            <p:nvPr/>
          </p:nvSpPr>
          <p:spPr bwMode="auto">
            <a:xfrm>
              <a:off x="7054867" y="2191603"/>
              <a:ext cx="370614" cy="40011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D</a:t>
              </a:r>
              <a:endParaRPr kumimoji="0" lang="en-US" altLang="en-US" sz="2400" dirty="0">
                <a:latin typeface="+mn-lt"/>
              </a:endParaRPr>
            </a:p>
          </p:txBody>
        </p:sp>
        <p:sp>
          <p:nvSpPr>
            <p:cNvPr id="66" name="Oval 50"/>
            <p:cNvSpPr>
              <a:spLocks noChangeArrowheads="1"/>
            </p:cNvSpPr>
            <p:nvPr/>
          </p:nvSpPr>
          <p:spPr bwMode="auto">
            <a:xfrm>
              <a:off x="6041354" y="3497715"/>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67" name="Text Box 51"/>
            <p:cNvSpPr txBox="1">
              <a:spLocks noChangeArrowheads="1"/>
            </p:cNvSpPr>
            <p:nvPr/>
          </p:nvSpPr>
          <p:spPr bwMode="auto">
            <a:xfrm>
              <a:off x="6018812" y="3474855"/>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C</a:t>
              </a:r>
              <a:endParaRPr kumimoji="0" lang="en-US" altLang="en-US" sz="2400" dirty="0">
                <a:latin typeface="+mn-lt"/>
              </a:endParaRPr>
            </a:p>
          </p:txBody>
        </p:sp>
        <p:sp>
          <p:nvSpPr>
            <p:cNvPr id="68" name="Line 38"/>
            <p:cNvSpPr>
              <a:spLocks noChangeShapeType="1"/>
            </p:cNvSpPr>
            <p:nvPr/>
          </p:nvSpPr>
          <p:spPr bwMode="auto">
            <a:xfrm flipH="1">
              <a:off x="6331127" y="2532554"/>
              <a:ext cx="811297" cy="1024264"/>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 name="Line 45"/>
            <p:cNvSpPr>
              <a:spLocks noChangeShapeType="1"/>
            </p:cNvSpPr>
            <p:nvPr/>
          </p:nvSpPr>
          <p:spPr bwMode="auto">
            <a:xfrm flipH="1">
              <a:off x="6358897" y="3647174"/>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0" name="Line 46"/>
            <p:cNvSpPr>
              <a:spLocks noChangeShapeType="1"/>
            </p:cNvSpPr>
            <p:nvPr/>
          </p:nvSpPr>
          <p:spPr bwMode="auto">
            <a:xfrm flipH="1" flipV="1">
              <a:off x="7379049" y="2444321"/>
              <a:ext cx="300986" cy="39607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 name="Freeform 47"/>
            <p:cNvSpPr>
              <a:spLocks/>
            </p:cNvSpPr>
            <p:nvPr/>
          </p:nvSpPr>
          <p:spPr bwMode="auto">
            <a:xfrm>
              <a:off x="7390244" y="2996653"/>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 name="Freeform 48"/>
            <p:cNvSpPr>
              <a:spLocks/>
            </p:cNvSpPr>
            <p:nvPr/>
          </p:nvSpPr>
          <p:spPr bwMode="auto">
            <a:xfrm>
              <a:off x="7566904" y="3122932"/>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3" name="Oval 50"/>
            <p:cNvSpPr>
              <a:spLocks noChangeArrowheads="1"/>
            </p:cNvSpPr>
            <p:nvPr/>
          </p:nvSpPr>
          <p:spPr bwMode="auto">
            <a:xfrm>
              <a:off x="5083568" y="2236465"/>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74" name="Text Box 51"/>
            <p:cNvSpPr txBox="1">
              <a:spLocks noChangeArrowheads="1"/>
            </p:cNvSpPr>
            <p:nvPr/>
          </p:nvSpPr>
          <p:spPr bwMode="auto">
            <a:xfrm>
              <a:off x="5067324" y="2208778"/>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A</a:t>
              </a:r>
              <a:endParaRPr kumimoji="0" lang="en-US" altLang="en-US" sz="2400" dirty="0">
                <a:latin typeface="+mn-lt"/>
              </a:endParaRPr>
            </a:p>
          </p:txBody>
        </p:sp>
        <p:sp>
          <p:nvSpPr>
            <p:cNvPr id="75" name="Line 64"/>
            <p:cNvSpPr>
              <a:spLocks noChangeShapeType="1"/>
            </p:cNvSpPr>
            <p:nvPr/>
          </p:nvSpPr>
          <p:spPr bwMode="auto">
            <a:xfrm>
              <a:off x="5456979" y="3647093"/>
              <a:ext cx="5787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6" name="Line 65"/>
            <p:cNvSpPr>
              <a:spLocks noChangeShapeType="1"/>
            </p:cNvSpPr>
            <p:nvPr/>
          </p:nvSpPr>
          <p:spPr bwMode="auto">
            <a:xfrm>
              <a:off x="5378993" y="2449920"/>
              <a:ext cx="656710" cy="409767"/>
            </a:xfrm>
            <a:prstGeom prst="line">
              <a:avLst/>
            </a:prstGeom>
            <a:noFill/>
            <a:ln w="28575">
              <a:solidFill>
                <a:srgbClr val="CC0099"/>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 name="Line 66"/>
            <p:cNvSpPr>
              <a:spLocks noChangeShapeType="1"/>
            </p:cNvSpPr>
            <p:nvPr/>
          </p:nvSpPr>
          <p:spPr bwMode="auto">
            <a:xfrm flipV="1">
              <a:off x="6331128" y="2460193"/>
              <a:ext cx="761631" cy="380198"/>
            </a:xfrm>
            <a:prstGeom prst="line">
              <a:avLst/>
            </a:prstGeom>
            <a:noFill/>
            <a:ln w="28575">
              <a:solidFill>
                <a:srgbClr val="CC0099"/>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 name="Line 67"/>
            <p:cNvSpPr>
              <a:spLocks noChangeShapeType="1"/>
            </p:cNvSpPr>
            <p:nvPr/>
          </p:nvSpPr>
          <p:spPr bwMode="auto">
            <a:xfrm flipH="1">
              <a:off x="5415969" y="2361068"/>
              <a:ext cx="1655763" cy="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9" name="Line 68"/>
            <p:cNvSpPr>
              <a:spLocks noChangeShapeType="1"/>
            </p:cNvSpPr>
            <p:nvPr/>
          </p:nvSpPr>
          <p:spPr bwMode="auto">
            <a:xfrm>
              <a:off x="6211961" y="3106400"/>
              <a:ext cx="0" cy="385748"/>
            </a:xfrm>
            <a:prstGeom prst="line">
              <a:avLst/>
            </a:prstGeom>
            <a:noFill/>
            <a:ln w="28575">
              <a:solidFill>
                <a:srgbClr val="CC0099"/>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 name="Freeform 69"/>
            <p:cNvSpPr>
              <a:spLocks/>
            </p:cNvSpPr>
            <p:nvPr/>
          </p:nvSpPr>
          <p:spPr bwMode="auto">
            <a:xfrm>
              <a:off x="4952980" y="2492018"/>
              <a:ext cx="301432" cy="982544"/>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1" name="Freeform 70"/>
            <p:cNvSpPr>
              <a:spLocks/>
            </p:cNvSpPr>
            <p:nvPr/>
          </p:nvSpPr>
          <p:spPr bwMode="auto">
            <a:xfrm>
              <a:off x="5278014" y="2535684"/>
              <a:ext cx="204369" cy="952145"/>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2" name="Line 71"/>
            <p:cNvSpPr>
              <a:spLocks noChangeShapeType="1"/>
            </p:cNvSpPr>
            <p:nvPr/>
          </p:nvSpPr>
          <p:spPr bwMode="auto">
            <a:xfrm>
              <a:off x="5340000" y="2513386"/>
              <a:ext cx="740798" cy="106482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83" name="Text Box 63"/>
            <p:cNvSpPr txBox="1">
              <a:spLocks noChangeArrowheads="1"/>
            </p:cNvSpPr>
            <p:nvPr/>
          </p:nvSpPr>
          <p:spPr bwMode="auto">
            <a:xfrm>
              <a:off x="7242130" y="3450155"/>
              <a:ext cx="356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E</a:t>
              </a:r>
              <a:endParaRPr kumimoji="0" lang="en-US" altLang="en-US" sz="2400" dirty="0">
                <a:latin typeface="+mn-lt"/>
              </a:endParaRPr>
            </a:p>
          </p:txBody>
        </p:sp>
        <p:sp>
          <p:nvSpPr>
            <p:cNvPr id="84" name="Text Box 63"/>
            <p:cNvSpPr txBox="1">
              <a:spLocks noChangeArrowheads="1"/>
            </p:cNvSpPr>
            <p:nvPr/>
          </p:nvSpPr>
          <p:spPr bwMode="auto">
            <a:xfrm>
              <a:off x="7615983" y="2744710"/>
              <a:ext cx="383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H</a:t>
              </a:r>
              <a:endParaRPr kumimoji="0" lang="en-US" altLang="en-US" sz="2400" dirty="0">
                <a:latin typeface="+mn-lt"/>
              </a:endParaRPr>
            </a:p>
          </p:txBody>
        </p:sp>
        <p:sp>
          <p:nvSpPr>
            <p:cNvPr id="85" name="Oval 50"/>
            <p:cNvSpPr>
              <a:spLocks noChangeArrowheads="1"/>
            </p:cNvSpPr>
            <p:nvPr/>
          </p:nvSpPr>
          <p:spPr bwMode="auto">
            <a:xfrm>
              <a:off x="5135051" y="3471122"/>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86" name="Oval 50"/>
            <p:cNvSpPr>
              <a:spLocks noChangeArrowheads="1"/>
            </p:cNvSpPr>
            <p:nvPr/>
          </p:nvSpPr>
          <p:spPr bwMode="auto">
            <a:xfrm>
              <a:off x="7648934" y="2789799"/>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87" name="Oval 50"/>
            <p:cNvSpPr>
              <a:spLocks noChangeArrowheads="1"/>
            </p:cNvSpPr>
            <p:nvPr/>
          </p:nvSpPr>
          <p:spPr bwMode="auto">
            <a:xfrm>
              <a:off x="7260203" y="3500537"/>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88" name="Oval 50"/>
            <p:cNvSpPr>
              <a:spLocks noChangeArrowheads="1"/>
            </p:cNvSpPr>
            <p:nvPr/>
          </p:nvSpPr>
          <p:spPr bwMode="auto">
            <a:xfrm>
              <a:off x="6035703" y="2778727"/>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89" name="Text Box 63"/>
            <p:cNvSpPr txBox="1">
              <a:spLocks noChangeArrowheads="1"/>
            </p:cNvSpPr>
            <p:nvPr/>
          </p:nvSpPr>
          <p:spPr bwMode="auto">
            <a:xfrm>
              <a:off x="5133825" y="3422070"/>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F</a:t>
              </a:r>
              <a:endParaRPr kumimoji="0" lang="en-US" altLang="en-US" sz="2400" dirty="0">
                <a:latin typeface="+mn-lt"/>
              </a:endParaRPr>
            </a:p>
          </p:txBody>
        </p:sp>
        <p:sp>
          <p:nvSpPr>
            <p:cNvPr id="90" name="Text Box 51"/>
            <p:cNvSpPr txBox="1">
              <a:spLocks noChangeArrowheads="1"/>
            </p:cNvSpPr>
            <p:nvPr/>
          </p:nvSpPr>
          <p:spPr bwMode="auto">
            <a:xfrm>
              <a:off x="6010463" y="2757491"/>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B</a:t>
              </a:r>
              <a:endParaRPr kumimoji="0" lang="en-US" altLang="en-US" sz="2400" dirty="0">
                <a:latin typeface="+mn-lt"/>
              </a:endParaRPr>
            </a:p>
          </p:txBody>
        </p:sp>
      </p:grpSp>
      <p:grpSp>
        <p:nvGrpSpPr>
          <p:cNvPr id="91" name="Group 90"/>
          <p:cNvGrpSpPr/>
          <p:nvPr/>
        </p:nvGrpSpPr>
        <p:grpSpPr>
          <a:xfrm>
            <a:off x="2273226" y="4033317"/>
            <a:ext cx="3541914" cy="2065647"/>
            <a:chOff x="518177" y="4209020"/>
            <a:chExt cx="3541914" cy="2065647"/>
          </a:xfrm>
        </p:grpSpPr>
        <p:sp>
          <p:nvSpPr>
            <p:cNvPr id="92" name="Oval 50"/>
            <p:cNvSpPr>
              <a:spLocks noChangeArrowheads="1"/>
            </p:cNvSpPr>
            <p:nvPr/>
          </p:nvSpPr>
          <p:spPr bwMode="auto">
            <a:xfrm>
              <a:off x="700248" y="5895524"/>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93" name="Text Box 51"/>
            <p:cNvSpPr txBox="1">
              <a:spLocks noChangeArrowheads="1"/>
            </p:cNvSpPr>
            <p:nvPr/>
          </p:nvSpPr>
          <p:spPr bwMode="auto">
            <a:xfrm>
              <a:off x="676909" y="5868401"/>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F</a:t>
              </a:r>
              <a:endParaRPr kumimoji="0" lang="en-US" altLang="en-US" sz="2400" dirty="0">
                <a:latin typeface="+mn-lt"/>
              </a:endParaRPr>
            </a:p>
          </p:txBody>
        </p:sp>
        <p:sp>
          <p:nvSpPr>
            <p:cNvPr id="94" name="Oval 50"/>
            <p:cNvSpPr>
              <a:spLocks noChangeArrowheads="1"/>
            </p:cNvSpPr>
            <p:nvPr/>
          </p:nvSpPr>
          <p:spPr bwMode="auto">
            <a:xfrm>
              <a:off x="2641660" y="4663935"/>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95" name="Text Box 51"/>
            <p:cNvSpPr txBox="1">
              <a:spLocks noChangeArrowheads="1"/>
            </p:cNvSpPr>
            <p:nvPr/>
          </p:nvSpPr>
          <p:spPr bwMode="auto">
            <a:xfrm>
              <a:off x="2620064" y="4616005"/>
              <a:ext cx="370614" cy="40011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D</a:t>
              </a:r>
              <a:endParaRPr kumimoji="0" lang="en-US" altLang="en-US" sz="2400" dirty="0">
                <a:latin typeface="+mn-lt"/>
              </a:endParaRPr>
            </a:p>
          </p:txBody>
        </p:sp>
        <p:sp>
          <p:nvSpPr>
            <p:cNvPr id="96" name="Oval 50"/>
            <p:cNvSpPr>
              <a:spLocks noChangeArrowheads="1"/>
            </p:cNvSpPr>
            <p:nvPr/>
          </p:nvSpPr>
          <p:spPr bwMode="auto">
            <a:xfrm>
              <a:off x="1606551" y="5922117"/>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97" name="Text Box 51"/>
            <p:cNvSpPr txBox="1">
              <a:spLocks noChangeArrowheads="1"/>
            </p:cNvSpPr>
            <p:nvPr/>
          </p:nvSpPr>
          <p:spPr bwMode="auto">
            <a:xfrm>
              <a:off x="1584009" y="5899257"/>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C</a:t>
              </a:r>
              <a:endParaRPr kumimoji="0" lang="en-US" altLang="en-US" sz="2400" dirty="0">
                <a:latin typeface="+mn-lt"/>
              </a:endParaRPr>
            </a:p>
          </p:txBody>
        </p:sp>
        <p:sp>
          <p:nvSpPr>
            <p:cNvPr id="98" name="Line 38"/>
            <p:cNvSpPr>
              <a:spLocks noChangeShapeType="1"/>
            </p:cNvSpPr>
            <p:nvPr/>
          </p:nvSpPr>
          <p:spPr bwMode="auto">
            <a:xfrm flipH="1">
              <a:off x="1896324" y="4956956"/>
              <a:ext cx="811297" cy="1024264"/>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9" name="Line 45"/>
            <p:cNvSpPr>
              <a:spLocks noChangeShapeType="1"/>
            </p:cNvSpPr>
            <p:nvPr/>
          </p:nvSpPr>
          <p:spPr bwMode="auto">
            <a:xfrm flipH="1">
              <a:off x="1924094" y="6071576"/>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0" name="Line 46"/>
            <p:cNvSpPr>
              <a:spLocks noChangeShapeType="1"/>
            </p:cNvSpPr>
            <p:nvPr/>
          </p:nvSpPr>
          <p:spPr bwMode="auto">
            <a:xfrm flipH="1" flipV="1">
              <a:off x="2944246" y="4868723"/>
              <a:ext cx="300986" cy="39607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1" name="Freeform 47"/>
            <p:cNvSpPr>
              <a:spLocks/>
            </p:cNvSpPr>
            <p:nvPr/>
          </p:nvSpPr>
          <p:spPr bwMode="auto">
            <a:xfrm>
              <a:off x="2955441" y="5421055"/>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 name="Freeform 48"/>
            <p:cNvSpPr>
              <a:spLocks/>
            </p:cNvSpPr>
            <p:nvPr/>
          </p:nvSpPr>
          <p:spPr bwMode="auto">
            <a:xfrm>
              <a:off x="3132101" y="5547334"/>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 name="Oval 50"/>
            <p:cNvSpPr>
              <a:spLocks noChangeArrowheads="1"/>
            </p:cNvSpPr>
            <p:nvPr/>
          </p:nvSpPr>
          <p:spPr bwMode="auto">
            <a:xfrm>
              <a:off x="648765" y="4660867"/>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04" name="Text Box 51"/>
            <p:cNvSpPr txBox="1">
              <a:spLocks noChangeArrowheads="1"/>
            </p:cNvSpPr>
            <p:nvPr/>
          </p:nvSpPr>
          <p:spPr bwMode="auto">
            <a:xfrm>
              <a:off x="632521" y="4633180"/>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A</a:t>
              </a:r>
              <a:endParaRPr kumimoji="0" lang="en-US" altLang="en-US" sz="2400" dirty="0">
                <a:latin typeface="+mn-lt"/>
              </a:endParaRPr>
            </a:p>
          </p:txBody>
        </p:sp>
        <p:sp>
          <p:nvSpPr>
            <p:cNvPr id="105" name="Line 64"/>
            <p:cNvSpPr>
              <a:spLocks noChangeShapeType="1"/>
            </p:cNvSpPr>
            <p:nvPr/>
          </p:nvSpPr>
          <p:spPr bwMode="auto">
            <a:xfrm>
              <a:off x="1022176" y="6071495"/>
              <a:ext cx="5787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6" name="Line 65"/>
            <p:cNvSpPr>
              <a:spLocks noChangeShapeType="1"/>
            </p:cNvSpPr>
            <p:nvPr/>
          </p:nvSpPr>
          <p:spPr bwMode="auto">
            <a:xfrm>
              <a:off x="944190" y="4874322"/>
              <a:ext cx="656710" cy="409767"/>
            </a:xfrm>
            <a:prstGeom prst="line">
              <a:avLst/>
            </a:prstGeom>
            <a:noFill/>
            <a:ln w="28575">
              <a:solidFill>
                <a:srgbClr val="CC0099"/>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7" name="Line 66"/>
            <p:cNvSpPr>
              <a:spLocks noChangeShapeType="1"/>
            </p:cNvSpPr>
            <p:nvPr/>
          </p:nvSpPr>
          <p:spPr bwMode="auto">
            <a:xfrm flipV="1">
              <a:off x="1896325" y="4884595"/>
              <a:ext cx="761631" cy="380198"/>
            </a:xfrm>
            <a:prstGeom prst="line">
              <a:avLst/>
            </a:prstGeom>
            <a:noFill/>
            <a:ln w="28575">
              <a:solidFill>
                <a:srgbClr val="CC0099"/>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8" name="Line 67"/>
            <p:cNvSpPr>
              <a:spLocks noChangeShapeType="1"/>
            </p:cNvSpPr>
            <p:nvPr/>
          </p:nvSpPr>
          <p:spPr bwMode="auto">
            <a:xfrm flipH="1">
              <a:off x="981166" y="4785470"/>
              <a:ext cx="1655763" cy="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68"/>
            <p:cNvSpPr>
              <a:spLocks noChangeShapeType="1"/>
            </p:cNvSpPr>
            <p:nvPr/>
          </p:nvSpPr>
          <p:spPr bwMode="auto">
            <a:xfrm>
              <a:off x="1777158" y="5530802"/>
              <a:ext cx="0" cy="385748"/>
            </a:xfrm>
            <a:prstGeom prst="line">
              <a:avLst/>
            </a:prstGeom>
            <a:noFill/>
            <a:ln w="28575">
              <a:solidFill>
                <a:srgbClr val="CC0099"/>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0" name="Freeform 69"/>
            <p:cNvSpPr>
              <a:spLocks/>
            </p:cNvSpPr>
            <p:nvPr/>
          </p:nvSpPr>
          <p:spPr bwMode="auto">
            <a:xfrm>
              <a:off x="518177" y="4916420"/>
              <a:ext cx="301432" cy="982544"/>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Line 71"/>
            <p:cNvSpPr>
              <a:spLocks noChangeShapeType="1"/>
            </p:cNvSpPr>
            <p:nvPr/>
          </p:nvSpPr>
          <p:spPr bwMode="auto">
            <a:xfrm>
              <a:off x="905197" y="4937788"/>
              <a:ext cx="740798" cy="106482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12" name="Text Box 63"/>
            <p:cNvSpPr txBox="1">
              <a:spLocks noChangeArrowheads="1"/>
            </p:cNvSpPr>
            <p:nvPr/>
          </p:nvSpPr>
          <p:spPr bwMode="auto">
            <a:xfrm>
              <a:off x="2807327" y="5874557"/>
              <a:ext cx="356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E</a:t>
              </a:r>
              <a:endParaRPr kumimoji="0" lang="en-US" altLang="en-US" sz="2400" dirty="0">
                <a:latin typeface="+mn-lt"/>
              </a:endParaRPr>
            </a:p>
          </p:txBody>
        </p:sp>
        <p:sp>
          <p:nvSpPr>
            <p:cNvPr id="113" name="Text Box 63"/>
            <p:cNvSpPr txBox="1">
              <a:spLocks noChangeArrowheads="1"/>
            </p:cNvSpPr>
            <p:nvPr/>
          </p:nvSpPr>
          <p:spPr bwMode="auto">
            <a:xfrm>
              <a:off x="3181180" y="5169112"/>
              <a:ext cx="383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H</a:t>
              </a:r>
              <a:endParaRPr kumimoji="0" lang="en-US" altLang="en-US" sz="2400" dirty="0">
                <a:latin typeface="+mn-lt"/>
              </a:endParaRPr>
            </a:p>
          </p:txBody>
        </p:sp>
        <p:sp>
          <p:nvSpPr>
            <p:cNvPr id="114" name="Oval 50"/>
            <p:cNvSpPr>
              <a:spLocks noChangeArrowheads="1"/>
            </p:cNvSpPr>
            <p:nvPr/>
          </p:nvSpPr>
          <p:spPr bwMode="auto">
            <a:xfrm>
              <a:off x="3214131" y="5214201"/>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15" name="Oval 50"/>
            <p:cNvSpPr>
              <a:spLocks noChangeArrowheads="1"/>
            </p:cNvSpPr>
            <p:nvPr/>
          </p:nvSpPr>
          <p:spPr bwMode="auto">
            <a:xfrm>
              <a:off x="2825400" y="5924939"/>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16" name="Oval 50"/>
            <p:cNvSpPr>
              <a:spLocks noChangeArrowheads="1"/>
            </p:cNvSpPr>
            <p:nvPr/>
          </p:nvSpPr>
          <p:spPr bwMode="auto">
            <a:xfrm>
              <a:off x="1600900" y="5203129"/>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17" name="Text Box 51"/>
            <p:cNvSpPr txBox="1">
              <a:spLocks noChangeArrowheads="1"/>
            </p:cNvSpPr>
            <p:nvPr/>
          </p:nvSpPr>
          <p:spPr bwMode="auto">
            <a:xfrm>
              <a:off x="1575660" y="5181893"/>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B</a:t>
              </a:r>
              <a:endParaRPr kumimoji="0" lang="en-US" altLang="en-US" sz="2400" dirty="0">
                <a:latin typeface="+mn-lt"/>
              </a:endParaRPr>
            </a:p>
          </p:txBody>
        </p:sp>
        <p:sp>
          <p:nvSpPr>
            <p:cNvPr id="118" name="TextBox 117"/>
            <p:cNvSpPr txBox="1"/>
            <p:nvPr/>
          </p:nvSpPr>
          <p:spPr>
            <a:xfrm>
              <a:off x="518177" y="4209020"/>
              <a:ext cx="3541914" cy="338554"/>
            </a:xfrm>
            <a:prstGeom prst="rect">
              <a:avLst/>
            </a:prstGeom>
            <a:noFill/>
          </p:spPr>
          <p:txBody>
            <a:bodyPr wrap="square" rtlCol="0">
              <a:spAutoFit/>
            </a:bodyPr>
            <a:lstStyle/>
            <a:p>
              <a:pPr algn="ctr"/>
              <a:r>
                <a:rPr lang="en-US" sz="1600" dirty="0">
                  <a:solidFill>
                    <a:srgbClr val="FF00FF"/>
                  </a:solidFill>
                  <a:latin typeface="+mn-lt"/>
                </a:rPr>
                <a:t>Back to </a:t>
              </a:r>
              <a:r>
                <a:rPr lang="en-US" sz="1600" dirty="0" err="1">
                  <a:solidFill>
                    <a:srgbClr val="FF00FF"/>
                  </a:solidFill>
                  <a:latin typeface="+mn-lt"/>
                </a:rPr>
                <a:t>dfs</a:t>
              </a:r>
              <a:r>
                <a:rPr lang="en-US" sz="1600" dirty="0">
                  <a:solidFill>
                    <a:srgbClr val="FF00FF"/>
                  </a:solidFill>
                  <a:latin typeface="+mn-lt"/>
                </a:rPr>
                <a:t>(G, ‘A’) then </a:t>
              </a:r>
              <a:r>
                <a:rPr lang="en-US" sz="1600" dirty="0" err="1">
                  <a:solidFill>
                    <a:srgbClr val="FF00FF"/>
                  </a:solidFill>
                </a:rPr>
                <a:t>dfs</a:t>
              </a:r>
              <a:r>
                <a:rPr lang="en-US" sz="1600" dirty="0">
                  <a:solidFill>
                    <a:srgbClr val="FF00FF"/>
                  </a:solidFill>
                </a:rPr>
                <a:t>(G, ‘F’) </a:t>
              </a:r>
            </a:p>
          </p:txBody>
        </p:sp>
        <p:sp>
          <p:nvSpPr>
            <p:cNvPr id="119" name="Freeform 70"/>
            <p:cNvSpPr>
              <a:spLocks/>
            </p:cNvSpPr>
            <p:nvPr/>
          </p:nvSpPr>
          <p:spPr bwMode="auto">
            <a:xfrm>
              <a:off x="843211" y="4960087"/>
              <a:ext cx="194063" cy="935438"/>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rgbClr val="CC0099"/>
              </a:solidFill>
              <a:prstDash val="sys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20" name="Group 119"/>
          <p:cNvGrpSpPr/>
          <p:nvPr/>
        </p:nvGrpSpPr>
        <p:grpSpPr>
          <a:xfrm>
            <a:off x="6222833" y="4023792"/>
            <a:ext cx="3541914" cy="2065647"/>
            <a:chOff x="4563034" y="4209020"/>
            <a:chExt cx="3541914" cy="2065647"/>
          </a:xfrm>
        </p:grpSpPr>
        <p:sp>
          <p:nvSpPr>
            <p:cNvPr id="121" name="TextBox 120"/>
            <p:cNvSpPr txBox="1"/>
            <p:nvPr/>
          </p:nvSpPr>
          <p:spPr>
            <a:xfrm>
              <a:off x="4563034" y="4209020"/>
              <a:ext cx="3541914" cy="338554"/>
            </a:xfrm>
            <a:prstGeom prst="rect">
              <a:avLst/>
            </a:prstGeom>
            <a:noFill/>
          </p:spPr>
          <p:txBody>
            <a:bodyPr wrap="square" rtlCol="0">
              <a:spAutoFit/>
            </a:bodyPr>
            <a:lstStyle/>
            <a:p>
              <a:pPr algn="ctr"/>
              <a:r>
                <a:rPr lang="en-US" sz="1600" dirty="0">
                  <a:solidFill>
                    <a:srgbClr val="FF00FF"/>
                  </a:solidFill>
                  <a:latin typeface="+mn-lt"/>
                </a:rPr>
                <a:t>Back to </a:t>
              </a:r>
              <a:r>
                <a:rPr lang="en-US" sz="1600" dirty="0" err="1">
                  <a:solidFill>
                    <a:srgbClr val="FF00FF"/>
                  </a:solidFill>
                  <a:latin typeface="+mn-lt"/>
                </a:rPr>
                <a:t>dfs</a:t>
              </a:r>
              <a:r>
                <a:rPr lang="en-US" sz="1600" dirty="0">
                  <a:solidFill>
                    <a:srgbClr val="FF00FF"/>
                  </a:solidFill>
                  <a:latin typeface="+mn-lt"/>
                </a:rPr>
                <a:t>(G, ‘A’)</a:t>
              </a:r>
            </a:p>
          </p:txBody>
        </p:sp>
        <p:sp>
          <p:nvSpPr>
            <p:cNvPr id="122" name="Oval 50"/>
            <p:cNvSpPr>
              <a:spLocks noChangeArrowheads="1"/>
            </p:cNvSpPr>
            <p:nvPr/>
          </p:nvSpPr>
          <p:spPr bwMode="auto">
            <a:xfrm>
              <a:off x="5160726" y="5895524"/>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23" name="Text Box 51"/>
            <p:cNvSpPr txBox="1">
              <a:spLocks noChangeArrowheads="1"/>
            </p:cNvSpPr>
            <p:nvPr/>
          </p:nvSpPr>
          <p:spPr bwMode="auto">
            <a:xfrm>
              <a:off x="5137387" y="5868401"/>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F</a:t>
              </a:r>
              <a:endParaRPr kumimoji="0" lang="en-US" altLang="en-US" sz="2400" dirty="0">
                <a:latin typeface="+mn-lt"/>
              </a:endParaRPr>
            </a:p>
          </p:txBody>
        </p:sp>
        <p:sp>
          <p:nvSpPr>
            <p:cNvPr id="124" name="Oval 50"/>
            <p:cNvSpPr>
              <a:spLocks noChangeArrowheads="1"/>
            </p:cNvSpPr>
            <p:nvPr/>
          </p:nvSpPr>
          <p:spPr bwMode="auto">
            <a:xfrm>
              <a:off x="7102138" y="4663935"/>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25" name="Text Box 51"/>
            <p:cNvSpPr txBox="1">
              <a:spLocks noChangeArrowheads="1"/>
            </p:cNvSpPr>
            <p:nvPr/>
          </p:nvSpPr>
          <p:spPr bwMode="auto">
            <a:xfrm>
              <a:off x="7080542" y="4616005"/>
              <a:ext cx="370614" cy="40011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D</a:t>
              </a:r>
              <a:endParaRPr kumimoji="0" lang="en-US" altLang="en-US" sz="2400" dirty="0">
                <a:latin typeface="+mn-lt"/>
              </a:endParaRPr>
            </a:p>
          </p:txBody>
        </p:sp>
        <p:sp>
          <p:nvSpPr>
            <p:cNvPr id="126" name="Oval 50"/>
            <p:cNvSpPr>
              <a:spLocks noChangeArrowheads="1"/>
            </p:cNvSpPr>
            <p:nvPr/>
          </p:nvSpPr>
          <p:spPr bwMode="auto">
            <a:xfrm>
              <a:off x="6067029" y="5922117"/>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27" name="Text Box 51"/>
            <p:cNvSpPr txBox="1">
              <a:spLocks noChangeArrowheads="1"/>
            </p:cNvSpPr>
            <p:nvPr/>
          </p:nvSpPr>
          <p:spPr bwMode="auto">
            <a:xfrm>
              <a:off x="6044487" y="5899257"/>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C</a:t>
              </a:r>
              <a:endParaRPr kumimoji="0" lang="en-US" altLang="en-US" sz="2400" dirty="0">
                <a:latin typeface="+mn-lt"/>
              </a:endParaRPr>
            </a:p>
          </p:txBody>
        </p:sp>
        <p:sp>
          <p:nvSpPr>
            <p:cNvPr id="128" name="Line 38"/>
            <p:cNvSpPr>
              <a:spLocks noChangeShapeType="1"/>
            </p:cNvSpPr>
            <p:nvPr/>
          </p:nvSpPr>
          <p:spPr bwMode="auto">
            <a:xfrm flipH="1">
              <a:off x="6356802" y="4956956"/>
              <a:ext cx="811297" cy="1024264"/>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 name="Line 45"/>
            <p:cNvSpPr>
              <a:spLocks noChangeShapeType="1"/>
            </p:cNvSpPr>
            <p:nvPr/>
          </p:nvSpPr>
          <p:spPr bwMode="auto">
            <a:xfrm flipH="1">
              <a:off x="6384572" y="6071576"/>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0" name="Line 46"/>
            <p:cNvSpPr>
              <a:spLocks noChangeShapeType="1"/>
            </p:cNvSpPr>
            <p:nvPr/>
          </p:nvSpPr>
          <p:spPr bwMode="auto">
            <a:xfrm flipH="1" flipV="1">
              <a:off x="7404724" y="4868723"/>
              <a:ext cx="300986" cy="39607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 name="Freeform 47"/>
            <p:cNvSpPr>
              <a:spLocks/>
            </p:cNvSpPr>
            <p:nvPr/>
          </p:nvSpPr>
          <p:spPr bwMode="auto">
            <a:xfrm>
              <a:off x="7415919" y="5421055"/>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2" name="Freeform 48"/>
            <p:cNvSpPr>
              <a:spLocks/>
            </p:cNvSpPr>
            <p:nvPr/>
          </p:nvSpPr>
          <p:spPr bwMode="auto">
            <a:xfrm>
              <a:off x="7592579" y="5547334"/>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 name="Oval 50"/>
            <p:cNvSpPr>
              <a:spLocks noChangeArrowheads="1"/>
            </p:cNvSpPr>
            <p:nvPr/>
          </p:nvSpPr>
          <p:spPr bwMode="auto">
            <a:xfrm>
              <a:off x="5109243" y="4660867"/>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34" name="Text Box 51"/>
            <p:cNvSpPr txBox="1">
              <a:spLocks noChangeArrowheads="1"/>
            </p:cNvSpPr>
            <p:nvPr/>
          </p:nvSpPr>
          <p:spPr bwMode="auto">
            <a:xfrm>
              <a:off x="5092999" y="4633180"/>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A</a:t>
              </a:r>
              <a:endParaRPr kumimoji="0" lang="en-US" altLang="en-US" sz="2400" dirty="0">
                <a:latin typeface="+mn-lt"/>
              </a:endParaRPr>
            </a:p>
          </p:txBody>
        </p:sp>
        <p:sp>
          <p:nvSpPr>
            <p:cNvPr id="135" name="Line 64"/>
            <p:cNvSpPr>
              <a:spLocks noChangeShapeType="1"/>
            </p:cNvSpPr>
            <p:nvPr/>
          </p:nvSpPr>
          <p:spPr bwMode="auto">
            <a:xfrm>
              <a:off x="5482654" y="6071495"/>
              <a:ext cx="578724" cy="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6" name="Line 65"/>
            <p:cNvSpPr>
              <a:spLocks noChangeShapeType="1"/>
            </p:cNvSpPr>
            <p:nvPr/>
          </p:nvSpPr>
          <p:spPr bwMode="auto">
            <a:xfrm>
              <a:off x="5404668" y="4874322"/>
              <a:ext cx="656710" cy="409767"/>
            </a:xfrm>
            <a:prstGeom prst="line">
              <a:avLst/>
            </a:prstGeom>
            <a:noFill/>
            <a:ln w="28575">
              <a:solidFill>
                <a:srgbClr val="CC0099"/>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7" name="Line 66"/>
            <p:cNvSpPr>
              <a:spLocks noChangeShapeType="1"/>
            </p:cNvSpPr>
            <p:nvPr/>
          </p:nvSpPr>
          <p:spPr bwMode="auto">
            <a:xfrm flipV="1">
              <a:off x="6356803" y="4884595"/>
              <a:ext cx="761631" cy="380198"/>
            </a:xfrm>
            <a:prstGeom prst="line">
              <a:avLst/>
            </a:prstGeom>
            <a:noFill/>
            <a:ln w="28575">
              <a:solidFill>
                <a:srgbClr val="CC0099"/>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8" name="Line 67"/>
            <p:cNvSpPr>
              <a:spLocks noChangeShapeType="1"/>
            </p:cNvSpPr>
            <p:nvPr/>
          </p:nvSpPr>
          <p:spPr bwMode="auto">
            <a:xfrm flipH="1">
              <a:off x="5441644" y="4785470"/>
              <a:ext cx="1655763" cy="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9" name="Line 68"/>
            <p:cNvSpPr>
              <a:spLocks noChangeShapeType="1"/>
            </p:cNvSpPr>
            <p:nvPr/>
          </p:nvSpPr>
          <p:spPr bwMode="auto">
            <a:xfrm>
              <a:off x="6237636" y="5530802"/>
              <a:ext cx="0" cy="385748"/>
            </a:xfrm>
            <a:prstGeom prst="line">
              <a:avLst/>
            </a:prstGeom>
            <a:noFill/>
            <a:ln w="28575">
              <a:solidFill>
                <a:srgbClr val="CC0099"/>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0" name="Freeform 69"/>
            <p:cNvSpPr>
              <a:spLocks/>
            </p:cNvSpPr>
            <p:nvPr/>
          </p:nvSpPr>
          <p:spPr bwMode="auto">
            <a:xfrm>
              <a:off x="4978655" y="4916420"/>
              <a:ext cx="301432" cy="982544"/>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rgbClr val="00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1" name="Line 71"/>
            <p:cNvSpPr>
              <a:spLocks noChangeShapeType="1"/>
            </p:cNvSpPr>
            <p:nvPr/>
          </p:nvSpPr>
          <p:spPr bwMode="auto">
            <a:xfrm>
              <a:off x="5365675" y="4937788"/>
              <a:ext cx="740798" cy="1064826"/>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42" name="Text Box 63"/>
            <p:cNvSpPr txBox="1">
              <a:spLocks noChangeArrowheads="1"/>
            </p:cNvSpPr>
            <p:nvPr/>
          </p:nvSpPr>
          <p:spPr bwMode="auto">
            <a:xfrm>
              <a:off x="7267805" y="5874557"/>
              <a:ext cx="356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E</a:t>
              </a:r>
              <a:endParaRPr kumimoji="0" lang="en-US" altLang="en-US" sz="2400" dirty="0">
                <a:latin typeface="+mn-lt"/>
              </a:endParaRPr>
            </a:p>
          </p:txBody>
        </p:sp>
        <p:sp>
          <p:nvSpPr>
            <p:cNvPr id="143" name="Text Box 63"/>
            <p:cNvSpPr txBox="1">
              <a:spLocks noChangeArrowheads="1"/>
            </p:cNvSpPr>
            <p:nvPr/>
          </p:nvSpPr>
          <p:spPr bwMode="auto">
            <a:xfrm>
              <a:off x="7641658" y="5169112"/>
              <a:ext cx="383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H</a:t>
              </a:r>
              <a:endParaRPr kumimoji="0" lang="en-US" altLang="en-US" sz="2400" dirty="0">
                <a:latin typeface="+mn-lt"/>
              </a:endParaRPr>
            </a:p>
          </p:txBody>
        </p:sp>
        <p:sp>
          <p:nvSpPr>
            <p:cNvPr id="144" name="Oval 50"/>
            <p:cNvSpPr>
              <a:spLocks noChangeArrowheads="1"/>
            </p:cNvSpPr>
            <p:nvPr/>
          </p:nvSpPr>
          <p:spPr bwMode="auto">
            <a:xfrm>
              <a:off x="7674609" y="5214201"/>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45" name="Oval 50"/>
            <p:cNvSpPr>
              <a:spLocks noChangeArrowheads="1"/>
            </p:cNvSpPr>
            <p:nvPr/>
          </p:nvSpPr>
          <p:spPr bwMode="auto">
            <a:xfrm>
              <a:off x="7285878" y="5924939"/>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46" name="Oval 50"/>
            <p:cNvSpPr>
              <a:spLocks noChangeArrowheads="1"/>
            </p:cNvSpPr>
            <p:nvPr/>
          </p:nvSpPr>
          <p:spPr bwMode="auto">
            <a:xfrm>
              <a:off x="6061378" y="5203129"/>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47" name="Text Box 51"/>
            <p:cNvSpPr txBox="1">
              <a:spLocks noChangeArrowheads="1"/>
            </p:cNvSpPr>
            <p:nvPr/>
          </p:nvSpPr>
          <p:spPr bwMode="auto">
            <a:xfrm>
              <a:off x="6036138" y="5181893"/>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B</a:t>
              </a:r>
              <a:endParaRPr kumimoji="0" lang="en-US" altLang="en-US" sz="2400" dirty="0">
                <a:latin typeface="+mn-lt"/>
              </a:endParaRPr>
            </a:p>
          </p:txBody>
        </p:sp>
        <p:sp>
          <p:nvSpPr>
            <p:cNvPr id="148" name="Freeform 70"/>
            <p:cNvSpPr>
              <a:spLocks/>
            </p:cNvSpPr>
            <p:nvPr/>
          </p:nvSpPr>
          <p:spPr bwMode="auto">
            <a:xfrm>
              <a:off x="5303689" y="4960087"/>
              <a:ext cx="194063" cy="935438"/>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rgbClr val="CC0099"/>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 name="TextBox 2"/>
          <p:cNvSpPr txBox="1"/>
          <p:nvPr/>
        </p:nvSpPr>
        <p:spPr>
          <a:xfrm>
            <a:off x="7766272" y="6469768"/>
            <a:ext cx="4430893" cy="369332"/>
          </a:xfrm>
          <a:prstGeom prst="rect">
            <a:avLst/>
          </a:prstGeom>
          <a:noFill/>
        </p:spPr>
        <p:txBody>
          <a:bodyPr wrap="none" rtlCol="0">
            <a:spAutoFit/>
          </a:bodyPr>
          <a:lstStyle/>
          <a:p>
            <a:r>
              <a:rPr lang="en-US" dirty="0"/>
              <a:t>This directed graph is </a:t>
            </a:r>
            <a:r>
              <a:rPr lang="en-US" b="1" dirty="0">
                <a:solidFill>
                  <a:srgbClr val="FF0000"/>
                </a:solidFill>
              </a:rPr>
              <a:t>not</a:t>
            </a:r>
            <a:r>
              <a:rPr lang="en-US" dirty="0"/>
              <a:t> </a:t>
            </a:r>
            <a:r>
              <a:rPr lang="en-US" dirty="0">
                <a:solidFill>
                  <a:srgbClr val="FFC000"/>
                </a:solidFill>
              </a:rPr>
              <a:t>strongly connected</a:t>
            </a:r>
          </a:p>
        </p:txBody>
      </p:sp>
    </p:spTree>
    <p:extLst>
      <p:ext uri="{BB962C8B-B14F-4D97-AF65-F5344CB8AC3E}">
        <p14:creationId xmlns:p14="http://schemas.microsoft.com/office/powerpoint/2010/main" val="321546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 Algorithm</a:t>
            </a:r>
          </a:p>
        </p:txBody>
      </p:sp>
      <p:pic>
        <p:nvPicPr>
          <p:cNvPr id="5" name="Picture 4"/>
          <p:cNvPicPr>
            <a:picLocks noChangeAspect="1"/>
          </p:cNvPicPr>
          <p:nvPr/>
        </p:nvPicPr>
        <p:blipFill>
          <a:blip r:embed="rId2"/>
          <a:stretch>
            <a:fillRect/>
          </a:stretch>
        </p:blipFill>
        <p:spPr>
          <a:xfrm>
            <a:off x="1732588" y="1343584"/>
            <a:ext cx="7337639" cy="5384169"/>
          </a:xfrm>
          <a:prstGeom prst="rect">
            <a:avLst/>
          </a:prstGeom>
        </p:spPr>
      </p:pic>
      <p:grpSp>
        <p:nvGrpSpPr>
          <p:cNvPr id="6" name="Group 5">
            <a:extLst>
              <a:ext uri="{FF2B5EF4-FFF2-40B4-BE49-F238E27FC236}">
                <a16:creationId xmlns:a16="http://schemas.microsoft.com/office/drawing/2014/main" id="{5F792294-2B60-48E6-85E5-8310A0E363C4}"/>
              </a:ext>
            </a:extLst>
          </p:cNvPr>
          <p:cNvGrpSpPr/>
          <p:nvPr/>
        </p:nvGrpSpPr>
        <p:grpSpPr>
          <a:xfrm>
            <a:off x="8441394" y="1274835"/>
            <a:ext cx="3046441" cy="2006283"/>
            <a:chOff x="595765" y="1849443"/>
            <a:chExt cx="3046441" cy="2006283"/>
          </a:xfrm>
        </p:grpSpPr>
        <p:sp>
          <p:nvSpPr>
            <p:cNvPr id="7" name="Line 38">
              <a:extLst>
                <a:ext uri="{FF2B5EF4-FFF2-40B4-BE49-F238E27FC236}">
                  <a16:creationId xmlns:a16="http://schemas.microsoft.com/office/drawing/2014/main" id="{EBE00359-2260-4332-8881-EB0316D228EA}"/>
                </a:ext>
              </a:extLst>
            </p:cNvPr>
            <p:cNvSpPr>
              <a:spLocks noChangeShapeType="1"/>
            </p:cNvSpPr>
            <p:nvPr/>
          </p:nvSpPr>
          <p:spPr bwMode="auto">
            <a:xfrm flipH="1">
              <a:off x="1973912" y="2529419"/>
              <a:ext cx="811297" cy="10242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45">
              <a:extLst>
                <a:ext uri="{FF2B5EF4-FFF2-40B4-BE49-F238E27FC236}">
                  <a16:creationId xmlns:a16="http://schemas.microsoft.com/office/drawing/2014/main" id="{A88DCA6F-D598-4F54-9D8C-7B33356C04FF}"/>
                </a:ext>
              </a:extLst>
            </p:cNvPr>
            <p:cNvSpPr>
              <a:spLocks noChangeShapeType="1"/>
            </p:cNvSpPr>
            <p:nvPr/>
          </p:nvSpPr>
          <p:spPr bwMode="auto">
            <a:xfrm flipH="1">
              <a:off x="2001682" y="3644039"/>
              <a:ext cx="901879" cy="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Line 46">
              <a:extLst>
                <a:ext uri="{FF2B5EF4-FFF2-40B4-BE49-F238E27FC236}">
                  <a16:creationId xmlns:a16="http://schemas.microsoft.com/office/drawing/2014/main" id="{FA465167-9B17-423A-AB1C-7A4AA2F9FD59}"/>
                </a:ext>
              </a:extLst>
            </p:cNvPr>
            <p:cNvSpPr>
              <a:spLocks noChangeShapeType="1"/>
            </p:cNvSpPr>
            <p:nvPr/>
          </p:nvSpPr>
          <p:spPr bwMode="auto">
            <a:xfrm flipH="1" flipV="1">
              <a:off x="3021834" y="2441186"/>
              <a:ext cx="300986" cy="39607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Freeform 47">
              <a:extLst>
                <a:ext uri="{FF2B5EF4-FFF2-40B4-BE49-F238E27FC236}">
                  <a16:creationId xmlns:a16="http://schemas.microsoft.com/office/drawing/2014/main" id="{691B36A8-3480-4FC3-97AB-2DD021AFB1E3}"/>
                </a:ext>
              </a:extLst>
            </p:cNvPr>
            <p:cNvSpPr>
              <a:spLocks/>
            </p:cNvSpPr>
            <p:nvPr/>
          </p:nvSpPr>
          <p:spPr bwMode="auto">
            <a:xfrm>
              <a:off x="3033029" y="2993518"/>
              <a:ext cx="258690" cy="490537"/>
            </a:xfrm>
            <a:custGeom>
              <a:avLst/>
              <a:gdLst>
                <a:gd name="T0" fmla="*/ 2 w 344"/>
                <a:gd name="T1" fmla="*/ 3 h 432"/>
                <a:gd name="T2" fmla="*/ 2 w 344"/>
                <a:gd name="T3" fmla="*/ 3 h 432"/>
                <a:gd name="T4" fmla="*/ 2 w 344"/>
                <a:gd name="T5" fmla="*/ 0 h 432"/>
                <a:gd name="T6" fmla="*/ 0 60000 65536"/>
                <a:gd name="T7" fmla="*/ 0 60000 65536"/>
                <a:gd name="T8" fmla="*/ 0 60000 65536"/>
                <a:gd name="T9" fmla="*/ 0 w 344"/>
                <a:gd name="T10" fmla="*/ 0 h 432"/>
                <a:gd name="T11" fmla="*/ 344 w 344"/>
                <a:gd name="T12" fmla="*/ 432 h 432"/>
              </a:gdLst>
              <a:ahLst/>
              <a:cxnLst>
                <a:cxn ang="T6">
                  <a:pos x="T0" y="T1"/>
                </a:cxn>
                <a:cxn ang="T7">
                  <a:pos x="T2" y="T3"/>
                </a:cxn>
                <a:cxn ang="T8">
                  <a:pos x="T4" y="T5"/>
                </a:cxn>
              </a:cxnLst>
              <a:rect l="T9" t="T10" r="T11" b="T12"/>
              <a:pathLst>
                <a:path w="344" h="432">
                  <a:moveTo>
                    <a:pt x="8" y="432"/>
                  </a:moveTo>
                  <a:cubicBezTo>
                    <a:pt x="4" y="300"/>
                    <a:pt x="0" y="168"/>
                    <a:pt x="56" y="96"/>
                  </a:cubicBezTo>
                  <a:cubicBezTo>
                    <a:pt x="112" y="24"/>
                    <a:pt x="228" y="12"/>
                    <a:pt x="344"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Freeform 48">
              <a:extLst>
                <a:ext uri="{FF2B5EF4-FFF2-40B4-BE49-F238E27FC236}">
                  <a16:creationId xmlns:a16="http://schemas.microsoft.com/office/drawing/2014/main" id="{DFA4FBD3-D43B-4A17-B617-5847DE2A05E8}"/>
                </a:ext>
              </a:extLst>
            </p:cNvPr>
            <p:cNvSpPr>
              <a:spLocks/>
            </p:cNvSpPr>
            <p:nvPr/>
          </p:nvSpPr>
          <p:spPr bwMode="auto">
            <a:xfrm>
              <a:off x="3209689" y="3119797"/>
              <a:ext cx="277756" cy="457745"/>
            </a:xfrm>
            <a:custGeom>
              <a:avLst/>
              <a:gdLst>
                <a:gd name="T0" fmla="*/ 2 w 336"/>
                <a:gd name="T1" fmla="*/ 0 h 528"/>
                <a:gd name="T2" fmla="*/ 2 w 336"/>
                <a:gd name="T3" fmla="*/ 3 h 528"/>
                <a:gd name="T4" fmla="*/ 0 w 336"/>
                <a:gd name="T5" fmla="*/ 3 h 528"/>
                <a:gd name="T6" fmla="*/ 0 60000 65536"/>
                <a:gd name="T7" fmla="*/ 0 60000 65536"/>
                <a:gd name="T8" fmla="*/ 0 60000 65536"/>
                <a:gd name="T9" fmla="*/ 0 w 336"/>
                <a:gd name="T10" fmla="*/ 0 h 528"/>
                <a:gd name="T11" fmla="*/ 336 w 336"/>
                <a:gd name="T12" fmla="*/ 528 h 528"/>
              </a:gdLst>
              <a:ahLst/>
              <a:cxnLst>
                <a:cxn ang="T6">
                  <a:pos x="T0" y="T1"/>
                </a:cxn>
                <a:cxn ang="T7">
                  <a:pos x="T2" y="T3"/>
                </a:cxn>
                <a:cxn ang="T8">
                  <a:pos x="T4" y="T5"/>
                </a:cxn>
              </a:cxnLst>
              <a:rect l="T9" t="T10" r="T11" b="T12"/>
              <a:pathLst>
                <a:path w="336" h="528">
                  <a:moveTo>
                    <a:pt x="288" y="0"/>
                  </a:moveTo>
                  <a:cubicBezTo>
                    <a:pt x="312" y="100"/>
                    <a:pt x="336" y="200"/>
                    <a:pt x="288" y="288"/>
                  </a:cubicBezTo>
                  <a:cubicBezTo>
                    <a:pt x="240" y="376"/>
                    <a:pt x="120" y="452"/>
                    <a:pt x="0" y="528"/>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Oval 50">
              <a:extLst>
                <a:ext uri="{FF2B5EF4-FFF2-40B4-BE49-F238E27FC236}">
                  <a16:creationId xmlns:a16="http://schemas.microsoft.com/office/drawing/2014/main" id="{A0A6EDC3-20E9-4036-9585-5F43A85BC9B9}"/>
                </a:ext>
              </a:extLst>
            </p:cNvPr>
            <p:cNvSpPr>
              <a:spLocks noChangeArrowheads="1"/>
            </p:cNvSpPr>
            <p:nvPr/>
          </p:nvSpPr>
          <p:spPr bwMode="auto">
            <a:xfrm>
              <a:off x="726353" y="2233330"/>
              <a:ext cx="320040" cy="320040"/>
            </a:xfrm>
            <a:prstGeom prst="ellipse">
              <a:avLst/>
            </a:pr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3" name="Text Box 51">
              <a:extLst>
                <a:ext uri="{FF2B5EF4-FFF2-40B4-BE49-F238E27FC236}">
                  <a16:creationId xmlns:a16="http://schemas.microsoft.com/office/drawing/2014/main" id="{299CDB42-7713-46EF-A509-31A0F27DEBE0}"/>
                </a:ext>
              </a:extLst>
            </p:cNvPr>
            <p:cNvSpPr txBox="1">
              <a:spLocks noChangeArrowheads="1"/>
            </p:cNvSpPr>
            <p:nvPr/>
          </p:nvSpPr>
          <p:spPr bwMode="auto">
            <a:xfrm>
              <a:off x="710109" y="2205643"/>
              <a:ext cx="365760" cy="365760"/>
            </a:xfrm>
            <a:prstGeom prst="rect">
              <a:avLst/>
            </a:prstGeom>
            <a:noFill/>
            <a:ln w="28575">
              <a:solidFill>
                <a:srgbClr val="CC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A</a:t>
              </a:r>
              <a:endParaRPr kumimoji="0" lang="en-US" altLang="en-US" sz="2400" dirty="0">
                <a:latin typeface="+mn-lt"/>
              </a:endParaRPr>
            </a:p>
          </p:txBody>
        </p:sp>
        <p:sp>
          <p:nvSpPr>
            <p:cNvPr id="14" name="Text Box 63">
              <a:extLst>
                <a:ext uri="{FF2B5EF4-FFF2-40B4-BE49-F238E27FC236}">
                  <a16:creationId xmlns:a16="http://schemas.microsoft.com/office/drawing/2014/main" id="{019A140A-4195-41B6-B24D-889804D01056}"/>
                </a:ext>
              </a:extLst>
            </p:cNvPr>
            <p:cNvSpPr txBox="1">
              <a:spLocks noChangeArrowheads="1"/>
            </p:cNvSpPr>
            <p:nvPr/>
          </p:nvSpPr>
          <p:spPr bwMode="auto">
            <a:xfrm>
              <a:off x="2701903" y="2196091"/>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D</a:t>
              </a:r>
              <a:endParaRPr kumimoji="0" lang="en-US" altLang="en-US" sz="2400" dirty="0">
                <a:latin typeface="+mn-lt"/>
              </a:endParaRPr>
            </a:p>
          </p:txBody>
        </p:sp>
        <p:sp>
          <p:nvSpPr>
            <p:cNvPr id="15" name="Line 64">
              <a:extLst>
                <a:ext uri="{FF2B5EF4-FFF2-40B4-BE49-F238E27FC236}">
                  <a16:creationId xmlns:a16="http://schemas.microsoft.com/office/drawing/2014/main" id="{E4EDDF8D-F1FD-4017-95B3-1FB48B3B5CB6}"/>
                </a:ext>
              </a:extLst>
            </p:cNvPr>
            <p:cNvSpPr>
              <a:spLocks noChangeShapeType="1"/>
            </p:cNvSpPr>
            <p:nvPr/>
          </p:nvSpPr>
          <p:spPr bwMode="auto">
            <a:xfrm>
              <a:off x="1099764" y="3643958"/>
              <a:ext cx="5787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65">
              <a:extLst>
                <a:ext uri="{FF2B5EF4-FFF2-40B4-BE49-F238E27FC236}">
                  <a16:creationId xmlns:a16="http://schemas.microsoft.com/office/drawing/2014/main" id="{626E32E8-89E9-4D31-BBB3-EE7F39844002}"/>
                </a:ext>
              </a:extLst>
            </p:cNvPr>
            <p:cNvSpPr>
              <a:spLocks noChangeShapeType="1"/>
            </p:cNvSpPr>
            <p:nvPr/>
          </p:nvSpPr>
          <p:spPr bwMode="auto">
            <a:xfrm>
              <a:off x="1021778" y="2446785"/>
              <a:ext cx="656710" cy="409767"/>
            </a:xfrm>
            <a:prstGeom prst="line">
              <a:avLst/>
            </a:prstGeom>
            <a:noFill/>
            <a:ln w="28575">
              <a:solidFill>
                <a:srgbClr val="CC0099"/>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66">
              <a:extLst>
                <a:ext uri="{FF2B5EF4-FFF2-40B4-BE49-F238E27FC236}">
                  <a16:creationId xmlns:a16="http://schemas.microsoft.com/office/drawing/2014/main" id="{A182A652-E7B7-4E69-A44A-B41637633256}"/>
                </a:ext>
              </a:extLst>
            </p:cNvPr>
            <p:cNvSpPr>
              <a:spLocks noChangeShapeType="1"/>
            </p:cNvSpPr>
            <p:nvPr/>
          </p:nvSpPr>
          <p:spPr bwMode="auto">
            <a:xfrm flipV="1">
              <a:off x="1973913" y="2457058"/>
              <a:ext cx="761631" cy="3801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67">
              <a:extLst>
                <a:ext uri="{FF2B5EF4-FFF2-40B4-BE49-F238E27FC236}">
                  <a16:creationId xmlns:a16="http://schemas.microsoft.com/office/drawing/2014/main" id="{6CC181AD-B5D9-483D-A244-1D1B9AE9E4A6}"/>
                </a:ext>
              </a:extLst>
            </p:cNvPr>
            <p:cNvSpPr>
              <a:spLocks noChangeShapeType="1"/>
            </p:cNvSpPr>
            <p:nvPr/>
          </p:nvSpPr>
          <p:spPr bwMode="auto">
            <a:xfrm flipH="1">
              <a:off x="1058754" y="2357933"/>
              <a:ext cx="16557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68">
              <a:extLst>
                <a:ext uri="{FF2B5EF4-FFF2-40B4-BE49-F238E27FC236}">
                  <a16:creationId xmlns:a16="http://schemas.microsoft.com/office/drawing/2014/main" id="{C7979987-2CBA-4FB5-B801-C3E58EAD2440}"/>
                </a:ext>
              </a:extLst>
            </p:cNvPr>
            <p:cNvSpPr>
              <a:spLocks noChangeShapeType="1"/>
            </p:cNvSpPr>
            <p:nvPr/>
          </p:nvSpPr>
          <p:spPr bwMode="auto">
            <a:xfrm flipH="1">
              <a:off x="1854747" y="3103265"/>
              <a:ext cx="0" cy="40948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Freeform 69">
              <a:extLst>
                <a:ext uri="{FF2B5EF4-FFF2-40B4-BE49-F238E27FC236}">
                  <a16:creationId xmlns:a16="http://schemas.microsoft.com/office/drawing/2014/main" id="{D7BDFE99-9422-42A4-828F-040299D8FF83}"/>
                </a:ext>
              </a:extLst>
            </p:cNvPr>
            <p:cNvSpPr>
              <a:spLocks/>
            </p:cNvSpPr>
            <p:nvPr/>
          </p:nvSpPr>
          <p:spPr bwMode="auto">
            <a:xfrm>
              <a:off x="595765" y="2488883"/>
              <a:ext cx="301432" cy="982544"/>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Freeform 70">
              <a:extLst>
                <a:ext uri="{FF2B5EF4-FFF2-40B4-BE49-F238E27FC236}">
                  <a16:creationId xmlns:a16="http://schemas.microsoft.com/office/drawing/2014/main" id="{E2452A40-BED2-4EBB-B0A8-A04767B7A8C2}"/>
                </a:ext>
              </a:extLst>
            </p:cNvPr>
            <p:cNvSpPr>
              <a:spLocks/>
            </p:cNvSpPr>
            <p:nvPr/>
          </p:nvSpPr>
          <p:spPr bwMode="auto">
            <a:xfrm>
              <a:off x="920799" y="2532549"/>
              <a:ext cx="204369" cy="952145"/>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 name="Line 71">
              <a:extLst>
                <a:ext uri="{FF2B5EF4-FFF2-40B4-BE49-F238E27FC236}">
                  <a16:creationId xmlns:a16="http://schemas.microsoft.com/office/drawing/2014/main" id="{9BDA3E90-E2F7-4B4E-9851-2A1168D835D7}"/>
                </a:ext>
              </a:extLst>
            </p:cNvPr>
            <p:cNvSpPr>
              <a:spLocks noChangeShapeType="1"/>
            </p:cNvSpPr>
            <p:nvPr/>
          </p:nvSpPr>
          <p:spPr bwMode="auto">
            <a:xfrm>
              <a:off x="982785" y="2510251"/>
              <a:ext cx="740798" cy="106482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3" name="Text Box 63">
              <a:extLst>
                <a:ext uri="{FF2B5EF4-FFF2-40B4-BE49-F238E27FC236}">
                  <a16:creationId xmlns:a16="http://schemas.microsoft.com/office/drawing/2014/main" id="{93BFA772-498C-4AC5-AE3C-2B011CCCC90A}"/>
                </a:ext>
              </a:extLst>
            </p:cNvPr>
            <p:cNvSpPr txBox="1">
              <a:spLocks noChangeArrowheads="1"/>
            </p:cNvSpPr>
            <p:nvPr/>
          </p:nvSpPr>
          <p:spPr bwMode="auto">
            <a:xfrm>
              <a:off x="1655974" y="3455616"/>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C</a:t>
              </a:r>
              <a:endParaRPr kumimoji="0" lang="en-US" altLang="en-US" sz="2400" dirty="0">
                <a:latin typeface="+mn-lt"/>
              </a:endParaRPr>
            </a:p>
          </p:txBody>
        </p:sp>
        <p:sp>
          <p:nvSpPr>
            <p:cNvPr id="24" name="Text Box 63">
              <a:extLst>
                <a:ext uri="{FF2B5EF4-FFF2-40B4-BE49-F238E27FC236}">
                  <a16:creationId xmlns:a16="http://schemas.microsoft.com/office/drawing/2014/main" id="{1C3896FA-2FBA-4CB1-8637-4FDF9F79FC48}"/>
                </a:ext>
              </a:extLst>
            </p:cNvPr>
            <p:cNvSpPr txBox="1">
              <a:spLocks noChangeArrowheads="1"/>
            </p:cNvSpPr>
            <p:nvPr/>
          </p:nvSpPr>
          <p:spPr bwMode="auto">
            <a:xfrm>
              <a:off x="2884915" y="3447020"/>
              <a:ext cx="3561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E</a:t>
              </a:r>
              <a:endParaRPr kumimoji="0" lang="en-US" altLang="en-US" sz="2400" dirty="0">
                <a:latin typeface="+mn-lt"/>
              </a:endParaRPr>
            </a:p>
          </p:txBody>
        </p:sp>
        <p:sp>
          <p:nvSpPr>
            <p:cNvPr id="25" name="Text Box 63">
              <a:extLst>
                <a:ext uri="{FF2B5EF4-FFF2-40B4-BE49-F238E27FC236}">
                  <a16:creationId xmlns:a16="http://schemas.microsoft.com/office/drawing/2014/main" id="{B05981FF-7441-4B6C-B8C1-2F9510015648}"/>
                </a:ext>
              </a:extLst>
            </p:cNvPr>
            <p:cNvSpPr txBox="1">
              <a:spLocks noChangeArrowheads="1"/>
            </p:cNvSpPr>
            <p:nvPr/>
          </p:nvSpPr>
          <p:spPr bwMode="auto">
            <a:xfrm>
              <a:off x="3258768" y="2741575"/>
              <a:ext cx="3834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H</a:t>
              </a:r>
              <a:endParaRPr kumimoji="0" lang="en-US" altLang="en-US" sz="2400" dirty="0">
                <a:latin typeface="+mn-lt"/>
              </a:endParaRPr>
            </a:p>
          </p:txBody>
        </p:sp>
        <p:sp>
          <p:nvSpPr>
            <p:cNvPr id="26" name="TextBox 25">
              <a:extLst>
                <a:ext uri="{FF2B5EF4-FFF2-40B4-BE49-F238E27FC236}">
                  <a16:creationId xmlns:a16="http://schemas.microsoft.com/office/drawing/2014/main" id="{076E5794-D399-4C61-A934-E68751EF7599}"/>
                </a:ext>
              </a:extLst>
            </p:cNvPr>
            <p:cNvSpPr txBox="1"/>
            <p:nvPr/>
          </p:nvSpPr>
          <p:spPr>
            <a:xfrm>
              <a:off x="1263242" y="1849443"/>
              <a:ext cx="1246785" cy="338554"/>
            </a:xfrm>
            <a:prstGeom prst="rect">
              <a:avLst/>
            </a:prstGeom>
            <a:noFill/>
          </p:spPr>
          <p:txBody>
            <a:bodyPr wrap="square" rtlCol="0">
              <a:spAutoFit/>
            </a:bodyPr>
            <a:lstStyle/>
            <a:p>
              <a:pPr algn="ctr"/>
              <a:r>
                <a:rPr lang="en-US" sz="1600" dirty="0" err="1">
                  <a:solidFill>
                    <a:srgbClr val="FF00FF"/>
                  </a:solidFill>
                  <a:latin typeface="+mn-lt"/>
                </a:rPr>
                <a:t>dfs</a:t>
              </a:r>
              <a:r>
                <a:rPr lang="en-US" sz="1600" dirty="0">
                  <a:solidFill>
                    <a:srgbClr val="FF00FF"/>
                  </a:solidFill>
                  <a:latin typeface="+mn-lt"/>
                </a:rPr>
                <a:t>(G, ‘A’)</a:t>
              </a:r>
            </a:p>
          </p:txBody>
        </p:sp>
        <p:sp>
          <p:nvSpPr>
            <p:cNvPr id="27" name="Oval 50">
              <a:extLst>
                <a:ext uri="{FF2B5EF4-FFF2-40B4-BE49-F238E27FC236}">
                  <a16:creationId xmlns:a16="http://schemas.microsoft.com/office/drawing/2014/main" id="{A34A574B-3F8A-4E2D-8815-E6D11A01817A}"/>
                </a:ext>
              </a:extLst>
            </p:cNvPr>
            <p:cNvSpPr>
              <a:spLocks noChangeArrowheads="1"/>
            </p:cNvSpPr>
            <p:nvPr/>
          </p:nvSpPr>
          <p:spPr bwMode="auto">
            <a:xfrm>
              <a:off x="2719248" y="2236398"/>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8" name="Oval 50">
              <a:extLst>
                <a:ext uri="{FF2B5EF4-FFF2-40B4-BE49-F238E27FC236}">
                  <a16:creationId xmlns:a16="http://schemas.microsoft.com/office/drawing/2014/main" id="{8F1FC4E3-97E2-4802-A4B4-94D49A69635E}"/>
                </a:ext>
              </a:extLst>
            </p:cNvPr>
            <p:cNvSpPr>
              <a:spLocks noChangeArrowheads="1"/>
            </p:cNvSpPr>
            <p:nvPr/>
          </p:nvSpPr>
          <p:spPr bwMode="auto">
            <a:xfrm>
              <a:off x="777836" y="3467987"/>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9" name="Oval 50">
              <a:extLst>
                <a:ext uri="{FF2B5EF4-FFF2-40B4-BE49-F238E27FC236}">
                  <a16:creationId xmlns:a16="http://schemas.microsoft.com/office/drawing/2014/main" id="{9AE3BFBF-89DA-472F-B763-1FC5D8EE6D0A}"/>
                </a:ext>
              </a:extLst>
            </p:cNvPr>
            <p:cNvSpPr>
              <a:spLocks noChangeArrowheads="1"/>
            </p:cNvSpPr>
            <p:nvPr/>
          </p:nvSpPr>
          <p:spPr bwMode="auto">
            <a:xfrm>
              <a:off x="3291719" y="2786664"/>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30" name="Oval 50">
              <a:extLst>
                <a:ext uri="{FF2B5EF4-FFF2-40B4-BE49-F238E27FC236}">
                  <a16:creationId xmlns:a16="http://schemas.microsoft.com/office/drawing/2014/main" id="{1CA05644-26DE-4769-BFEA-39B0BCF8C617}"/>
                </a:ext>
              </a:extLst>
            </p:cNvPr>
            <p:cNvSpPr>
              <a:spLocks noChangeArrowheads="1"/>
            </p:cNvSpPr>
            <p:nvPr/>
          </p:nvSpPr>
          <p:spPr bwMode="auto">
            <a:xfrm>
              <a:off x="2902988" y="3497402"/>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31" name="Oval 50">
              <a:extLst>
                <a:ext uri="{FF2B5EF4-FFF2-40B4-BE49-F238E27FC236}">
                  <a16:creationId xmlns:a16="http://schemas.microsoft.com/office/drawing/2014/main" id="{5DE9E87F-FA32-4C81-95A2-FF2FAB91BA1E}"/>
                </a:ext>
              </a:extLst>
            </p:cNvPr>
            <p:cNvSpPr>
              <a:spLocks noChangeArrowheads="1"/>
            </p:cNvSpPr>
            <p:nvPr/>
          </p:nvSpPr>
          <p:spPr bwMode="auto">
            <a:xfrm>
              <a:off x="1684139" y="3494580"/>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32" name="Text Box 63">
              <a:extLst>
                <a:ext uri="{FF2B5EF4-FFF2-40B4-BE49-F238E27FC236}">
                  <a16:creationId xmlns:a16="http://schemas.microsoft.com/office/drawing/2014/main" id="{32A91F02-A413-4775-9E2E-74B84734AAB2}"/>
                </a:ext>
              </a:extLst>
            </p:cNvPr>
            <p:cNvSpPr txBox="1">
              <a:spLocks noChangeArrowheads="1"/>
            </p:cNvSpPr>
            <p:nvPr/>
          </p:nvSpPr>
          <p:spPr bwMode="auto">
            <a:xfrm>
              <a:off x="1661142" y="2735285"/>
              <a:ext cx="3706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	B</a:t>
              </a:r>
              <a:endParaRPr kumimoji="0" lang="en-US" altLang="en-US" sz="2400" dirty="0">
                <a:latin typeface="+mn-lt"/>
              </a:endParaRPr>
            </a:p>
          </p:txBody>
        </p:sp>
        <p:sp>
          <p:nvSpPr>
            <p:cNvPr id="33" name="Oval 50">
              <a:extLst>
                <a:ext uri="{FF2B5EF4-FFF2-40B4-BE49-F238E27FC236}">
                  <a16:creationId xmlns:a16="http://schemas.microsoft.com/office/drawing/2014/main" id="{1D86F94C-E5A3-4110-B73C-CD058565FFD3}"/>
                </a:ext>
              </a:extLst>
            </p:cNvPr>
            <p:cNvSpPr>
              <a:spLocks noChangeArrowheads="1"/>
            </p:cNvSpPr>
            <p:nvPr/>
          </p:nvSpPr>
          <p:spPr bwMode="auto">
            <a:xfrm>
              <a:off x="1678488" y="2775592"/>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34" name="Text Box 63">
              <a:extLst>
                <a:ext uri="{FF2B5EF4-FFF2-40B4-BE49-F238E27FC236}">
                  <a16:creationId xmlns:a16="http://schemas.microsoft.com/office/drawing/2014/main" id="{0537300C-C7F4-4352-B769-ADAB70983886}"/>
                </a:ext>
              </a:extLst>
            </p:cNvPr>
            <p:cNvSpPr txBox="1">
              <a:spLocks noChangeArrowheads="1"/>
            </p:cNvSpPr>
            <p:nvPr/>
          </p:nvSpPr>
          <p:spPr bwMode="auto">
            <a:xfrm>
              <a:off x="776610" y="3418935"/>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F</a:t>
              </a:r>
              <a:endParaRPr kumimoji="0" lang="en-US" altLang="en-US" sz="2400" dirty="0">
                <a:latin typeface="+mn-lt"/>
              </a:endParaRPr>
            </a:p>
          </p:txBody>
        </p:sp>
      </p:grpSp>
    </p:spTree>
    <p:extLst>
      <p:ext uri="{BB962C8B-B14F-4D97-AF65-F5344CB8AC3E}">
        <p14:creationId xmlns:p14="http://schemas.microsoft.com/office/powerpoint/2010/main" val="344439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 (DFS)</a:t>
            </a:r>
          </a:p>
        </p:txBody>
      </p:sp>
      <p:sp>
        <p:nvSpPr>
          <p:cNvPr id="3" name="Content Placeholder 2"/>
          <p:cNvSpPr>
            <a:spLocks noGrp="1"/>
          </p:cNvSpPr>
          <p:nvPr>
            <p:ph idx="1"/>
          </p:nvPr>
        </p:nvSpPr>
        <p:spPr>
          <a:xfrm>
            <a:off x="838200" y="1843005"/>
            <a:ext cx="10515600" cy="4351338"/>
          </a:xfrm>
        </p:spPr>
        <p:txBody>
          <a:bodyPr/>
          <a:lstStyle/>
          <a:p>
            <a:pPr>
              <a:spcBef>
                <a:spcPts val="0"/>
              </a:spcBef>
              <a:defRPr/>
            </a:pPr>
            <a:r>
              <a:rPr lang="en-US" altLang="en-US" dirty="0"/>
              <a:t>If a vertex has several </a:t>
            </a:r>
            <a:r>
              <a:rPr lang="en-US" altLang="en-US" dirty="0" err="1"/>
              <a:t>neighbours</a:t>
            </a:r>
            <a:r>
              <a:rPr lang="en-US" altLang="en-US" dirty="0"/>
              <a:t> it would be equally correct to go through them in any order.</a:t>
            </a:r>
          </a:p>
          <a:p>
            <a:pPr marL="0" indent="0">
              <a:spcBef>
                <a:spcPts val="0"/>
              </a:spcBef>
              <a:buNone/>
              <a:defRPr/>
            </a:pPr>
            <a:endParaRPr lang="en-US" altLang="en-US" dirty="0"/>
          </a:p>
          <a:p>
            <a:pPr marL="0" indent="0">
              <a:spcBef>
                <a:spcPts val="0"/>
              </a:spcBef>
              <a:buNone/>
              <a:defRPr/>
            </a:pPr>
            <a:endParaRPr lang="en-US" altLang="en-US" dirty="0"/>
          </a:p>
          <a:p>
            <a:pPr>
              <a:spcBef>
                <a:spcPts val="0"/>
              </a:spcBef>
              <a:defRPr/>
            </a:pPr>
            <a:r>
              <a:rPr lang="en-US" altLang="en-US" dirty="0"/>
              <a:t>If the graph is strongly connected, the tree T, constructed by the DFS algorithm is a spanning tree, i.e., a set of |V|-1 edges that connect all vertices of the graph. T is called the </a:t>
            </a:r>
            <a:r>
              <a:rPr lang="en-US" altLang="en-US" b="1" dirty="0">
                <a:solidFill>
                  <a:srgbClr val="FF0000"/>
                </a:solidFill>
              </a:rPr>
              <a:t>depth first search tree</a:t>
            </a:r>
            <a:r>
              <a:rPr lang="en-US" altLang="en-US" dirty="0"/>
              <a:t>.</a:t>
            </a:r>
          </a:p>
          <a:p>
            <a:pPr>
              <a:spcBef>
                <a:spcPts val="0"/>
              </a:spcBef>
              <a:defRPr/>
            </a:pPr>
            <a:endParaRPr lang="en-US" altLang="en-US" dirty="0"/>
          </a:p>
          <a:p>
            <a:endParaRPr lang="en-US" dirty="0"/>
          </a:p>
        </p:txBody>
      </p:sp>
      <p:sp>
        <p:nvSpPr>
          <p:cNvPr id="4" name="Text Box 63"/>
          <p:cNvSpPr txBox="1">
            <a:spLocks noChangeArrowheads="1"/>
          </p:cNvSpPr>
          <p:nvPr/>
        </p:nvSpPr>
        <p:spPr bwMode="auto">
          <a:xfrm>
            <a:off x="4912215" y="4967499"/>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D</a:t>
            </a:r>
            <a:endParaRPr kumimoji="0" lang="en-US" altLang="en-US" sz="2400" dirty="0">
              <a:latin typeface="+mn-lt"/>
            </a:endParaRPr>
          </a:p>
        </p:txBody>
      </p:sp>
      <p:sp>
        <p:nvSpPr>
          <p:cNvPr id="5" name="Line 65"/>
          <p:cNvSpPr>
            <a:spLocks noChangeShapeType="1"/>
          </p:cNvSpPr>
          <p:nvPr/>
        </p:nvSpPr>
        <p:spPr bwMode="auto">
          <a:xfrm>
            <a:off x="3232090" y="5218193"/>
            <a:ext cx="656710" cy="409767"/>
          </a:xfrm>
          <a:prstGeom prst="line">
            <a:avLst/>
          </a:prstGeom>
          <a:noFill/>
          <a:ln w="28575">
            <a:solidFill>
              <a:schemeClr val="tx1"/>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 name="Line 66"/>
          <p:cNvSpPr>
            <a:spLocks noChangeShapeType="1"/>
          </p:cNvSpPr>
          <p:nvPr/>
        </p:nvSpPr>
        <p:spPr bwMode="auto">
          <a:xfrm flipV="1">
            <a:off x="4184225" y="5228466"/>
            <a:ext cx="761631" cy="3801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 name="Line 67"/>
          <p:cNvSpPr>
            <a:spLocks noChangeShapeType="1"/>
          </p:cNvSpPr>
          <p:nvPr/>
        </p:nvSpPr>
        <p:spPr bwMode="auto">
          <a:xfrm flipH="1">
            <a:off x="3269066" y="5129341"/>
            <a:ext cx="16557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68"/>
          <p:cNvSpPr>
            <a:spLocks noChangeShapeType="1"/>
          </p:cNvSpPr>
          <p:nvPr/>
        </p:nvSpPr>
        <p:spPr bwMode="auto">
          <a:xfrm flipH="1">
            <a:off x="4065059" y="5874673"/>
            <a:ext cx="0" cy="40948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Freeform 69"/>
          <p:cNvSpPr>
            <a:spLocks/>
          </p:cNvSpPr>
          <p:nvPr/>
        </p:nvSpPr>
        <p:spPr bwMode="auto">
          <a:xfrm>
            <a:off x="2806077" y="5260291"/>
            <a:ext cx="301432" cy="982544"/>
          </a:xfrm>
          <a:custGeom>
            <a:avLst/>
            <a:gdLst>
              <a:gd name="T0" fmla="*/ 2 w 312"/>
              <a:gd name="T1" fmla="*/ 3 h 1248"/>
              <a:gd name="T2" fmla="*/ 2 w 312"/>
              <a:gd name="T3" fmla="*/ 3 h 1248"/>
              <a:gd name="T4" fmla="*/ 2 w 312"/>
              <a:gd name="T5" fmla="*/ 0 h 1248"/>
              <a:gd name="T6" fmla="*/ 0 60000 65536"/>
              <a:gd name="T7" fmla="*/ 0 60000 65536"/>
              <a:gd name="T8" fmla="*/ 0 60000 65536"/>
              <a:gd name="T9" fmla="*/ 0 w 312"/>
              <a:gd name="T10" fmla="*/ 0 h 1248"/>
              <a:gd name="T11" fmla="*/ 312 w 312"/>
              <a:gd name="T12" fmla="*/ 1248 h 1248"/>
            </a:gdLst>
            <a:ahLst/>
            <a:cxnLst>
              <a:cxn ang="T6">
                <a:pos x="T0" y="T1"/>
              </a:cxn>
              <a:cxn ang="T7">
                <a:pos x="T2" y="T3"/>
              </a:cxn>
              <a:cxn ang="T8">
                <a:pos x="T4" y="T5"/>
              </a:cxn>
            </a:cxnLst>
            <a:rect l="T9" t="T10" r="T11" b="T12"/>
            <a:pathLst>
              <a:path w="312" h="1248">
                <a:moveTo>
                  <a:pt x="312" y="1248"/>
                </a:moveTo>
                <a:cubicBezTo>
                  <a:pt x="180" y="1112"/>
                  <a:pt x="48" y="976"/>
                  <a:pt x="24" y="768"/>
                </a:cubicBezTo>
                <a:cubicBezTo>
                  <a:pt x="0" y="560"/>
                  <a:pt x="84" y="280"/>
                  <a:pt x="168" y="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 name="Freeform 70"/>
          <p:cNvSpPr>
            <a:spLocks/>
          </p:cNvSpPr>
          <p:nvPr/>
        </p:nvSpPr>
        <p:spPr bwMode="auto">
          <a:xfrm>
            <a:off x="3131111" y="5303957"/>
            <a:ext cx="204369" cy="952145"/>
          </a:xfrm>
          <a:custGeom>
            <a:avLst/>
            <a:gdLst>
              <a:gd name="T0" fmla="*/ 0 w 248"/>
              <a:gd name="T1" fmla="*/ 0 h 1200"/>
              <a:gd name="T2" fmla="*/ 2 w 248"/>
              <a:gd name="T3" fmla="*/ 3 h 1200"/>
              <a:gd name="T4" fmla="*/ 2 w 248"/>
              <a:gd name="T5" fmla="*/ 3 h 1200"/>
              <a:gd name="T6" fmla="*/ 0 60000 65536"/>
              <a:gd name="T7" fmla="*/ 0 60000 65536"/>
              <a:gd name="T8" fmla="*/ 0 60000 65536"/>
              <a:gd name="T9" fmla="*/ 0 w 248"/>
              <a:gd name="T10" fmla="*/ 0 h 1200"/>
              <a:gd name="T11" fmla="*/ 248 w 248"/>
              <a:gd name="T12" fmla="*/ 1200 h 1200"/>
            </a:gdLst>
            <a:ahLst/>
            <a:cxnLst>
              <a:cxn ang="T6">
                <a:pos x="T0" y="T1"/>
              </a:cxn>
              <a:cxn ang="T7">
                <a:pos x="T2" y="T3"/>
              </a:cxn>
              <a:cxn ang="T8">
                <a:pos x="T4" y="T5"/>
              </a:cxn>
            </a:cxnLst>
            <a:rect l="T9" t="T10" r="T11" b="T12"/>
            <a:pathLst>
              <a:path w="248" h="1200">
                <a:moveTo>
                  <a:pt x="0" y="0"/>
                </a:moveTo>
                <a:cubicBezTo>
                  <a:pt x="116" y="188"/>
                  <a:pt x="232" y="376"/>
                  <a:pt x="240" y="576"/>
                </a:cubicBezTo>
                <a:cubicBezTo>
                  <a:pt x="248" y="776"/>
                  <a:pt x="148" y="988"/>
                  <a:pt x="48" y="1200"/>
                </a:cubicBezTo>
              </a:path>
            </a:pathLst>
          </a:custGeom>
          <a:noFill/>
          <a:ln w="28575"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Line 71"/>
          <p:cNvSpPr>
            <a:spLocks noChangeShapeType="1"/>
          </p:cNvSpPr>
          <p:nvPr/>
        </p:nvSpPr>
        <p:spPr bwMode="auto">
          <a:xfrm>
            <a:off x="3193097" y="5281659"/>
            <a:ext cx="740798" cy="106482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2" name="Text Box 63"/>
          <p:cNvSpPr txBox="1">
            <a:spLocks noChangeArrowheads="1"/>
          </p:cNvSpPr>
          <p:nvPr/>
        </p:nvSpPr>
        <p:spPr bwMode="auto">
          <a:xfrm>
            <a:off x="3866286" y="6227024"/>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C</a:t>
            </a:r>
            <a:endParaRPr kumimoji="0" lang="en-US" altLang="en-US" sz="2400" dirty="0">
              <a:latin typeface="+mn-lt"/>
            </a:endParaRPr>
          </a:p>
        </p:txBody>
      </p:sp>
      <p:sp>
        <p:nvSpPr>
          <p:cNvPr id="13" name="Oval 50"/>
          <p:cNvSpPr>
            <a:spLocks noChangeArrowheads="1"/>
          </p:cNvSpPr>
          <p:nvPr/>
        </p:nvSpPr>
        <p:spPr bwMode="auto">
          <a:xfrm>
            <a:off x="4929560" y="5007806"/>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4" name="Oval 50"/>
          <p:cNvSpPr>
            <a:spLocks noChangeArrowheads="1"/>
          </p:cNvSpPr>
          <p:nvPr/>
        </p:nvSpPr>
        <p:spPr bwMode="auto">
          <a:xfrm>
            <a:off x="2967600" y="6239395"/>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5" name="Oval 50"/>
          <p:cNvSpPr>
            <a:spLocks noChangeArrowheads="1"/>
          </p:cNvSpPr>
          <p:nvPr/>
        </p:nvSpPr>
        <p:spPr bwMode="auto">
          <a:xfrm>
            <a:off x="3894451" y="6265988"/>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6" name="Text Box 63"/>
          <p:cNvSpPr txBox="1">
            <a:spLocks noChangeArrowheads="1"/>
          </p:cNvSpPr>
          <p:nvPr/>
        </p:nvSpPr>
        <p:spPr bwMode="auto">
          <a:xfrm>
            <a:off x="3871454" y="5506693"/>
            <a:ext cx="3706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	B</a:t>
            </a:r>
            <a:endParaRPr kumimoji="0" lang="en-US" altLang="en-US" sz="2400" dirty="0">
              <a:latin typeface="+mn-lt"/>
            </a:endParaRPr>
          </a:p>
        </p:txBody>
      </p:sp>
      <p:sp>
        <p:nvSpPr>
          <p:cNvPr id="17" name="Oval 50"/>
          <p:cNvSpPr>
            <a:spLocks noChangeArrowheads="1"/>
          </p:cNvSpPr>
          <p:nvPr/>
        </p:nvSpPr>
        <p:spPr bwMode="auto">
          <a:xfrm>
            <a:off x="3888800" y="5547000"/>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18" name="Text Box 63"/>
          <p:cNvSpPr txBox="1">
            <a:spLocks noChangeArrowheads="1"/>
          </p:cNvSpPr>
          <p:nvPr/>
        </p:nvSpPr>
        <p:spPr bwMode="auto">
          <a:xfrm>
            <a:off x="2966374" y="6190343"/>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F</a:t>
            </a:r>
            <a:endParaRPr kumimoji="0" lang="en-US" altLang="en-US" sz="2400" dirty="0">
              <a:latin typeface="+mn-lt"/>
            </a:endParaRPr>
          </a:p>
        </p:txBody>
      </p:sp>
      <p:sp>
        <p:nvSpPr>
          <p:cNvPr id="19" name="Oval 50"/>
          <p:cNvSpPr>
            <a:spLocks noChangeArrowheads="1"/>
          </p:cNvSpPr>
          <p:nvPr/>
        </p:nvSpPr>
        <p:spPr bwMode="auto">
          <a:xfrm>
            <a:off x="2940792" y="5007806"/>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0" name="Text Box 63"/>
          <p:cNvSpPr txBox="1">
            <a:spLocks noChangeArrowheads="1"/>
          </p:cNvSpPr>
          <p:nvPr/>
        </p:nvSpPr>
        <p:spPr bwMode="auto">
          <a:xfrm>
            <a:off x="2904709" y="4959299"/>
            <a:ext cx="3706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	A</a:t>
            </a:r>
            <a:endParaRPr kumimoji="0" lang="en-US" altLang="en-US" sz="2400" dirty="0">
              <a:latin typeface="+mn-lt"/>
            </a:endParaRPr>
          </a:p>
        </p:txBody>
      </p:sp>
      <p:grpSp>
        <p:nvGrpSpPr>
          <p:cNvPr id="21" name="Group 20"/>
          <p:cNvGrpSpPr/>
          <p:nvPr/>
        </p:nvGrpSpPr>
        <p:grpSpPr>
          <a:xfrm>
            <a:off x="6846394" y="5062817"/>
            <a:ext cx="2378120" cy="1667835"/>
            <a:chOff x="5624264" y="4581230"/>
            <a:chExt cx="2378120" cy="1667835"/>
          </a:xfrm>
        </p:grpSpPr>
        <p:sp>
          <p:nvSpPr>
            <p:cNvPr id="22" name="Text Box 63"/>
            <p:cNvSpPr txBox="1">
              <a:spLocks noChangeArrowheads="1"/>
            </p:cNvSpPr>
            <p:nvPr/>
          </p:nvSpPr>
          <p:spPr bwMode="auto">
            <a:xfrm>
              <a:off x="7631770" y="4589430"/>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D</a:t>
              </a:r>
              <a:endParaRPr kumimoji="0" lang="en-US" altLang="en-US" sz="2400" dirty="0">
                <a:latin typeface="+mn-lt"/>
              </a:endParaRPr>
            </a:p>
          </p:txBody>
        </p:sp>
        <p:sp>
          <p:nvSpPr>
            <p:cNvPr id="23" name="Line 65"/>
            <p:cNvSpPr>
              <a:spLocks noChangeShapeType="1"/>
            </p:cNvSpPr>
            <p:nvPr/>
          </p:nvSpPr>
          <p:spPr bwMode="auto">
            <a:xfrm>
              <a:off x="5951645" y="4840124"/>
              <a:ext cx="656710" cy="409767"/>
            </a:xfrm>
            <a:prstGeom prst="line">
              <a:avLst/>
            </a:prstGeom>
            <a:noFill/>
            <a:ln w="28575">
              <a:solidFill>
                <a:schemeClr val="tx1"/>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 name="Line 66"/>
            <p:cNvSpPr>
              <a:spLocks noChangeShapeType="1"/>
            </p:cNvSpPr>
            <p:nvPr/>
          </p:nvSpPr>
          <p:spPr bwMode="auto">
            <a:xfrm flipV="1">
              <a:off x="6903780" y="4850397"/>
              <a:ext cx="761631" cy="38019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68"/>
            <p:cNvSpPr>
              <a:spLocks noChangeShapeType="1"/>
            </p:cNvSpPr>
            <p:nvPr/>
          </p:nvSpPr>
          <p:spPr bwMode="auto">
            <a:xfrm flipH="1">
              <a:off x="6784614" y="5496604"/>
              <a:ext cx="0" cy="40948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 name="Text Box 63"/>
            <p:cNvSpPr txBox="1">
              <a:spLocks noChangeArrowheads="1"/>
            </p:cNvSpPr>
            <p:nvPr/>
          </p:nvSpPr>
          <p:spPr bwMode="auto">
            <a:xfrm>
              <a:off x="6585841" y="5848955"/>
              <a:ext cx="370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C</a:t>
              </a:r>
              <a:endParaRPr kumimoji="0" lang="en-US" altLang="en-US" sz="2400" dirty="0">
                <a:latin typeface="+mn-lt"/>
              </a:endParaRPr>
            </a:p>
          </p:txBody>
        </p:sp>
        <p:sp>
          <p:nvSpPr>
            <p:cNvPr id="27" name="Oval 26"/>
            <p:cNvSpPr>
              <a:spLocks noChangeArrowheads="1"/>
            </p:cNvSpPr>
            <p:nvPr/>
          </p:nvSpPr>
          <p:spPr bwMode="auto">
            <a:xfrm>
              <a:off x="7649115" y="4629737"/>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8" name="Oval 50"/>
            <p:cNvSpPr>
              <a:spLocks noChangeArrowheads="1"/>
            </p:cNvSpPr>
            <p:nvPr/>
          </p:nvSpPr>
          <p:spPr bwMode="auto">
            <a:xfrm>
              <a:off x="5672191" y="5861326"/>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29" name="Oval 50"/>
            <p:cNvSpPr>
              <a:spLocks noChangeArrowheads="1"/>
            </p:cNvSpPr>
            <p:nvPr/>
          </p:nvSpPr>
          <p:spPr bwMode="auto">
            <a:xfrm>
              <a:off x="6614006" y="5887919"/>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30" name="Text Box 63"/>
            <p:cNvSpPr txBox="1">
              <a:spLocks noChangeArrowheads="1"/>
            </p:cNvSpPr>
            <p:nvPr/>
          </p:nvSpPr>
          <p:spPr bwMode="auto">
            <a:xfrm>
              <a:off x="6591009" y="5128624"/>
              <a:ext cx="3706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	B</a:t>
              </a:r>
              <a:endParaRPr kumimoji="0" lang="en-US" altLang="en-US" sz="2400" dirty="0">
                <a:latin typeface="+mn-lt"/>
              </a:endParaRPr>
            </a:p>
          </p:txBody>
        </p:sp>
        <p:sp>
          <p:nvSpPr>
            <p:cNvPr id="31" name="Oval 50"/>
            <p:cNvSpPr>
              <a:spLocks noChangeArrowheads="1"/>
            </p:cNvSpPr>
            <p:nvPr/>
          </p:nvSpPr>
          <p:spPr bwMode="auto">
            <a:xfrm>
              <a:off x="6608355" y="5168931"/>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32" name="Text Box 63"/>
            <p:cNvSpPr txBox="1">
              <a:spLocks noChangeArrowheads="1"/>
            </p:cNvSpPr>
            <p:nvPr/>
          </p:nvSpPr>
          <p:spPr bwMode="auto">
            <a:xfrm>
              <a:off x="5670965" y="5812274"/>
              <a:ext cx="341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F</a:t>
              </a:r>
              <a:endParaRPr kumimoji="0" lang="en-US" altLang="en-US" sz="2400" dirty="0">
                <a:latin typeface="+mn-lt"/>
              </a:endParaRPr>
            </a:p>
          </p:txBody>
        </p:sp>
        <p:sp>
          <p:nvSpPr>
            <p:cNvPr id="33" name="Oval 50"/>
            <p:cNvSpPr>
              <a:spLocks noChangeArrowheads="1"/>
            </p:cNvSpPr>
            <p:nvPr/>
          </p:nvSpPr>
          <p:spPr bwMode="auto">
            <a:xfrm>
              <a:off x="5660347" y="4629737"/>
              <a:ext cx="320040" cy="32004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endParaRPr kumimoji="0" lang="en-US" altLang="en-US" sz="2000">
                <a:latin typeface="Arial" panose="020B0604020202020204" pitchFamily="34" charset="0"/>
              </a:endParaRPr>
            </a:p>
          </p:txBody>
        </p:sp>
        <p:sp>
          <p:nvSpPr>
            <p:cNvPr id="34" name="Text Box 63"/>
            <p:cNvSpPr txBox="1">
              <a:spLocks noChangeArrowheads="1"/>
            </p:cNvSpPr>
            <p:nvPr/>
          </p:nvSpPr>
          <p:spPr bwMode="auto">
            <a:xfrm>
              <a:off x="5624264" y="4581230"/>
              <a:ext cx="3706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Clr>
                  <a:schemeClr val="bg2"/>
                </a:buClr>
                <a:buFont typeface="Monotype Sorts" pitchFamily="2" charset="2"/>
                <a:buChar char="§"/>
                <a:defRPr kumimoji="1" sz="3200">
                  <a:solidFill>
                    <a:schemeClr val="tx1"/>
                  </a:solidFill>
                  <a:latin typeface="Times New Roman" panose="02020603050405020304" pitchFamily="18" charset="0"/>
                </a:defRPr>
              </a:lvl1pPr>
              <a:lvl2pPr marL="742950" indent="-285750">
                <a:spcBef>
                  <a:spcPct val="20000"/>
                </a:spcBef>
                <a:buClr>
                  <a:schemeClr val="bg2"/>
                </a:buClr>
                <a:buSzPct val="50000"/>
                <a:buFont typeface="Monotype Sorts" pitchFamily="2" charset="2"/>
                <a:buChar char="l"/>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000" dirty="0">
                  <a:latin typeface="+mn-lt"/>
                </a:rPr>
                <a:t>	A</a:t>
              </a:r>
              <a:endParaRPr kumimoji="0" lang="en-US" altLang="en-US" sz="2400" dirty="0">
                <a:latin typeface="+mn-lt"/>
              </a:endParaRPr>
            </a:p>
          </p:txBody>
        </p:sp>
        <p:sp>
          <p:nvSpPr>
            <p:cNvPr id="35" name="Line 68"/>
            <p:cNvSpPr>
              <a:spLocks noChangeShapeType="1"/>
            </p:cNvSpPr>
            <p:nvPr/>
          </p:nvSpPr>
          <p:spPr bwMode="auto">
            <a:xfrm flipH="1">
              <a:off x="5816948" y="4962148"/>
              <a:ext cx="0" cy="8991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6" name="Line 64"/>
          <p:cNvSpPr>
            <a:spLocks noChangeShapeType="1"/>
          </p:cNvSpPr>
          <p:nvPr/>
        </p:nvSpPr>
        <p:spPr bwMode="auto">
          <a:xfrm flipV="1">
            <a:off x="3269066" y="6415365"/>
            <a:ext cx="61973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 name="TextBox 36"/>
          <p:cNvSpPr txBox="1"/>
          <p:nvPr/>
        </p:nvSpPr>
        <p:spPr>
          <a:xfrm>
            <a:off x="5387303" y="5647996"/>
            <a:ext cx="882869" cy="369332"/>
          </a:xfrm>
          <a:prstGeom prst="rect">
            <a:avLst/>
          </a:prstGeom>
          <a:noFill/>
          <a:ln w="44450" cmpd="tri">
            <a:noFill/>
          </a:ln>
        </p:spPr>
        <p:txBody>
          <a:bodyPr wrap="square" rtlCol="0">
            <a:spAutoFit/>
          </a:bodyPr>
          <a:lstStyle/>
          <a:p>
            <a:pPr algn="ctr"/>
            <a:r>
              <a:rPr lang="en-US" dirty="0">
                <a:solidFill>
                  <a:srgbClr val="FF00FF"/>
                </a:solidFill>
                <a:effectLst>
                  <a:innerShdw blurRad="63500" dist="50800">
                    <a:prstClr val="black">
                      <a:alpha val="50000"/>
                    </a:prstClr>
                  </a:innerShdw>
                </a:effectLst>
                <a:latin typeface="+mn-lt"/>
              </a:rPr>
              <a:t>DFS</a:t>
            </a:r>
          </a:p>
        </p:txBody>
      </p:sp>
      <p:cxnSp>
        <p:nvCxnSpPr>
          <p:cNvPr id="38" name="Straight Arrow Connector 37"/>
          <p:cNvCxnSpPr/>
          <p:nvPr/>
        </p:nvCxnSpPr>
        <p:spPr>
          <a:xfrm flipV="1">
            <a:off x="5125296" y="5968073"/>
            <a:ext cx="1417824" cy="0"/>
          </a:xfrm>
          <a:prstGeom prst="straightConnector1">
            <a:avLst/>
          </a:prstGeom>
          <a:ln w="47625" cmpd="tri">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 Box 53"/>
          <p:cNvSpPr txBox="1">
            <a:spLocks noChangeArrowheads="1"/>
          </p:cNvSpPr>
          <p:nvPr/>
        </p:nvSpPr>
        <p:spPr bwMode="auto">
          <a:xfrm>
            <a:off x="7054341" y="4808078"/>
            <a:ext cx="1863687" cy="338554"/>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nchor="ctr">
            <a:spAutoFit/>
          </a:bodyPr>
          <a:lstStyle>
            <a:lvl1pPr>
              <a:spcBef>
                <a:spcPct val="20000"/>
              </a:spcBef>
              <a:buClr>
                <a:schemeClr val="bg2"/>
              </a:buClr>
              <a:buFont typeface="Wingdings" panose="05000000000000000000" pitchFamily="2" charset="2"/>
              <a:buChar char="§"/>
              <a:defRPr sz="2900">
                <a:solidFill>
                  <a:schemeClr val="tx1"/>
                </a:solidFill>
                <a:latin typeface="Arial" panose="020B0604020202020204" pitchFamily="34" charset="0"/>
              </a:defRPr>
            </a:lvl1pPr>
            <a:lvl2pPr marL="742950" indent="-285750">
              <a:spcBef>
                <a:spcPct val="20000"/>
              </a:spcBef>
              <a:buClr>
                <a:schemeClr val="bg2"/>
              </a:buClr>
              <a:buFont typeface="Wingdings" panose="05000000000000000000" pitchFamily="2" charset="2"/>
              <a:buChar char="§"/>
              <a:defRPr sz="2500">
                <a:solidFill>
                  <a:schemeClr val="tx1"/>
                </a:solidFill>
                <a:latin typeface="Arial" panose="020B0604020202020204" pitchFamily="34" charset="0"/>
              </a:defRPr>
            </a:lvl2pPr>
            <a:lvl3pPr marL="1143000" indent="-228600">
              <a:spcBef>
                <a:spcPct val="20000"/>
              </a:spcBef>
              <a:buClr>
                <a:schemeClr val="bg2"/>
              </a:buClr>
              <a:buFont typeface="Wingdings" panose="05000000000000000000" pitchFamily="2" charset="2"/>
              <a:buChar char="§"/>
              <a:defRPr sz="22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Arial" panose="020B0604020202020204" pitchFamily="34" charset="0"/>
              </a:defRPr>
            </a:lvl9pPr>
          </a:lstStyle>
          <a:p>
            <a:pPr algn="ctr">
              <a:spcBef>
                <a:spcPct val="0"/>
              </a:spcBef>
              <a:buClrTx/>
              <a:buFontTx/>
              <a:buNone/>
            </a:pPr>
            <a:r>
              <a:rPr lang="en-US" altLang="en-US" sz="1600" dirty="0">
                <a:solidFill>
                  <a:srgbClr val="FF00FF"/>
                </a:solidFill>
              </a:rPr>
              <a:t>Spanning tree</a:t>
            </a:r>
          </a:p>
        </p:txBody>
      </p:sp>
    </p:spTree>
    <p:extLst>
      <p:ext uri="{BB962C8B-B14F-4D97-AF65-F5344CB8AC3E}">
        <p14:creationId xmlns:p14="http://schemas.microsoft.com/office/powerpoint/2010/main" val="245605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22"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DFS</a:t>
            </a:r>
          </a:p>
        </p:txBody>
      </p:sp>
      <p:sp>
        <p:nvSpPr>
          <p:cNvPr id="3" name="Content Placeholder 2"/>
          <p:cNvSpPr>
            <a:spLocks noGrp="1"/>
          </p:cNvSpPr>
          <p:nvPr>
            <p:ph idx="1"/>
          </p:nvPr>
        </p:nvSpPr>
        <p:spPr/>
        <p:txBody>
          <a:bodyPr/>
          <a:lstStyle/>
          <a:p>
            <a:r>
              <a:rPr lang="en-US" dirty="0"/>
              <a:t>Topological Sorting</a:t>
            </a:r>
          </a:p>
          <a:p>
            <a:r>
              <a:rPr lang="en-US" dirty="0"/>
              <a:t>Finding connected components</a:t>
            </a:r>
          </a:p>
          <a:p>
            <a:r>
              <a:rPr lang="en-US" dirty="0"/>
              <a:t>Finding articulation points (cut vertices) of the graph</a:t>
            </a:r>
          </a:p>
          <a:p>
            <a:r>
              <a:rPr lang="en-US" dirty="0"/>
              <a:t>Finding strongly connected components</a:t>
            </a:r>
          </a:p>
          <a:p>
            <a:r>
              <a:rPr lang="en-US" dirty="0"/>
              <a:t>Solving puzzles </a:t>
            </a:r>
          </a:p>
        </p:txBody>
      </p:sp>
      <p:pic>
        <p:nvPicPr>
          <p:cNvPr id="5" name="Picture 4">
            <a:extLst>
              <a:ext uri="{FF2B5EF4-FFF2-40B4-BE49-F238E27FC236}">
                <a16:creationId xmlns:a16="http://schemas.microsoft.com/office/drawing/2014/main" id="{02EDD47D-3ECA-8B4A-99CD-4CEFE30DB207}"/>
              </a:ext>
            </a:extLst>
          </p:cNvPr>
          <p:cNvPicPr>
            <a:picLocks noChangeAspect="1"/>
          </p:cNvPicPr>
          <p:nvPr/>
        </p:nvPicPr>
        <p:blipFill>
          <a:blip r:embed="rId2"/>
          <a:stretch>
            <a:fillRect/>
          </a:stretch>
        </p:blipFill>
        <p:spPr>
          <a:xfrm>
            <a:off x="6213600" y="601816"/>
            <a:ext cx="3442150" cy="1756683"/>
          </a:xfrm>
          <a:prstGeom prst="rect">
            <a:avLst/>
          </a:prstGeom>
        </p:spPr>
      </p:pic>
    </p:spTree>
    <p:extLst>
      <p:ext uri="{BB962C8B-B14F-4D97-AF65-F5344CB8AC3E}">
        <p14:creationId xmlns:p14="http://schemas.microsoft.com/office/powerpoint/2010/main" val="494637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hashing?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125200" cy="4351338"/>
              </a:xfrm>
            </p:spPr>
            <p:txBody>
              <a:bodyPr>
                <a:normAutofit fontScale="92500" lnSpcReduction="10000"/>
              </a:bodyPr>
              <a:lstStyle/>
              <a:p>
                <a:r>
                  <a:rPr lang="en-US" dirty="0"/>
                  <a:t>To reduce the key space to a reasonable size</a:t>
                </a:r>
              </a:p>
              <a:p>
                <a:r>
                  <a:rPr lang="en-US" dirty="0"/>
                  <a:t>Each key is mapped to a unique index (</a:t>
                </a:r>
                <a:r>
                  <a:rPr lang="en-US" dirty="0">
                    <a:solidFill>
                      <a:srgbClr val="7030A0"/>
                    </a:solidFill>
                  </a:rPr>
                  <a:t>hash value/code/address</a:t>
                </a:r>
                <a:r>
                  <a:rPr lang="en-US" dirty="0"/>
                  <a:t>)</a:t>
                </a:r>
              </a:p>
              <a:p>
                <a:r>
                  <a:rPr lang="en-US" dirty="0"/>
                  <a:t>Search time remains O(1) on the average</a:t>
                </a:r>
              </a:p>
              <a:p>
                <a:endParaRPr lang="en-US" dirty="0"/>
              </a:p>
              <a:p>
                <a:pPr marL="457200" lvl="1" indent="0">
                  <a:buNone/>
                </a:pPr>
                <a:r>
                  <a:rPr lang="en-US" dirty="0">
                    <a:solidFill>
                      <a:srgbClr val="7030A0"/>
                    </a:solidFill>
                  </a:rPr>
                  <a:t>hash function</a:t>
                </a:r>
                <a:r>
                  <a:rPr lang="en-US" dirty="0"/>
                  <a:t>: {all possible keys} → {0, 1, 2, …, h-1}</a:t>
                </a:r>
              </a:p>
              <a:p>
                <a:pPr marL="457200" lvl="1" indent="0">
                  <a:buNone/>
                </a:pPr>
                <a:endParaRPr lang="en-US" dirty="0"/>
              </a:p>
              <a:p>
                <a:r>
                  <a:rPr lang="en-US" dirty="0"/>
                  <a:t>The array is called a </a:t>
                </a:r>
                <a:r>
                  <a:rPr lang="en-US" dirty="0">
                    <a:solidFill>
                      <a:srgbClr val="7030A0"/>
                    </a:solidFill>
                  </a:rPr>
                  <a:t>hash table</a:t>
                </a:r>
              </a:p>
              <a:p>
                <a:r>
                  <a:rPr lang="en-US" dirty="0"/>
                  <a:t>Each entry in the hash table is called a </a:t>
                </a:r>
                <a:r>
                  <a:rPr lang="en-US" dirty="0">
                    <a:solidFill>
                      <a:srgbClr val="7030A0"/>
                    </a:solidFill>
                  </a:rPr>
                  <a:t>hash slot</a:t>
                </a:r>
              </a:p>
              <a:p>
                <a:r>
                  <a:rPr lang="en-US" dirty="0"/>
                  <a:t>When multiple keys are mapped to the same hash value, a </a:t>
                </a:r>
                <a:r>
                  <a:rPr lang="en-US" dirty="0">
                    <a:solidFill>
                      <a:srgbClr val="7030A0"/>
                    </a:solidFill>
                  </a:rPr>
                  <a:t>collision </a:t>
                </a:r>
                <a:r>
                  <a:rPr lang="en-US" dirty="0"/>
                  <a:t>occurs</a:t>
                </a:r>
              </a:p>
              <a:p>
                <a:r>
                  <a:rPr lang="en-US" dirty="0"/>
                  <a:t>If there are </a:t>
                </a:r>
                <a14:m>
                  <m:oMath xmlns:m="http://schemas.openxmlformats.org/officeDocument/2006/math">
                    <m:r>
                      <a:rPr lang="en-US" b="0" i="1" smtClean="0">
                        <a:latin typeface="Cambria Math" panose="02040503050406030204" pitchFamily="18" charset="0"/>
                      </a:rPr>
                      <m:t>𝑛</m:t>
                    </m:r>
                  </m:oMath>
                </a14:m>
                <a:r>
                  <a:rPr lang="en-US" dirty="0"/>
                  <a:t> records stored in a hash table with </a:t>
                </a:r>
                <a14:m>
                  <m:oMath xmlns:m="http://schemas.openxmlformats.org/officeDocument/2006/math">
                    <m:r>
                      <a:rPr lang="en-US" i="1">
                        <a:latin typeface="Cambria Math" panose="02040503050406030204" pitchFamily="18" charset="0"/>
                      </a:rPr>
                      <m:t>h</m:t>
                    </m:r>
                  </m:oMath>
                </a14:m>
                <a:r>
                  <a:rPr lang="en-US" dirty="0"/>
                  <a:t> slots, its </a:t>
                </a:r>
                <a:r>
                  <a:rPr lang="en-US" dirty="0">
                    <a:solidFill>
                      <a:srgbClr val="7030A0"/>
                    </a:solidFill>
                  </a:rPr>
                  <a:t>load factor </a:t>
                </a:r>
                <a:r>
                  <a:rPr lang="en-US" dirty="0"/>
                  <a:t>is </a:t>
                </a:r>
                <a14:m>
                  <m:oMath xmlns:m="http://schemas.openxmlformats.org/officeDocument/2006/math">
                    <m:r>
                      <m:rPr>
                        <m:sty m:val="p"/>
                      </m:rPr>
                      <a:rPr lang="el-GR" i="1" smtClean="0">
                        <a:solidFill>
                          <a:srgbClr val="FF0000"/>
                        </a:solidFill>
                        <a:latin typeface="Cambria Math" panose="02040503050406030204" pitchFamily="18" charset="0"/>
                        <a:ea typeface="Cambria Math" panose="02040503050406030204" pitchFamily="18" charset="0"/>
                      </a:rPr>
                      <m:t>α</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h</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25200" cy="4351338"/>
              </a:xfrm>
              <a:blipFill>
                <a:blip r:embed="rId2"/>
                <a:stretch>
                  <a:fillRect l="-877" t="-2801" b="-980"/>
                </a:stretch>
              </a:blipFill>
            </p:spPr>
            <p:txBody>
              <a:bodyPr/>
              <a:lstStyle/>
              <a:p>
                <a:r>
                  <a:rPr lang="en-US">
                    <a:noFill/>
                  </a:rPr>
                  <a:t> </a:t>
                </a:r>
              </a:p>
            </p:txBody>
          </p:sp>
        </mc:Fallback>
      </mc:AlternateContent>
    </p:spTree>
    <p:extLst>
      <p:ext uri="{BB962C8B-B14F-4D97-AF65-F5344CB8AC3E}">
        <p14:creationId xmlns:p14="http://schemas.microsoft.com/office/powerpoint/2010/main" val="2463610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Complexity of DFS</a:t>
            </a:r>
          </a:p>
        </p:txBody>
      </p:sp>
      <p:sp>
        <p:nvSpPr>
          <p:cNvPr id="3" name="Content Placeholder 2"/>
          <p:cNvSpPr>
            <a:spLocks noGrp="1"/>
          </p:cNvSpPr>
          <p:nvPr>
            <p:ph idx="1"/>
          </p:nvPr>
        </p:nvSpPr>
        <p:spPr/>
        <p:txBody>
          <a:bodyPr/>
          <a:lstStyle/>
          <a:p>
            <a:r>
              <a:rPr lang="en-US" dirty="0"/>
              <a:t>The DFS algorithm visits each node exactly once; every edge is traversed once in forward direction (exploring) and once in backward direction (backtracking).</a:t>
            </a:r>
          </a:p>
          <a:p>
            <a:endParaRPr lang="en-US" dirty="0"/>
          </a:p>
          <a:p>
            <a:r>
              <a:rPr lang="en-US" dirty="0"/>
              <a:t>Using adjacency-lists, time complexity of DFS is </a:t>
            </a:r>
            <a:r>
              <a:rPr lang="el-GR" dirty="0">
                <a:latin typeface="Calibri" panose="020F0502020204030204" pitchFamily="34" charset="0"/>
                <a:cs typeface="Calibri" panose="020F0502020204030204" pitchFamily="34" charset="0"/>
              </a:rPr>
              <a:t>Θ</a:t>
            </a:r>
            <a:r>
              <a:rPr lang="en-US" dirty="0"/>
              <a:t>(|V| + |E|).</a:t>
            </a:r>
          </a:p>
          <a:p>
            <a:endParaRPr lang="en-US" dirty="0"/>
          </a:p>
        </p:txBody>
      </p:sp>
    </p:spTree>
    <p:extLst>
      <p:ext uri="{BB962C8B-B14F-4D97-AF65-F5344CB8AC3E}">
        <p14:creationId xmlns:p14="http://schemas.microsoft.com/office/powerpoint/2010/main" val="3933121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Two elementary algorithms for graph traversal</a:t>
            </a:r>
          </a:p>
          <a:p>
            <a:pPr lvl="1"/>
            <a:r>
              <a:rPr lang="en-US" dirty="0"/>
              <a:t>Breadth-first search (BFS): Use queue – Finding shortest paths</a:t>
            </a:r>
          </a:p>
          <a:p>
            <a:pPr lvl="1"/>
            <a:r>
              <a:rPr lang="en-US" dirty="0"/>
              <a:t>Depth-first search (DFS): Use stack – solving </a:t>
            </a:r>
            <a:r>
              <a:rPr lang="en-US"/>
              <a:t>some puzzles</a:t>
            </a:r>
            <a:endParaRPr lang="en-US" dirty="0"/>
          </a:p>
          <a:p>
            <a:r>
              <a:rPr lang="en-US" dirty="0"/>
              <a:t>Time complexity of BFS or DFS:</a:t>
            </a:r>
          </a:p>
          <a:p>
            <a:pPr lvl="1"/>
            <a:r>
              <a:rPr lang="en-US" dirty="0"/>
              <a:t>Using adjacency lists: </a:t>
            </a:r>
            <a:r>
              <a:rPr lang="el-GR" dirty="0">
                <a:latin typeface="Calibri" panose="020F0502020204030204" pitchFamily="34" charset="0"/>
                <a:cs typeface="Calibri" panose="020F0502020204030204" pitchFamily="34" charset="0"/>
              </a:rPr>
              <a:t>Θ</a:t>
            </a:r>
            <a:r>
              <a:rPr lang="en-US" dirty="0"/>
              <a:t> (|V| + |E|)</a:t>
            </a:r>
          </a:p>
          <a:p>
            <a:pPr lvl="1"/>
            <a:r>
              <a:rPr lang="en-US" dirty="0"/>
              <a:t>Using adjacency matrix: </a:t>
            </a:r>
            <a:r>
              <a:rPr lang="el-GR" dirty="0">
                <a:latin typeface="Calibri" panose="020F0502020204030204" pitchFamily="34" charset="0"/>
                <a:cs typeface="Calibri" panose="020F0502020204030204" pitchFamily="34" charset="0"/>
              </a:rPr>
              <a:t>Θ</a:t>
            </a:r>
            <a:r>
              <a:rPr lang="en-US" dirty="0"/>
              <a:t> (|V|</a:t>
            </a:r>
            <a:r>
              <a:rPr lang="en-US" baseline="30000" dirty="0"/>
              <a:t>2</a:t>
            </a:r>
            <a:r>
              <a:rPr lang="en-US" dirty="0"/>
              <a:t>)</a:t>
            </a:r>
          </a:p>
        </p:txBody>
      </p:sp>
    </p:spTree>
    <p:extLst>
      <p:ext uri="{BB962C8B-B14F-4D97-AF65-F5344CB8AC3E}">
        <p14:creationId xmlns:p14="http://schemas.microsoft.com/office/powerpoint/2010/main" val="207425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69211"/>
            <a:ext cx="9144000" cy="2387600"/>
          </a:xfrm>
        </p:spPr>
        <p:txBody>
          <a:bodyPr>
            <a:normAutofit/>
          </a:bodyPr>
          <a:lstStyle/>
          <a:p>
            <a:r>
              <a:rPr lang="en-US" sz="4800" dirty="0">
                <a:latin typeface="Cooper Black" panose="0208090404030B020404" pitchFamily="18" charset="77"/>
              </a:rPr>
              <a:t>SC1007 </a:t>
            </a:r>
            <a:br>
              <a:rPr lang="en-US" sz="4800" dirty="0">
                <a:latin typeface="Cooper Black" panose="0208090404030B020404" pitchFamily="18" charset="77"/>
              </a:rPr>
            </a:br>
            <a:r>
              <a:rPr lang="en-US" sz="4800" dirty="0">
                <a:latin typeface="Cooper Black" panose="0208090404030B020404" pitchFamily="18" charset="77"/>
              </a:rPr>
              <a:t>Data Structures and Algorithms</a:t>
            </a:r>
          </a:p>
        </p:txBody>
      </p:sp>
      <p:sp>
        <p:nvSpPr>
          <p:cNvPr id="3" name="Subtitle 2"/>
          <p:cNvSpPr>
            <a:spLocks noGrp="1"/>
          </p:cNvSpPr>
          <p:nvPr>
            <p:ph type="subTitle" idx="1"/>
          </p:nvPr>
        </p:nvSpPr>
        <p:spPr>
          <a:xfrm>
            <a:off x="8593666" y="5339414"/>
            <a:ext cx="3505199" cy="1437746"/>
          </a:xfrm>
        </p:spPr>
        <p:txBody>
          <a:bodyPr>
            <a:normAutofit/>
          </a:bodyPr>
          <a:lstStyle/>
          <a:p>
            <a:pPr algn="l"/>
            <a:r>
              <a:rPr lang="en-US" sz="2000" dirty="0"/>
              <a:t>Instructor: Luu Anh Tuan</a:t>
            </a:r>
          </a:p>
          <a:p>
            <a:pPr algn="l"/>
            <a:r>
              <a:rPr lang="en-US" sz="2000" dirty="0"/>
              <a:t>Email: </a:t>
            </a:r>
            <a:r>
              <a:rPr lang="en-US" sz="2000" dirty="0">
                <a:hlinkClick r:id="rId2"/>
              </a:rPr>
              <a:t>anhtuan.luu@ntu.edu.sg</a:t>
            </a:r>
            <a:endParaRPr lang="en-US" sz="2000" dirty="0"/>
          </a:p>
          <a:p>
            <a:pPr algn="l"/>
            <a:r>
              <a:rPr lang="en-US" sz="2000" dirty="0"/>
              <a:t>Office: #N4-02b-66</a:t>
            </a:r>
          </a:p>
        </p:txBody>
      </p:sp>
      <p:sp>
        <p:nvSpPr>
          <p:cNvPr id="4" name="Footer Placeholder 3"/>
          <p:cNvSpPr>
            <a:spLocks noGrp="1"/>
          </p:cNvSpPr>
          <p:nvPr>
            <p:ph type="ftr" sz="quarter" idx="11"/>
          </p:nvPr>
        </p:nvSpPr>
        <p:spPr>
          <a:xfrm>
            <a:off x="4038600" y="6143625"/>
            <a:ext cx="4114800" cy="365125"/>
          </a:xfrm>
        </p:spPr>
        <p:txBody>
          <a:bodyPr/>
          <a:lstStyle/>
          <a:p>
            <a:r>
              <a:rPr lang="en-US" dirty="0">
                <a:solidFill>
                  <a:schemeClr val="tx1"/>
                </a:solidFill>
              </a:rPr>
              <a:t>College of Engineering</a:t>
            </a:r>
          </a:p>
        </p:txBody>
      </p:sp>
      <p:sp>
        <p:nvSpPr>
          <p:cNvPr id="5" name="Footer Placeholder 3"/>
          <p:cNvSpPr txBox="1">
            <a:spLocks/>
          </p:cNvSpPr>
          <p:nvPr/>
        </p:nvSpPr>
        <p:spPr>
          <a:xfrm>
            <a:off x="4038600" y="6412035"/>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solidFill>
              </a:rPr>
              <a:t>School of Computer Science and Engineering</a:t>
            </a:r>
          </a:p>
        </p:txBody>
      </p:sp>
      <p:sp>
        <p:nvSpPr>
          <p:cNvPr id="7" name="Subtitle 2"/>
          <p:cNvSpPr txBox="1">
            <a:spLocks/>
          </p:cNvSpPr>
          <p:nvPr/>
        </p:nvSpPr>
        <p:spPr>
          <a:xfrm>
            <a:off x="3920066" y="3199364"/>
            <a:ext cx="4233334" cy="8018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Week 10: Backtracking Algorithm</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603" t="5280" r="15189" b="8602"/>
          <a:stretch/>
        </p:blipFill>
        <p:spPr>
          <a:xfrm>
            <a:off x="69122" y="3697660"/>
            <a:ext cx="3337319" cy="3160340"/>
          </a:xfrm>
          <a:prstGeom prst="rect">
            <a:avLst/>
          </a:prstGeom>
        </p:spPr>
      </p:pic>
    </p:spTree>
    <p:extLst>
      <p:ext uri="{BB962C8B-B14F-4D97-AF65-F5344CB8AC3E}">
        <p14:creationId xmlns:p14="http://schemas.microsoft.com/office/powerpoint/2010/main" val="1260069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02FC607-B880-EF4D-A152-8D99642CC294}"/>
              </a:ext>
            </a:extLst>
          </p:cNvPr>
          <p:cNvSpPr>
            <a:spLocks noGrp="1" noChangeArrowheads="1"/>
          </p:cNvSpPr>
          <p:nvPr>
            <p:ph type="title"/>
          </p:nvPr>
        </p:nvSpPr>
        <p:spPr/>
        <p:txBody>
          <a:bodyPr/>
          <a:lstStyle/>
          <a:p>
            <a:r>
              <a:rPr lang="en-US" altLang="en-US" dirty="0"/>
              <a:t>Backtracking</a:t>
            </a:r>
          </a:p>
        </p:txBody>
      </p:sp>
      <p:sp>
        <p:nvSpPr>
          <p:cNvPr id="8195" name="Rectangle 3">
            <a:extLst>
              <a:ext uri="{FF2B5EF4-FFF2-40B4-BE49-F238E27FC236}">
                <a16:creationId xmlns:a16="http://schemas.microsoft.com/office/drawing/2014/main" id="{31A3F77F-C1B8-2C48-A5F9-5D4FEEB9DD01}"/>
              </a:ext>
            </a:extLst>
          </p:cNvPr>
          <p:cNvSpPr>
            <a:spLocks noGrp="1" noChangeArrowheads="1"/>
          </p:cNvSpPr>
          <p:nvPr>
            <p:ph type="body" idx="1"/>
          </p:nvPr>
        </p:nvSpPr>
        <p:spPr>
          <a:xfrm>
            <a:off x="838200" y="1524000"/>
            <a:ext cx="10258168" cy="4953000"/>
          </a:xfrm>
        </p:spPr>
        <p:txBody>
          <a:bodyPr/>
          <a:lstStyle/>
          <a:p>
            <a:r>
              <a:rPr lang="en-US" altLang="en-US" dirty="0"/>
              <a:t>Suppose you make a series of </a:t>
            </a:r>
            <a:r>
              <a:rPr lang="en-US" altLang="en-US" i="1" dirty="0"/>
              <a:t>decisions,</a:t>
            </a:r>
            <a:r>
              <a:rPr lang="en-US" altLang="en-US" dirty="0"/>
              <a:t> among various </a:t>
            </a:r>
            <a:r>
              <a:rPr lang="en-US" altLang="en-US" i="1" dirty="0"/>
              <a:t>choices,</a:t>
            </a:r>
            <a:r>
              <a:rPr lang="en-US" altLang="en-US" dirty="0"/>
              <a:t> where:</a:t>
            </a:r>
          </a:p>
          <a:p>
            <a:pPr lvl="1"/>
            <a:r>
              <a:rPr lang="en-US" altLang="en-US" dirty="0"/>
              <a:t>You don’t have enough information to know what to choose</a:t>
            </a:r>
          </a:p>
          <a:p>
            <a:pPr lvl="1"/>
            <a:r>
              <a:rPr lang="en-US" altLang="en-US" dirty="0"/>
              <a:t>Each decision leads to a new set of choices</a:t>
            </a:r>
          </a:p>
          <a:p>
            <a:pPr lvl="1"/>
            <a:r>
              <a:rPr lang="en-US" altLang="en-US" dirty="0"/>
              <a:t>Some sequence of choices (possibly more than one) may be a solution to your problem</a:t>
            </a:r>
          </a:p>
          <a:p>
            <a:r>
              <a:rPr lang="en-US" altLang="en-US" dirty="0">
                <a:solidFill>
                  <a:schemeClr val="tx2"/>
                </a:solidFill>
              </a:rPr>
              <a:t>Backtracking</a:t>
            </a:r>
            <a:r>
              <a:rPr lang="en-US" altLang="en-US" dirty="0"/>
              <a:t> is a methodical way of trying out various sequences of decisions, until you find one that “works”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EE8BED6-AB96-584B-8AEA-77FAADBF458F}"/>
              </a:ext>
            </a:extLst>
          </p:cNvPr>
          <p:cNvSpPr>
            <a:spLocks noGrp="1" noChangeArrowheads="1"/>
          </p:cNvSpPr>
          <p:nvPr>
            <p:ph type="title"/>
          </p:nvPr>
        </p:nvSpPr>
        <p:spPr/>
        <p:txBody>
          <a:bodyPr/>
          <a:lstStyle/>
          <a:p>
            <a:r>
              <a:rPr lang="en-US" altLang="en-US"/>
              <a:t>Backtracking (animation)</a:t>
            </a:r>
          </a:p>
        </p:txBody>
      </p:sp>
      <p:sp>
        <p:nvSpPr>
          <p:cNvPr id="12293" name="Text Box 5">
            <a:extLst>
              <a:ext uri="{FF2B5EF4-FFF2-40B4-BE49-F238E27FC236}">
                <a16:creationId xmlns:a16="http://schemas.microsoft.com/office/drawing/2014/main" id="{EAC68DDE-A02F-4940-AD54-6E0C5ADA1528}"/>
              </a:ext>
            </a:extLst>
          </p:cNvPr>
          <p:cNvSpPr txBox="1">
            <a:spLocks noChangeArrowheads="1"/>
          </p:cNvSpPr>
          <p:nvPr/>
        </p:nvSpPr>
        <p:spPr bwMode="auto">
          <a:xfrm>
            <a:off x="2286000" y="3733800"/>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 New Roman" panose="02020603050405020304" pitchFamily="18" charset="0"/>
              </a:rPr>
              <a:t>start</a:t>
            </a:r>
          </a:p>
        </p:txBody>
      </p:sp>
      <p:sp>
        <p:nvSpPr>
          <p:cNvPr id="12294" name="Line 6">
            <a:extLst>
              <a:ext uri="{FF2B5EF4-FFF2-40B4-BE49-F238E27FC236}">
                <a16:creationId xmlns:a16="http://schemas.microsoft.com/office/drawing/2014/main" id="{E14D5CC0-F8FB-A248-A1E8-D8197CECB1D9}"/>
              </a:ext>
            </a:extLst>
          </p:cNvPr>
          <p:cNvSpPr>
            <a:spLocks noChangeShapeType="1"/>
          </p:cNvSpPr>
          <p:nvPr/>
        </p:nvSpPr>
        <p:spPr bwMode="auto">
          <a:xfrm>
            <a:off x="2967039" y="3962400"/>
            <a:ext cx="758825" cy="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5" name="Text Box 7">
            <a:extLst>
              <a:ext uri="{FF2B5EF4-FFF2-40B4-BE49-F238E27FC236}">
                <a16:creationId xmlns:a16="http://schemas.microsoft.com/office/drawing/2014/main" id="{63EE2EC9-0FC3-B74F-AF20-0745C37BF777}"/>
              </a:ext>
            </a:extLst>
          </p:cNvPr>
          <p:cNvSpPr txBox="1">
            <a:spLocks noChangeArrowheads="1"/>
          </p:cNvSpPr>
          <p:nvPr/>
        </p:nvSpPr>
        <p:spPr bwMode="auto">
          <a:xfrm>
            <a:off x="3733800" y="3733800"/>
            <a:ext cx="45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 New Roman" panose="02020603050405020304" pitchFamily="18" charset="0"/>
              </a:rPr>
              <a:t>?</a:t>
            </a:r>
          </a:p>
        </p:txBody>
      </p:sp>
      <p:sp>
        <p:nvSpPr>
          <p:cNvPr id="12296" name="Line 8">
            <a:extLst>
              <a:ext uri="{FF2B5EF4-FFF2-40B4-BE49-F238E27FC236}">
                <a16:creationId xmlns:a16="http://schemas.microsoft.com/office/drawing/2014/main" id="{7B28E9FA-DE1A-E14F-82E3-1EC7AEF24D0D}"/>
              </a:ext>
            </a:extLst>
          </p:cNvPr>
          <p:cNvSpPr>
            <a:spLocks noChangeShapeType="1"/>
          </p:cNvSpPr>
          <p:nvPr/>
        </p:nvSpPr>
        <p:spPr bwMode="auto">
          <a:xfrm flipV="1">
            <a:off x="3962400" y="2514600"/>
            <a:ext cx="914400" cy="12192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7" name="Line 9">
            <a:extLst>
              <a:ext uri="{FF2B5EF4-FFF2-40B4-BE49-F238E27FC236}">
                <a16:creationId xmlns:a16="http://schemas.microsoft.com/office/drawing/2014/main" id="{1A8D7890-53E3-5949-BCBD-3C226EEBEDD2}"/>
              </a:ext>
            </a:extLst>
          </p:cNvPr>
          <p:cNvSpPr>
            <a:spLocks noChangeShapeType="1"/>
          </p:cNvSpPr>
          <p:nvPr/>
        </p:nvSpPr>
        <p:spPr bwMode="auto">
          <a:xfrm>
            <a:off x="4038600" y="3962400"/>
            <a:ext cx="762000" cy="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9" name="Text Box 11">
            <a:extLst>
              <a:ext uri="{FF2B5EF4-FFF2-40B4-BE49-F238E27FC236}">
                <a16:creationId xmlns:a16="http://schemas.microsoft.com/office/drawing/2014/main" id="{0BA5BA7B-23A3-4644-8ECB-ABCDEAD7B424}"/>
              </a:ext>
            </a:extLst>
          </p:cNvPr>
          <p:cNvSpPr txBox="1">
            <a:spLocks noChangeArrowheads="1"/>
          </p:cNvSpPr>
          <p:nvPr/>
        </p:nvSpPr>
        <p:spPr bwMode="auto">
          <a:xfrm>
            <a:off x="4876800" y="2286000"/>
            <a:ext cx="38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 New Roman" panose="02020603050405020304" pitchFamily="18" charset="0"/>
              </a:rPr>
              <a:t>?</a:t>
            </a:r>
          </a:p>
        </p:txBody>
      </p:sp>
      <p:sp>
        <p:nvSpPr>
          <p:cNvPr id="12300" name="Line 12">
            <a:extLst>
              <a:ext uri="{FF2B5EF4-FFF2-40B4-BE49-F238E27FC236}">
                <a16:creationId xmlns:a16="http://schemas.microsoft.com/office/drawing/2014/main" id="{F4D52FD5-13B6-BD41-A41E-B7B6654CA73A}"/>
              </a:ext>
            </a:extLst>
          </p:cNvPr>
          <p:cNvSpPr>
            <a:spLocks noChangeShapeType="1"/>
          </p:cNvSpPr>
          <p:nvPr/>
        </p:nvSpPr>
        <p:spPr bwMode="auto">
          <a:xfrm flipV="1">
            <a:off x="5181600" y="2057400"/>
            <a:ext cx="838200" cy="3048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1" name="Line 13">
            <a:extLst>
              <a:ext uri="{FF2B5EF4-FFF2-40B4-BE49-F238E27FC236}">
                <a16:creationId xmlns:a16="http://schemas.microsoft.com/office/drawing/2014/main" id="{96273B48-D888-A24B-890A-F0808021515E}"/>
              </a:ext>
            </a:extLst>
          </p:cNvPr>
          <p:cNvSpPr>
            <a:spLocks noChangeShapeType="1"/>
          </p:cNvSpPr>
          <p:nvPr/>
        </p:nvSpPr>
        <p:spPr bwMode="auto">
          <a:xfrm>
            <a:off x="5181600" y="2590800"/>
            <a:ext cx="685800" cy="2286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3" name="Text Box 15">
            <a:extLst>
              <a:ext uri="{FF2B5EF4-FFF2-40B4-BE49-F238E27FC236}">
                <a16:creationId xmlns:a16="http://schemas.microsoft.com/office/drawing/2014/main" id="{006DBC04-41B4-E643-A9C5-AFCC02EBB0A9}"/>
              </a:ext>
            </a:extLst>
          </p:cNvPr>
          <p:cNvSpPr txBox="1">
            <a:spLocks noChangeArrowheads="1"/>
          </p:cNvSpPr>
          <p:nvPr/>
        </p:nvSpPr>
        <p:spPr bwMode="auto">
          <a:xfrm>
            <a:off x="5867400" y="2667000"/>
            <a:ext cx="160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 New Roman" panose="02020603050405020304" pitchFamily="18" charset="0"/>
              </a:rPr>
              <a:t>dead end</a:t>
            </a:r>
          </a:p>
        </p:txBody>
      </p:sp>
      <p:sp>
        <p:nvSpPr>
          <p:cNvPr id="12305" name="Text Box 17">
            <a:extLst>
              <a:ext uri="{FF2B5EF4-FFF2-40B4-BE49-F238E27FC236}">
                <a16:creationId xmlns:a16="http://schemas.microsoft.com/office/drawing/2014/main" id="{3E778091-DBD5-5543-BEA3-C3521C776869}"/>
              </a:ext>
            </a:extLst>
          </p:cNvPr>
          <p:cNvSpPr txBox="1">
            <a:spLocks noChangeArrowheads="1"/>
          </p:cNvSpPr>
          <p:nvPr/>
        </p:nvSpPr>
        <p:spPr bwMode="auto">
          <a:xfrm>
            <a:off x="6019800" y="1828800"/>
            <a:ext cx="160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 New Roman" panose="02020603050405020304" pitchFamily="18" charset="0"/>
              </a:rPr>
              <a:t>dead end</a:t>
            </a:r>
          </a:p>
        </p:txBody>
      </p:sp>
      <p:sp>
        <p:nvSpPr>
          <p:cNvPr id="12306" name="Line 18">
            <a:extLst>
              <a:ext uri="{FF2B5EF4-FFF2-40B4-BE49-F238E27FC236}">
                <a16:creationId xmlns:a16="http://schemas.microsoft.com/office/drawing/2014/main" id="{A7415D40-9906-A24E-9BB2-18CDB21C87D8}"/>
              </a:ext>
            </a:extLst>
          </p:cNvPr>
          <p:cNvSpPr>
            <a:spLocks noChangeShapeType="1"/>
          </p:cNvSpPr>
          <p:nvPr/>
        </p:nvSpPr>
        <p:spPr bwMode="auto">
          <a:xfrm flipH="1">
            <a:off x="5257800" y="2209800"/>
            <a:ext cx="838200" cy="3048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7" name="Line 19">
            <a:extLst>
              <a:ext uri="{FF2B5EF4-FFF2-40B4-BE49-F238E27FC236}">
                <a16:creationId xmlns:a16="http://schemas.microsoft.com/office/drawing/2014/main" id="{64EE6E2F-E46D-8646-9124-9867EFC69169}"/>
              </a:ext>
            </a:extLst>
          </p:cNvPr>
          <p:cNvSpPr>
            <a:spLocks noChangeShapeType="1"/>
          </p:cNvSpPr>
          <p:nvPr/>
        </p:nvSpPr>
        <p:spPr bwMode="auto">
          <a:xfrm flipH="1" flipV="1">
            <a:off x="5105400" y="2743200"/>
            <a:ext cx="762000" cy="2286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8" name="Line 20">
            <a:extLst>
              <a:ext uri="{FF2B5EF4-FFF2-40B4-BE49-F238E27FC236}">
                <a16:creationId xmlns:a16="http://schemas.microsoft.com/office/drawing/2014/main" id="{6A270FA5-8A87-ED43-9A57-AE6E39731F37}"/>
              </a:ext>
            </a:extLst>
          </p:cNvPr>
          <p:cNvSpPr>
            <a:spLocks noChangeShapeType="1"/>
          </p:cNvSpPr>
          <p:nvPr/>
        </p:nvSpPr>
        <p:spPr bwMode="auto">
          <a:xfrm flipH="1">
            <a:off x="4114800" y="2819400"/>
            <a:ext cx="762000" cy="9906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9" name="Text Box 21">
            <a:extLst>
              <a:ext uri="{FF2B5EF4-FFF2-40B4-BE49-F238E27FC236}">
                <a16:creationId xmlns:a16="http://schemas.microsoft.com/office/drawing/2014/main" id="{9C439DB7-AB19-8E48-A637-D09E236FA182}"/>
              </a:ext>
            </a:extLst>
          </p:cNvPr>
          <p:cNvSpPr txBox="1">
            <a:spLocks noChangeArrowheads="1"/>
          </p:cNvSpPr>
          <p:nvPr/>
        </p:nvSpPr>
        <p:spPr bwMode="auto">
          <a:xfrm>
            <a:off x="4800600" y="3733800"/>
            <a:ext cx="45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 New Roman" panose="02020603050405020304" pitchFamily="18" charset="0"/>
              </a:rPr>
              <a:t>?</a:t>
            </a:r>
          </a:p>
        </p:txBody>
      </p:sp>
      <p:sp>
        <p:nvSpPr>
          <p:cNvPr id="12310" name="Line 22">
            <a:extLst>
              <a:ext uri="{FF2B5EF4-FFF2-40B4-BE49-F238E27FC236}">
                <a16:creationId xmlns:a16="http://schemas.microsoft.com/office/drawing/2014/main" id="{5CCC3034-83E1-1241-9B68-5D26FF7730EF}"/>
              </a:ext>
            </a:extLst>
          </p:cNvPr>
          <p:cNvSpPr>
            <a:spLocks noChangeShapeType="1"/>
          </p:cNvSpPr>
          <p:nvPr/>
        </p:nvSpPr>
        <p:spPr bwMode="auto">
          <a:xfrm flipV="1">
            <a:off x="5181600" y="3657600"/>
            <a:ext cx="685800" cy="2286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1" name="Text Box 23">
            <a:extLst>
              <a:ext uri="{FF2B5EF4-FFF2-40B4-BE49-F238E27FC236}">
                <a16:creationId xmlns:a16="http://schemas.microsoft.com/office/drawing/2014/main" id="{81E2600F-A3CF-944C-A548-C08972BC31EF}"/>
              </a:ext>
            </a:extLst>
          </p:cNvPr>
          <p:cNvSpPr txBox="1">
            <a:spLocks noChangeArrowheads="1"/>
          </p:cNvSpPr>
          <p:nvPr/>
        </p:nvSpPr>
        <p:spPr bwMode="auto">
          <a:xfrm>
            <a:off x="5867400" y="3505200"/>
            <a:ext cx="45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 New Roman" panose="02020603050405020304" pitchFamily="18" charset="0"/>
              </a:rPr>
              <a:t>?</a:t>
            </a:r>
          </a:p>
        </p:txBody>
      </p:sp>
      <p:sp>
        <p:nvSpPr>
          <p:cNvPr id="12312" name="Line 24">
            <a:extLst>
              <a:ext uri="{FF2B5EF4-FFF2-40B4-BE49-F238E27FC236}">
                <a16:creationId xmlns:a16="http://schemas.microsoft.com/office/drawing/2014/main" id="{36589FBC-9AD3-0741-A628-6A7B0A0E0795}"/>
              </a:ext>
            </a:extLst>
          </p:cNvPr>
          <p:cNvSpPr>
            <a:spLocks noChangeShapeType="1"/>
          </p:cNvSpPr>
          <p:nvPr/>
        </p:nvSpPr>
        <p:spPr bwMode="auto">
          <a:xfrm flipV="1">
            <a:off x="6172200" y="3124200"/>
            <a:ext cx="1524000" cy="3810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3" name="Line 25">
            <a:extLst>
              <a:ext uri="{FF2B5EF4-FFF2-40B4-BE49-F238E27FC236}">
                <a16:creationId xmlns:a16="http://schemas.microsoft.com/office/drawing/2014/main" id="{6E6A327C-CC2B-C045-9EF1-38AD14C0B14B}"/>
              </a:ext>
            </a:extLst>
          </p:cNvPr>
          <p:cNvSpPr>
            <a:spLocks noChangeShapeType="1"/>
          </p:cNvSpPr>
          <p:nvPr/>
        </p:nvSpPr>
        <p:spPr bwMode="auto">
          <a:xfrm>
            <a:off x="6248400" y="3733800"/>
            <a:ext cx="1371600" cy="3048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4" name="Text Box 26">
            <a:extLst>
              <a:ext uri="{FF2B5EF4-FFF2-40B4-BE49-F238E27FC236}">
                <a16:creationId xmlns:a16="http://schemas.microsoft.com/office/drawing/2014/main" id="{196C6836-3368-034C-B1F3-8A569181603F}"/>
              </a:ext>
            </a:extLst>
          </p:cNvPr>
          <p:cNvSpPr txBox="1">
            <a:spLocks noChangeArrowheads="1"/>
          </p:cNvSpPr>
          <p:nvPr/>
        </p:nvSpPr>
        <p:spPr bwMode="auto">
          <a:xfrm>
            <a:off x="7543800" y="3886200"/>
            <a:ext cx="160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 New Roman" panose="02020603050405020304" pitchFamily="18" charset="0"/>
              </a:rPr>
              <a:t>dead end</a:t>
            </a:r>
          </a:p>
        </p:txBody>
      </p:sp>
      <p:sp>
        <p:nvSpPr>
          <p:cNvPr id="12315" name="Text Box 27">
            <a:extLst>
              <a:ext uri="{FF2B5EF4-FFF2-40B4-BE49-F238E27FC236}">
                <a16:creationId xmlns:a16="http://schemas.microsoft.com/office/drawing/2014/main" id="{2E8165B1-CAF6-D347-940E-B879AEE9A5F5}"/>
              </a:ext>
            </a:extLst>
          </p:cNvPr>
          <p:cNvSpPr txBox="1">
            <a:spLocks noChangeArrowheads="1"/>
          </p:cNvSpPr>
          <p:nvPr/>
        </p:nvSpPr>
        <p:spPr bwMode="auto">
          <a:xfrm>
            <a:off x="7696200" y="2895600"/>
            <a:ext cx="160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 New Roman" panose="02020603050405020304" pitchFamily="18" charset="0"/>
              </a:rPr>
              <a:t>dead end</a:t>
            </a:r>
          </a:p>
        </p:txBody>
      </p:sp>
      <p:sp>
        <p:nvSpPr>
          <p:cNvPr id="12316" name="Line 28">
            <a:extLst>
              <a:ext uri="{FF2B5EF4-FFF2-40B4-BE49-F238E27FC236}">
                <a16:creationId xmlns:a16="http://schemas.microsoft.com/office/drawing/2014/main" id="{5FDB79AF-8E8F-4A41-8299-5BFD27FEB3FB}"/>
              </a:ext>
            </a:extLst>
          </p:cNvPr>
          <p:cNvSpPr>
            <a:spLocks noChangeShapeType="1"/>
          </p:cNvSpPr>
          <p:nvPr/>
        </p:nvSpPr>
        <p:spPr bwMode="auto">
          <a:xfrm flipH="1">
            <a:off x="6248400" y="3276600"/>
            <a:ext cx="1524000" cy="3810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7" name="Line 29">
            <a:extLst>
              <a:ext uri="{FF2B5EF4-FFF2-40B4-BE49-F238E27FC236}">
                <a16:creationId xmlns:a16="http://schemas.microsoft.com/office/drawing/2014/main" id="{8520728D-ED1D-F941-B9FA-7DE2B43A890E}"/>
              </a:ext>
            </a:extLst>
          </p:cNvPr>
          <p:cNvSpPr>
            <a:spLocks noChangeShapeType="1"/>
          </p:cNvSpPr>
          <p:nvPr/>
        </p:nvSpPr>
        <p:spPr bwMode="auto">
          <a:xfrm flipH="1" flipV="1">
            <a:off x="6172200" y="3886200"/>
            <a:ext cx="1295400" cy="3048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8" name="Line 30">
            <a:extLst>
              <a:ext uri="{FF2B5EF4-FFF2-40B4-BE49-F238E27FC236}">
                <a16:creationId xmlns:a16="http://schemas.microsoft.com/office/drawing/2014/main" id="{D74811E9-B771-C542-B75B-8B518364C888}"/>
              </a:ext>
            </a:extLst>
          </p:cNvPr>
          <p:cNvSpPr>
            <a:spLocks noChangeShapeType="1"/>
          </p:cNvSpPr>
          <p:nvPr/>
        </p:nvSpPr>
        <p:spPr bwMode="auto">
          <a:xfrm flipH="1">
            <a:off x="5181600" y="3810000"/>
            <a:ext cx="685800" cy="2286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9" name="Line 31">
            <a:extLst>
              <a:ext uri="{FF2B5EF4-FFF2-40B4-BE49-F238E27FC236}">
                <a16:creationId xmlns:a16="http://schemas.microsoft.com/office/drawing/2014/main" id="{C315439C-0B73-3D43-A1A7-C125AFDE8801}"/>
              </a:ext>
            </a:extLst>
          </p:cNvPr>
          <p:cNvSpPr>
            <a:spLocks noChangeShapeType="1"/>
          </p:cNvSpPr>
          <p:nvPr/>
        </p:nvSpPr>
        <p:spPr bwMode="auto">
          <a:xfrm>
            <a:off x="5029200" y="4191000"/>
            <a:ext cx="762000" cy="7620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0" name="Text Box 32">
            <a:extLst>
              <a:ext uri="{FF2B5EF4-FFF2-40B4-BE49-F238E27FC236}">
                <a16:creationId xmlns:a16="http://schemas.microsoft.com/office/drawing/2014/main" id="{12855F3F-6FC6-D84E-807E-7DB00819A302}"/>
              </a:ext>
            </a:extLst>
          </p:cNvPr>
          <p:cNvSpPr txBox="1">
            <a:spLocks noChangeArrowheads="1"/>
          </p:cNvSpPr>
          <p:nvPr/>
        </p:nvSpPr>
        <p:spPr bwMode="auto">
          <a:xfrm>
            <a:off x="5715000" y="4800600"/>
            <a:ext cx="45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 New Roman" panose="02020603050405020304" pitchFamily="18" charset="0"/>
              </a:rPr>
              <a:t>?</a:t>
            </a:r>
          </a:p>
        </p:txBody>
      </p:sp>
      <p:sp>
        <p:nvSpPr>
          <p:cNvPr id="12321" name="Line 33">
            <a:extLst>
              <a:ext uri="{FF2B5EF4-FFF2-40B4-BE49-F238E27FC236}">
                <a16:creationId xmlns:a16="http://schemas.microsoft.com/office/drawing/2014/main" id="{7D6574DD-3A41-9041-B73C-B9B67332C144}"/>
              </a:ext>
            </a:extLst>
          </p:cNvPr>
          <p:cNvSpPr>
            <a:spLocks noChangeShapeType="1"/>
          </p:cNvSpPr>
          <p:nvPr/>
        </p:nvSpPr>
        <p:spPr bwMode="auto">
          <a:xfrm flipV="1">
            <a:off x="6019800" y="4572000"/>
            <a:ext cx="838200" cy="3048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2" name="Line 34">
            <a:extLst>
              <a:ext uri="{FF2B5EF4-FFF2-40B4-BE49-F238E27FC236}">
                <a16:creationId xmlns:a16="http://schemas.microsoft.com/office/drawing/2014/main" id="{07734BAA-5DD9-F44C-A883-3A60FA32D646}"/>
              </a:ext>
            </a:extLst>
          </p:cNvPr>
          <p:cNvSpPr>
            <a:spLocks noChangeShapeType="1"/>
          </p:cNvSpPr>
          <p:nvPr/>
        </p:nvSpPr>
        <p:spPr bwMode="auto">
          <a:xfrm>
            <a:off x="6019800" y="5105400"/>
            <a:ext cx="762000" cy="3810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3" name="Text Box 35">
            <a:extLst>
              <a:ext uri="{FF2B5EF4-FFF2-40B4-BE49-F238E27FC236}">
                <a16:creationId xmlns:a16="http://schemas.microsoft.com/office/drawing/2014/main" id="{684B5E93-B452-3D4F-9740-002CE7EFF60A}"/>
              </a:ext>
            </a:extLst>
          </p:cNvPr>
          <p:cNvSpPr txBox="1">
            <a:spLocks noChangeArrowheads="1"/>
          </p:cNvSpPr>
          <p:nvPr/>
        </p:nvSpPr>
        <p:spPr bwMode="auto">
          <a:xfrm>
            <a:off x="6705600" y="5334000"/>
            <a:ext cx="160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latin typeface="Times New Roman" panose="02020603050405020304" pitchFamily="18" charset="0"/>
              </a:rPr>
              <a:t>success!</a:t>
            </a:r>
            <a:endParaRPr lang="en-US" altLang="en-US">
              <a:latin typeface="Times New Roman" panose="02020603050405020304" pitchFamily="18" charset="0"/>
            </a:endParaRPr>
          </a:p>
        </p:txBody>
      </p:sp>
      <p:sp>
        <p:nvSpPr>
          <p:cNvPr id="12324" name="Text Box 36">
            <a:extLst>
              <a:ext uri="{FF2B5EF4-FFF2-40B4-BE49-F238E27FC236}">
                <a16:creationId xmlns:a16="http://schemas.microsoft.com/office/drawing/2014/main" id="{0914E328-6DA4-4741-B5E1-FA3613EBB90E}"/>
              </a:ext>
            </a:extLst>
          </p:cNvPr>
          <p:cNvSpPr txBox="1">
            <a:spLocks noChangeArrowheads="1"/>
          </p:cNvSpPr>
          <p:nvPr/>
        </p:nvSpPr>
        <p:spPr bwMode="auto">
          <a:xfrm>
            <a:off x="6858000" y="4343400"/>
            <a:ext cx="160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 New Roman" panose="02020603050405020304" pitchFamily="18" charset="0"/>
              </a:rPr>
              <a:t>dead end</a:t>
            </a:r>
          </a:p>
        </p:txBody>
      </p:sp>
      <p:sp>
        <p:nvSpPr>
          <p:cNvPr id="12325" name="Line 37">
            <a:extLst>
              <a:ext uri="{FF2B5EF4-FFF2-40B4-BE49-F238E27FC236}">
                <a16:creationId xmlns:a16="http://schemas.microsoft.com/office/drawing/2014/main" id="{2DEEA137-8D5A-5849-9E87-ED15F48BF8AE}"/>
              </a:ext>
            </a:extLst>
          </p:cNvPr>
          <p:cNvSpPr>
            <a:spLocks noChangeShapeType="1"/>
          </p:cNvSpPr>
          <p:nvPr/>
        </p:nvSpPr>
        <p:spPr bwMode="auto">
          <a:xfrm flipH="1">
            <a:off x="6096000" y="4724400"/>
            <a:ext cx="838200" cy="30480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dissolve">
                                      <p:cBhvr>
                                        <p:cTn id="7" dur="500"/>
                                        <p:tgtEl>
                                          <p:spTgt spid="122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294"/>
                                        </p:tgtEl>
                                        <p:attrNameLst>
                                          <p:attrName>style.visibility</p:attrName>
                                        </p:attrNameLst>
                                      </p:cBhvr>
                                      <p:to>
                                        <p:strVal val="visible"/>
                                      </p:to>
                                    </p:set>
                                    <p:animEffect transition="in" filter="wipe(left)">
                                      <p:cBhvr>
                                        <p:cTn id="12" dur="500"/>
                                        <p:tgtEl>
                                          <p:spTgt spid="122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295"/>
                                        </p:tgtEl>
                                        <p:attrNameLst>
                                          <p:attrName>style.visibility</p:attrName>
                                        </p:attrNameLst>
                                      </p:cBhvr>
                                      <p:to>
                                        <p:strVal val="visible"/>
                                      </p:to>
                                    </p:set>
                                    <p:animEffect transition="in" filter="dissolve">
                                      <p:cBhvr>
                                        <p:cTn id="17" dur="500"/>
                                        <p:tgtEl>
                                          <p:spTgt spid="122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296"/>
                                        </p:tgtEl>
                                        <p:attrNameLst>
                                          <p:attrName>style.visibility</p:attrName>
                                        </p:attrNameLst>
                                      </p:cBhvr>
                                      <p:to>
                                        <p:strVal val="visible"/>
                                      </p:to>
                                    </p:set>
                                    <p:animEffect transition="in" filter="wipe(left)">
                                      <p:cBhvr>
                                        <p:cTn id="22" dur="500"/>
                                        <p:tgtEl>
                                          <p:spTgt spid="1229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299"/>
                                        </p:tgtEl>
                                        <p:attrNameLst>
                                          <p:attrName>style.visibility</p:attrName>
                                        </p:attrNameLst>
                                      </p:cBhvr>
                                      <p:to>
                                        <p:strVal val="visible"/>
                                      </p:to>
                                    </p:set>
                                    <p:animEffect transition="in" filter="dissolve">
                                      <p:cBhvr>
                                        <p:cTn id="27" dur="500"/>
                                        <p:tgtEl>
                                          <p:spTgt spid="122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300"/>
                                        </p:tgtEl>
                                        <p:attrNameLst>
                                          <p:attrName>style.visibility</p:attrName>
                                        </p:attrNameLst>
                                      </p:cBhvr>
                                      <p:to>
                                        <p:strVal val="visible"/>
                                      </p:to>
                                    </p:set>
                                    <p:animEffect transition="in" filter="wipe(left)">
                                      <p:cBhvr>
                                        <p:cTn id="32" dur="500"/>
                                        <p:tgtEl>
                                          <p:spTgt spid="123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305"/>
                                        </p:tgtEl>
                                        <p:attrNameLst>
                                          <p:attrName>style.visibility</p:attrName>
                                        </p:attrNameLst>
                                      </p:cBhvr>
                                      <p:to>
                                        <p:strVal val="visible"/>
                                      </p:to>
                                    </p:set>
                                    <p:animEffect transition="in" filter="dissolve">
                                      <p:cBhvr>
                                        <p:cTn id="37" dur="500"/>
                                        <p:tgtEl>
                                          <p:spTgt spid="123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12306"/>
                                        </p:tgtEl>
                                        <p:attrNameLst>
                                          <p:attrName>style.visibility</p:attrName>
                                        </p:attrNameLst>
                                      </p:cBhvr>
                                      <p:to>
                                        <p:strVal val="visible"/>
                                      </p:to>
                                    </p:set>
                                    <p:animEffect transition="in" filter="wipe(right)">
                                      <p:cBhvr>
                                        <p:cTn id="42" dur="500"/>
                                        <p:tgtEl>
                                          <p:spTgt spid="1230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2301"/>
                                        </p:tgtEl>
                                        <p:attrNameLst>
                                          <p:attrName>style.visibility</p:attrName>
                                        </p:attrNameLst>
                                      </p:cBhvr>
                                      <p:to>
                                        <p:strVal val="visible"/>
                                      </p:to>
                                    </p:set>
                                    <p:animEffect transition="in" filter="wipe(left)">
                                      <p:cBhvr>
                                        <p:cTn id="47" dur="500"/>
                                        <p:tgtEl>
                                          <p:spTgt spid="1230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2303"/>
                                        </p:tgtEl>
                                        <p:attrNameLst>
                                          <p:attrName>style.visibility</p:attrName>
                                        </p:attrNameLst>
                                      </p:cBhvr>
                                      <p:to>
                                        <p:strVal val="visible"/>
                                      </p:to>
                                    </p:set>
                                    <p:animEffect transition="in" filter="dissolve">
                                      <p:cBhvr>
                                        <p:cTn id="52" dur="500"/>
                                        <p:tgtEl>
                                          <p:spTgt spid="1230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nodeType="clickEffect">
                                  <p:stCondLst>
                                    <p:cond delay="0"/>
                                  </p:stCondLst>
                                  <p:childTnLst>
                                    <p:set>
                                      <p:cBhvr>
                                        <p:cTn id="56" dur="1" fill="hold">
                                          <p:stCondLst>
                                            <p:cond delay="0"/>
                                          </p:stCondLst>
                                        </p:cTn>
                                        <p:tgtEl>
                                          <p:spTgt spid="12307"/>
                                        </p:tgtEl>
                                        <p:attrNameLst>
                                          <p:attrName>style.visibility</p:attrName>
                                        </p:attrNameLst>
                                      </p:cBhvr>
                                      <p:to>
                                        <p:strVal val="visible"/>
                                      </p:to>
                                    </p:set>
                                    <p:animEffect transition="in" filter="wipe(right)">
                                      <p:cBhvr>
                                        <p:cTn id="57" dur="500"/>
                                        <p:tgtEl>
                                          <p:spTgt spid="1230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12308"/>
                                        </p:tgtEl>
                                        <p:attrNameLst>
                                          <p:attrName>style.visibility</p:attrName>
                                        </p:attrNameLst>
                                      </p:cBhvr>
                                      <p:to>
                                        <p:strVal val="visible"/>
                                      </p:to>
                                    </p:set>
                                    <p:animEffect transition="in" filter="wipe(right)">
                                      <p:cBhvr>
                                        <p:cTn id="62" dur="500"/>
                                        <p:tgtEl>
                                          <p:spTgt spid="1230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2297"/>
                                        </p:tgtEl>
                                        <p:attrNameLst>
                                          <p:attrName>style.visibility</p:attrName>
                                        </p:attrNameLst>
                                      </p:cBhvr>
                                      <p:to>
                                        <p:strVal val="visible"/>
                                      </p:to>
                                    </p:set>
                                    <p:animEffect transition="in" filter="wipe(left)">
                                      <p:cBhvr>
                                        <p:cTn id="67" dur="500"/>
                                        <p:tgtEl>
                                          <p:spTgt spid="1229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309"/>
                                        </p:tgtEl>
                                        <p:attrNameLst>
                                          <p:attrName>style.visibility</p:attrName>
                                        </p:attrNameLst>
                                      </p:cBhvr>
                                      <p:to>
                                        <p:strVal val="visible"/>
                                      </p:to>
                                    </p:set>
                                    <p:animEffect transition="in" filter="dissolve">
                                      <p:cBhvr>
                                        <p:cTn id="72" dur="500"/>
                                        <p:tgtEl>
                                          <p:spTgt spid="1230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2310"/>
                                        </p:tgtEl>
                                        <p:attrNameLst>
                                          <p:attrName>style.visibility</p:attrName>
                                        </p:attrNameLst>
                                      </p:cBhvr>
                                      <p:to>
                                        <p:strVal val="visible"/>
                                      </p:to>
                                    </p:set>
                                    <p:animEffect transition="in" filter="wipe(left)">
                                      <p:cBhvr>
                                        <p:cTn id="77" dur="500"/>
                                        <p:tgtEl>
                                          <p:spTgt spid="1231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2311"/>
                                        </p:tgtEl>
                                        <p:attrNameLst>
                                          <p:attrName>style.visibility</p:attrName>
                                        </p:attrNameLst>
                                      </p:cBhvr>
                                      <p:to>
                                        <p:strVal val="visible"/>
                                      </p:to>
                                    </p:set>
                                    <p:animEffect transition="in" filter="dissolve">
                                      <p:cBhvr>
                                        <p:cTn id="82" dur="500"/>
                                        <p:tgtEl>
                                          <p:spTgt spid="1231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2312"/>
                                        </p:tgtEl>
                                        <p:attrNameLst>
                                          <p:attrName>style.visibility</p:attrName>
                                        </p:attrNameLst>
                                      </p:cBhvr>
                                      <p:to>
                                        <p:strVal val="visible"/>
                                      </p:to>
                                    </p:set>
                                    <p:animEffect transition="in" filter="wipe(left)">
                                      <p:cBhvr>
                                        <p:cTn id="87" dur="500"/>
                                        <p:tgtEl>
                                          <p:spTgt spid="1231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12315"/>
                                        </p:tgtEl>
                                        <p:attrNameLst>
                                          <p:attrName>style.visibility</p:attrName>
                                        </p:attrNameLst>
                                      </p:cBhvr>
                                      <p:to>
                                        <p:strVal val="visible"/>
                                      </p:to>
                                    </p:set>
                                    <p:animEffect transition="in" filter="dissolve">
                                      <p:cBhvr>
                                        <p:cTn id="92" dur="500"/>
                                        <p:tgtEl>
                                          <p:spTgt spid="1231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2" fill="hold" nodeType="clickEffect">
                                  <p:stCondLst>
                                    <p:cond delay="0"/>
                                  </p:stCondLst>
                                  <p:childTnLst>
                                    <p:set>
                                      <p:cBhvr>
                                        <p:cTn id="96" dur="1" fill="hold">
                                          <p:stCondLst>
                                            <p:cond delay="0"/>
                                          </p:stCondLst>
                                        </p:cTn>
                                        <p:tgtEl>
                                          <p:spTgt spid="12316"/>
                                        </p:tgtEl>
                                        <p:attrNameLst>
                                          <p:attrName>style.visibility</p:attrName>
                                        </p:attrNameLst>
                                      </p:cBhvr>
                                      <p:to>
                                        <p:strVal val="visible"/>
                                      </p:to>
                                    </p:set>
                                    <p:animEffect transition="in" filter="wipe(right)">
                                      <p:cBhvr>
                                        <p:cTn id="97" dur="500"/>
                                        <p:tgtEl>
                                          <p:spTgt spid="1231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2313"/>
                                        </p:tgtEl>
                                        <p:attrNameLst>
                                          <p:attrName>style.visibility</p:attrName>
                                        </p:attrNameLst>
                                      </p:cBhvr>
                                      <p:to>
                                        <p:strVal val="visible"/>
                                      </p:to>
                                    </p:set>
                                    <p:animEffect transition="in" filter="wipe(left)">
                                      <p:cBhvr>
                                        <p:cTn id="102" dur="500"/>
                                        <p:tgtEl>
                                          <p:spTgt spid="12313"/>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12314"/>
                                        </p:tgtEl>
                                        <p:attrNameLst>
                                          <p:attrName>style.visibility</p:attrName>
                                        </p:attrNameLst>
                                      </p:cBhvr>
                                      <p:to>
                                        <p:strVal val="visible"/>
                                      </p:to>
                                    </p:set>
                                    <p:animEffect transition="in" filter="dissolve">
                                      <p:cBhvr>
                                        <p:cTn id="107" dur="500"/>
                                        <p:tgtEl>
                                          <p:spTgt spid="1231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2" fill="hold" nodeType="clickEffect">
                                  <p:stCondLst>
                                    <p:cond delay="0"/>
                                  </p:stCondLst>
                                  <p:childTnLst>
                                    <p:set>
                                      <p:cBhvr>
                                        <p:cTn id="111" dur="1" fill="hold">
                                          <p:stCondLst>
                                            <p:cond delay="0"/>
                                          </p:stCondLst>
                                        </p:cTn>
                                        <p:tgtEl>
                                          <p:spTgt spid="12317"/>
                                        </p:tgtEl>
                                        <p:attrNameLst>
                                          <p:attrName>style.visibility</p:attrName>
                                        </p:attrNameLst>
                                      </p:cBhvr>
                                      <p:to>
                                        <p:strVal val="visible"/>
                                      </p:to>
                                    </p:set>
                                    <p:animEffect transition="in" filter="wipe(right)">
                                      <p:cBhvr>
                                        <p:cTn id="112" dur="500"/>
                                        <p:tgtEl>
                                          <p:spTgt spid="1231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2" fill="hold" nodeType="clickEffect">
                                  <p:stCondLst>
                                    <p:cond delay="0"/>
                                  </p:stCondLst>
                                  <p:childTnLst>
                                    <p:set>
                                      <p:cBhvr>
                                        <p:cTn id="116" dur="1" fill="hold">
                                          <p:stCondLst>
                                            <p:cond delay="0"/>
                                          </p:stCondLst>
                                        </p:cTn>
                                        <p:tgtEl>
                                          <p:spTgt spid="12318"/>
                                        </p:tgtEl>
                                        <p:attrNameLst>
                                          <p:attrName>style.visibility</p:attrName>
                                        </p:attrNameLst>
                                      </p:cBhvr>
                                      <p:to>
                                        <p:strVal val="visible"/>
                                      </p:to>
                                    </p:set>
                                    <p:animEffect transition="in" filter="wipe(right)">
                                      <p:cBhvr>
                                        <p:cTn id="117" dur="500"/>
                                        <p:tgtEl>
                                          <p:spTgt spid="1231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2319"/>
                                        </p:tgtEl>
                                        <p:attrNameLst>
                                          <p:attrName>style.visibility</p:attrName>
                                        </p:attrNameLst>
                                      </p:cBhvr>
                                      <p:to>
                                        <p:strVal val="visible"/>
                                      </p:to>
                                    </p:set>
                                    <p:animEffect transition="in" filter="wipe(left)">
                                      <p:cBhvr>
                                        <p:cTn id="122" dur="500"/>
                                        <p:tgtEl>
                                          <p:spTgt spid="1231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12320"/>
                                        </p:tgtEl>
                                        <p:attrNameLst>
                                          <p:attrName>style.visibility</p:attrName>
                                        </p:attrNameLst>
                                      </p:cBhvr>
                                      <p:to>
                                        <p:strVal val="visible"/>
                                      </p:to>
                                    </p:set>
                                    <p:animEffect transition="in" filter="dissolve">
                                      <p:cBhvr>
                                        <p:cTn id="127" dur="500"/>
                                        <p:tgtEl>
                                          <p:spTgt spid="12320"/>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12321"/>
                                        </p:tgtEl>
                                        <p:attrNameLst>
                                          <p:attrName>style.visibility</p:attrName>
                                        </p:attrNameLst>
                                      </p:cBhvr>
                                      <p:to>
                                        <p:strVal val="visible"/>
                                      </p:to>
                                    </p:set>
                                    <p:animEffect transition="in" filter="wipe(left)">
                                      <p:cBhvr>
                                        <p:cTn id="132" dur="500"/>
                                        <p:tgtEl>
                                          <p:spTgt spid="1232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9" presetClass="entr" presetSubtype="0" fill="hold" grpId="0" nodeType="clickEffect">
                                  <p:stCondLst>
                                    <p:cond delay="0"/>
                                  </p:stCondLst>
                                  <p:childTnLst>
                                    <p:set>
                                      <p:cBhvr>
                                        <p:cTn id="136" dur="1" fill="hold">
                                          <p:stCondLst>
                                            <p:cond delay="0"/>
                                          </p:stCondLst>
                                        </p:cTn>
                                        <p:tgtEl>
                                          <p:spTgt spid="12324"/>
                                        </p:tgtEl>
                                        <p:attrNameLst>
                                          <p:attrName>style.visibility</p:attrName>
                                        </p:attrNameLst>
                                      </p:cBhvr>
                                      <p:to>
                                        <p:strVal val="visible"/>
                                      </p:to>
                                    </p:set>
                                    <p:animEffect transition="in" filter="dissolve">
                                      <p:cBhvr>
                                        <p:cTn id="137" dur="500"/>
                                        <p:tgtEl>
                                          <p:spTgt spid="12324"/>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2" fill="hold" nodeType="clickEffect">
                                  <p:stCondLst>
                                    <p:cond delay="0"/>
                                  </p:stCondLst>
                                  <p:childTnLst>
                                    <p:set>
                                      <p:cBhvr>
                                        <p:cTn id="141" dur="1" fill="hold">
                                          <p:stCondLst>
                                            <p:cond delay="0"/>
                                          </p:stCondLst>
                                        </p:cTn>
                                        <p:tgtEl>
                                          <p:spTgt spid="12325"/>
                                        </p:tgtEl>
                                        <p:attrNameLst>
                                          <p:attrName>style.visibility</p:attrName>
                                        </p:attrNameLst>
                                      </p:cBhvr>
                                      <p:to>
                                        <p:strVal val="visible"/>
                                      </p:to>
                                    </p:set>
                                    <p:animEffect transition="in" filter="wipe(right)">
                                      <p:cBhvr>
                                        <p:cTn id="142" dur="500"/>
                                        <p:tgtEl>
                                          <p:spTgt spid="12325"/>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nodeType="clickEffect">
                                  <p:stCondLst>
                                    <p:cond delay="0"/>
                                  </p:stCondLst>
                                  <p:childTnLst>
                                    <p:set>
                                      <p:cBhvr>
                                        <p:cTn id="146" dur="1" fill="hold">
                                          <p:stCondLst>
                                            <p:cond delay="0"/>
                                          </p:stCondLst>
                                        </p:cTn>
                                        <p:tgtEl>
                                          <p:spTgt spid="12322"/>
                                        </p:tgtEl>
                                        <p:attrNameLst>
                                          <p:attrName>style.visibility</p:attrName>
                                        </p:attrNameLst>
                                      </p:cBhvr>
                                      <p:to>
                                        <p:strVal val="visible"/>
                                      </p:to>
                                    </p:set>
                                    <p:animEffect transition="in" filter="wipe(left)">
                                      <p:cBhvr>
                                        <p:cTn id="147" dur="500"/>
                                        <p:tgtEl>
                                          <p:spTgt spid="12322"/>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9" presetClass="entr" presetSubtype="10" fill="hold" grpId="0" nodeType="clickEffect">
                                  <p:stCondLst>
                                    <p:cond delay="0"/>
                                  </p:stCondLst>
                                  <p:childTnLst>
                                    <p:set>
                                      <p:cBhvr>
                                        <p:cTn id="151" dur="1" fill="hold">
                                          <p:stCondLst>
                                            <p:cond delay="0"/>
                                          </p:stCondLst>
                                        </p:cTn>
                                        <p:tgtEl>
                                          <p:spTgt spid="12323"/>
                                        </p:tgtEl>
                                        <p:attrNameLst>
                                          <p:attrName>style.visibility</p:attrName>
                                        </p:attrNameLst>
                                      </p:cBhvr>
                                      <p:to>
                                        <p:strVal val="visible"/>
                                      </p:to>
                                    </p:set>
                                    <p:anim calcmode="lin" valueType="num">
                                      <p:cBhvr>
                                        <p:cTn id="152" dur="5000" fill="hold"/>
                                        <p:tgtEl>
                                          <p:spTgt spid="12323"/>
                                        </p:tgtEl>
                                        <p:attrNameLst>
                                          <p:attrName>ppt_w</p:attrName>
                                        </p:attrNameLst>
                                      </p:cBhvr>
                                      <p:tavLst>
                                        <p:tav tm="0" fmla="#ppt_w*sin(2.5*pi*$)">
                                          <p:val>
                                            <p:fltVal val="0"/>
                                          </p:val>
                                        </p:tav>
                                        <p:tav tm="100000">
                                          <p:val>
                                            <p:fltVal val="1"/>
                                          </p:val>
                                        </p:tav>
                                      </p:tavLst>
                                    </p:anim>
                                    <p:anim calcmode="lin" valueType="num">
                                      <p:cBhvr>
                                        <p:cTn id="153" dur="5000" fill="hold"/>
                                        <p:tgtEl>
                                          <p:spTgt spid="123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utoUpdateAnimBg="0"/>
      <p:bldP spid="12295" grpId="0" autoUpdateAnimBg="0"/>
      <p:bldP spid="12299" grpId="0" autoUpdateAnimBg="0"/>
      <p:bldP spid="12303" grpId="0" autoUpdateAnimBg="0"/>
      <p:bldP spid="12305" grpId="0" autoUpdateAnimBg="0"/>
      <p:bldP spid="12309" grpId="0" autoUpdateAnimBg="0"/>
      <p:bldP spid="12311" grpId="0" autoUpdateAnimBg="0"/>
      <p:bldP spid="12314" grpId="0" autoUpdateAnimBg="0"/>
      <p:bldP spid="12315" grpId="0" autoUpdateAnimBg="0"/>
      <p:bldP spid="12320" grpId="0" autoUpdateAnimBg="0"/>
      <p:bldP spid="12323" grpId="0" autoUpdateAnimBg="0"/>
      <p:bldP spid="12324"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3BB1448-F269-1B4C-ACB5-A6B54DD1F17C}"/>
              </a:ext>
            </a:extLst>
          </p:cNvPr>
          <p:cNvSpPr>
            <a:spLocks noGrp="1" noChangeArrowheads="1"/>
          </p:cNvSpPr>
          <p:nvPr>
            <p:ph type="title"/>
          </p:nvPr>
        </p:nvSpPr>
        <p:spPr/>
        <p:txBody>
          <a:bodyPr/>
          <a:lstStyle/>
          <a:p>
            <a:r>
              <a:rPr lang="en-US" altLang="en-US"/>
              <a:t>Solving a maze</a:t>
            </a:r>
          </a:p>
        </p:txBody>
      </p:sp>
      <p:sp>
        <p:nvSpPr>
          <p:cNvPr id="9219" name="Rectangle 3">
            <a:extLst>
              <a:ext uri="{FF2B5EF4-FFF2-40B4-BE49-F238E27FC236}">
                <a16:creationId xmlns:a16="http://schemas.microsoft.com/office/drawing/2014/main" id="{0BC8768A-5310-B049-B8CD-F003C3E5AC02}"/>
              </a:ext>
            </a:extLst>
          </p:cNvPr>
          <p:cNvSpPr>
            <a:spLocks noGrp="1" noChangeArrowheads="1"/>
          </p:cNvSpPr>
          <p:nvPr>
            <p:ph type="body" idx="1"/>
          </p:nvPr>
        </p:nvSpPr>
        <p:spPr>
          <a:xfrm>
            <a:off x="838200" y="1598140"/>
            <a:ext cx="10011032" cy="5259860"/>
          </a:xfrm>
        </p:spPr>
        <p:txBody>
          <a:bodyPr>
            <a:normAutofit/>
          </a:bodyPr>
          <a:lstStyle/>
          <a:p>
            <a:pPr>
              <a:lnSpc>
                <a:spcPct val="90000"/>
              </a:lnSpc>
            </a:pPr>
            <a:r>
              <a:rPr lang="en-US" altLang="en-US" dirty="0"/>
              <a:t>Given a maze, find a path from start to finish</a:t>
            </a:r>
          </a:p>
          <a:p>
            <a:pPr>
              <a:lnSpc>
                <a:spcPct val="90000"/>
              </a:lnSpc>
            </a:pPr>
            <a:r>
              <a:rPr lang="en-US" altLang="en-US" dirty="0"/>
              <a:t>At each intersection, you have to decide:</a:t>
            </a:r>
            <a:endParaRPr lang="en-US" altLang="en-US" sz="2000" dirty="0"/>
          </a:p>
          <a:p>
            <a:pPr lvl="1">
              <a:lnSpc>
                <a:spcPct val="90000"/>
              </a:lnSpc>
            </a:pPr>
            <a:r>
              <a:rPr lang="en-US" altLang="en-US" dirty="0"/>
              <a:t>Go straight</a:t>
            </a:r>
          </a:p>
          <a:p>
            <a:pPr lvl="1">
              <a:lnSpc>
                <a:spcPct val="90000"/>
              </a:lnSpc>
            </a:pPr>
            <a:r>
              <a:rPr lang="en-US" altLang="en-US" dirty="0"/>
              <a:t>Go left</a:t>
            </a:r>
          </a:p>
          <a:p>
            <a:pPr lvl="1">
              <a:lnSpc>
                <a:spcPct val="90000"/>
              </a:lnSpc>
            </a:pPr>
            <a:r>
              <a:rPr lang="en-US" altLang="en-US" dirty="0"/>
              <a:t>Go right</a:t>
            </a:r>
          </a:p>
          <a:p>
            <a:pPr>
              <a:lnSpc>
                <a:spcPct val="90000"/>
              </a:lnSpc>
            </a:pPr>
            <a:r>
              <a:rPr lang="en-US" altLang="en-US" dirty="0"/>
              <a:t>You don’t have enough information to choose correctly</a:t>
            </a:r>
          </a:p>
          <a:p>
            <a:pPr lvl="1"/>
            <a:r>
              <a:rPr lang="en-US" altLang="en-US" dirty="0"/>
              <a:t>Each choice leads to another set of choices</a:t>
            </a:r>
          </a:p>
          <a:p>
            <a:pPr lvl="1"/>
            <a:r>
              <a:rPr lang="en-US" altLang="en-US" dirty="0"/>
              <a:t>One or more sequences of choices may (or may not) lead to a solution</a:t>
            </a:r>
          </a:p>
          <a:p>
            <a:pPr>
              <a:lnSpc>
                <a:spcPct val="90000"/>
              </a:lnSpc>
            </a:pPr>
            <a:r>
              <a:rPr lang="en-US" altLang="en-US" dirty="0"/>
              <a:t>Many types of maze problem can be solved with backtracking</a:t>
            </a:r>
          </a:p>
        </p:txBody>
      </p:sp>
      <p:pic>
        <p:nvPicPr>
          <p:cNvPr id="5" name="Picture 4">
            <a:extLst>
              <a:ext uri="{FF2B5EF4-FFF2-40B4-BE49-F238E27FC236}">
                <a16:creationId xmlns:a16="http://schemas.microsoft.com/office/drawing/2014/main" id="{9FD66700-D302-5A41-AFA0-12C653E9B9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8986" y="365124"/>
            <a:ext cx="2799177" cy="17564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9AF6D7D-E19D-3448-BB29-345E23244ED8}"/>
              </a:ext>
            </a:extLst>
          </p:cNvPr>
          <p:cNvSpPr>
            <a:spLocks noGrp="1" noChangeArrowheads="1"/>
          </p:cNvSpPr>
          <p:nvPr>
            <p:ph type="title"/>
          </p:nvPr>
        </p:nvSpPr>
        <p:spPr/>
        <p:txBody>
          <a:bodyPr/>
          <a:lstStyle/>
          <a:p>
            <a:r>
              <a:rPr lang="en-US" altLang="en-US"/>
              <a:t>Coloring a map</a:t>
            </a:r>
          </a:p>
        </p:txBody>
      </p:sp>
      <p:sp>
        <p:nvSpPr>
          <p:cNvPr id="10243" name="Rectangle 3">
            <a:extLst>
              <a:ext uri="{FF2B5EF4-FFF2-40B4-BE49-F238E27FC236}">
                <a16:creationId xmlns:a16="http://schemas.microsoft.com/office/drawing/2014/main" id="{ED0D7918-EE19-0C40-9513-EDC3A22271B1}"/>
              </a:ext>
            </a:extLst>
          </p:cNvPr>
          <p:cNvSpPr>
            <a:spLocks noGrp="1" noChangeArrowheads="1"/>
          </p:cNvSpPr>
          <p:nvPr>
            <p:ph type="body" idx="1"/>
          </p:nvPr>
        </p:nvSpPr>
        <p:spPr>
          <a:xfrm>
            <a:off x="942372" y="2506662"/>
            <a:ext cx="10515600" cy="4351338"/>
          </a:xfrm>
        </p:spPr>
        <p:txBody>
          <a:bodyPr>
            <a:normAutofit/>
          </a:bodyPr>
          <a:lstStyle/>
          <a:p>
            <a:r>
              <a:rPr lang="en-US" altLang="en-US" dirty="0"/>
              <a:t>You wish to color a map with not more than n colors</a:t>
            </a:r>
          </a:p>
          <a:p>
            <a:r>
              <a:rPr lang="en-US" altLang="en-US"/>
              <a:t>Adjacent regions </a:t>
            </a:r>
            <a:r>
              <a:rPr lang="en-US" altLang="en-US" dirty="0"/>
              <a:t>must be in different colors</a:t>
            </a:r>
            <a:endParaRPr lang="en-US" altLang="en-US" sz="3200" dirty="0"/>
          </a:p>
          <a:p>
            <a:r>
              <a:rPr lang="en-US" altLang="en-US" dirty="0"/>
              <a:t>You don’t have enough information to choose colors</a:t>
            </a:r>
          </a:p>
          <a:p>
            <a:r>
              <a:rPr lang="en-US" altLang="en-US" dirty="0"/>
              <a:t>Each choice leads to another set of choices</a:t>
            </a:r>
          </a:p>
          <a:p>
            <a:r>
              <a:rPr lang="en-US" altLang="en-US" dirty="0"/>
              <a:t>One or more sequences of choices may (or may not) lead to a solution</a:t>
            </a:r>
          </a:p>
          <a:p>
            <a:r>
              <a:rPr lang="en-US" altLang="en-US" dirty="0"/>
              <a:t>Many coloring problems can be solved with backtracking</a:t>
            </a:r>
            <a:endParaRPr lang="en-US" altLang="en-US" sz="2400" dirty="0"/>
          </a:p>
        </p:txBody>
      </p:sp>
      <p:pic>
        <p:nvPicPr>
          <p:cNvPr id="2" name="Picture 1">
            <a:extLst>
              <a:ext uri="{FF2B5EF4-FFF2-40B4-BE49-F238E27FC236}">
                <a16:creationId xmlns:a16="http://schemas.microsoft.com/office/drawing/2014/main" id="{07D4E090-5C64-D944-9346-6B35FDAEF18A}"/>
              </a:ext>
            </a:extLst>
          </p:cNvPr>
          <p:cNvPicPr>
            <a:picLocks noChangeAspect="1"/>
          </p:cNvPicPr>
          <p:nvPr/>
        </p:nvPicPr>
        <p:blipFill>
          <a:blip r:embed="rId3"/>
          <a:stretch>
            <a:fillRect/>
          </a:stretch>
        </p:blipFill>
        <p:spPr>
          <a:xfrm>
            <a:off x="7616141" y="233083"/>
            <a:ext cx="3501583" cy="23018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wipe(left)">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wipe(left)">
                                      <p:cBhvr>
                                        <p:cTn id="12" dur="500"/>
                                        <p:tgtEl>
                                          <p:spTgt spid="102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wipe(left)">
                                      <p:cBhvr>
                                        <p:cTn id="17" dur="500"/>
                                        <p:tgtEl>
                                          <p:spTgt spid="102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wipe(left)">
                                      <p:cBhvr>
                                        <p:cTn id="22" dur="500"/>
                                        <p:tgtEl>
                                          <p:spTgt spid="102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wipe(left)">
                                      <p:cBhvr>
                                        <p:cTn id="27" dur="500"/>
                                        <p:tgtEl>
                                          <p:spTgt spid="1024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243">
                                            <p:txEl>
                                              <p:pRg st="5" end="5"/>
                                            </p:txEl>
                                          </p:spTgt>
                                        </p:tgtEl>
                                        <p:attrNameLst>
                                          <p:attrName>style.visibility</p:attrName>
                                        </p:attrNameLst>
                                      </p:cBhvr>
                                      <p:to>
                                        <p:strVal val="visible"/>
                                      </p:to>
                                    </p:set>
                                    <p:animEffect transition="in" filter="wipe(left)">
                                      <p:cBhvr>
                                        <p:cTn id="32"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bldLvl="4"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BB580C1-31C6-C54A-838C-69E72A093ACF}"/>
              </a:ext>
            </a:extLst>
          </p:cNvPr>
          <p:cNvSpPr>
            <a:spLocks noGrp="1" noChangeArrowheads="1"/>
          </p:cNvSpPr>
          <p:nvPr>
            <p:ph type="title"/>
          </p:nvPr>
        </p:nvSpPr>
        <p:spPr/>
        <p:txBody>
          <a:bodyPr/>
          <a:lstStyle/>
          <a:p>
            <a:r>
              <a:rPr lang="en-US" altLang="en-US" dirty="0"/>
              <a:t>Terminology </a:t>
            </a:r>
          </a:p>
        </p:txBody>
      </p:sp>
      <p:grpSp>
        <p:nvGrpSpPr>
          <p:cNvPr id="15403" name="Group 43">
            <a:extLst>
              <a:ext uri="{FF2B5EF4-FFF2-40B4-BE49-F238E27FC236}">
                <a16:creationId xmlns:a16="http://schemas.microsoft.com/office/drawing/2014/main" id="{02F840E0-9A30-F942-AFF5-34C5B2D00B36}"/>
              </a:ext>
            </a:extLst>
          </p:cNvPr>
          <p:cNvGrpSpPr>
            <a:grpSpLocks/>
          </p:cNvGrpSpPr>
          <p:nvPr/>
        </p:nvGrpSpPr>
        <p:grpSpPr bwMode="auto">
          <a:xfrm>
            <a:off x="3802487" y="1843088"/>
            <a:ext cx="4572000" cy="2971800"/>
            <a:chOff x="2496" y="1200"/>
            <a:chExt cx="2880" cy="1872"/>
          </a:xfrm>
        </p:grpSpPr>
        <p:sp>
          <p:nvSpPr>
            <p:cNvPr id="15364" name="Oval 4">
              <a:extLst>
                <a:ext uri="{FF2B5EF4-FFF2-40B4-BE49-F238E27FC236}">
                  <a16:creationId xmlns:a16="http://schemas.microsoft.com/office/drawing/2014/main" id="{E6F2E131-C86D-5F49-AC62-CE875B134F9C}"/>
                </a:ext>
              </a:extLst>
            </p:cNvPr>
            <p:cNvSpPr>
              <a:spLocks noChangeArrowheads="1"/>
            </p:cNvSpPr>
            <p:nvPr/>
          </p:nvSpPr>
          <p:spPr bwMode="auto">
            <a:xfrm>
              <a:off x="2496" y="2064"/>
              <a:ext cx="192" cy="192"/>
            </a:xfrm>
            <a:prstGeom prst="ellipse">
              <a:avLst/>
            </a:prstGeom>
            <a:solidFill>
              <a:srgbClr val="00FF00"/>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65" name="Oval 5">
              <a:extLst>
                <a:ext uri="{FF2B5EF4-FFF2-40B4-BE49-F238E27FC236}">
                  <a16:creationId xmlns:a16="http://schemas.microsoft.com/office/drawing/2014/main" id="{E1B68747-F874-ED43-98ED-35B16116C99F}"/>
                </a:ext>
              </a:extLst>
            </p:cNvPr>
            <p:cNvSpPr>
              <a:spLocks noChangeArrowheads="1"/>
            </p:cNvSpPr>
            <p:nvPr/>
          </p:nvSpPr>
          <p:spPr bwMode="auto">
            <a:xfrm>
              <a:off x="4512" y="1200"/>
              <a:ext cx="192" cy="192"/>
            </a:xfrm>
            <a:prstGeom prst="ellipse">
              <a:avLst/>
            </a:prstGeom>
            <a:solidFill>
              <a:srgbClr val="FFFF99"/>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66" name="Oval 6">
              <a:extLst>
                <a:ext uri="{FF2B5EF4-FFF2-40B4-BE49-F238E27FC236}">
                  <a16:creationId xmlns:a16="http://schemas.microsoft.com/office/drawing/2014/main" id="{C98F48F5-35ED-E842-853C-4D8F6A1F3399}"/>
                </a:ext>
              </a:extLst>
            </p:cNvPr>
            <p:cNvSpPr>
              <a:spLocks noChangeArrowheads="1"/>
            </p:cNvSpPr>
            <p:nvPr/>
          </p:nvSpPr>
          <p:spPr bwMode="auto">
            <a:xfrm>
              <a:off x="3792" y="2208"/>
              <a:ext cx="192" cy="192"/>
            </a:xfrm>
            <a:prstGeom prst="ellipse">
              <a:avLst/>
            </a:prstGeom>
            <a:solidFill>
              <a:srgbClr val="FF0000"/>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67" name="Oval 7">
              <a:extLst>
                <a:ext uri="{FF2B5EF4-FFF2-40B4-BE49-F238E27FC236}">
                  <a16:creationId xmlns:a16="http://schemas.microsoft.com/office/drawing/2014/main" id="{67C90B3A-D57B-F749-8893-0476AAC4DBC7}"/>
                </a:ext>
              </a:extLst>
            </p:cNvPr>
            <p:cNvSpPr>
              <a:spLocks noChangeArrowheads="1"/>
            </p:cNvSpPr>
            <p:nvPr/>
          </p:nvSpPr>
          <p:spPr bwMode="auto">
            <a:xfrm>
              <a:off x="3072" y="1536"/>
              <a:ext cx="192" cy="192"/>
            </a:xfrm>
            <a:prstGeom prst="ellipse">
              <a:avLst/>
            </a:prstGeom>
            <a:solidFill>
              <a:srgbClr val="FFFF99"/>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68" name="Oval 8">
              <a:extLst>
                <a:ext uri="{FF2B5EF4-FFF2-40B4-BE49-F238E27FC236}">
                  <a16:creationId xmlns:a16="http://schemas.microsoft.com/office/drawing/2014/main" id="{FA867AF2-351F-3B49-A69E-28BBB204F535}"/>
                </a:ext>
              </a:extLst>
            </p:cNvPr>
            <p:cNvSpPr>
              <a:spLocks noChangeArrowheads="1"/>
            </p:cNvSpPr>
            <p:nvPr/>
          </p:nvSpPr>
          <p:spPr bwMode="auto">
            <a:xfrm>
              <a:off x="3792" y="1536"/>
              <a:ext cx="192" cy="192"/>
            </a:xfrm>
            <a:prstGeom prst="ellipse">
              <a:avLst/>
            </a:prstGeom>
            <a:solidFill>
              <a:srgbClr val="FFFF99"/>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69" name="Oval 9">
              <a:extLst>
                <a:ext uri="{FF2B5EF4-FFF2-40B4-BE49-F238E27FC236}">
                  <a16:creationId xmlns:a16="http://schemas.microsoft.com/office/drawing/2014/main" id="{EB838629-2E82-894E-B549-0C8BCC67DA55}"/>
                </a:ext>
              </a:extLst>
            </p:cNvPr>
            <p:cNvSpPr>
              <a:spLocks noChangeArrowheads="1"/>
            </p:cNvSpPr>
            <p:nvPr/>
          </p:nvSpPr>
          <p:spPr bwMode="auto">
            <a:xfrm>
              <a:off x="4512" y="1728"/>
              <a:ext cx="192" cy="192"/>
            </a:xfrm>
            <a:prstGeom prst="ellipse">
              <a:avLst/>
            </a:prstGeom>
            <a:solidFill>
              <a:srgbClr val="FF0000"/>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70" name="Oval 10">
              <a:extLst>
                <a:ext uri="{FF2B5EF4-FFF2-40B4-BE49-F238E27FC236}">
                  <a16:creationId xmlns:a16="http://schemas.microsoft.com/office/drawing/2014/main" id="{5D8F6C70-00D6-E040-B513-AEF1FA0C7666}"/>
                </a:ext>
              </a:extLst>
            </p:cNvPr>
            <p:cNvSpPr>
              <a:spLocks noChangeArrowheads="1"/>
            </p:cNvSpPr>
            <p:nvPr/>
          </p:nvSpPr>
          <p:spPr bwMode="auto">
            <a:xfrm>
              <a:off x="3072" y="2544"/>
              <a:ext cx="192" cy="192"/>
            </a:xfrm>
            <a:prstGeom prst="ellipse">
              <a:avLst/>
            </a:prstGeom>
            <a:solidFill>
              <a:srgbClr val="FFFF99"/>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71" name="Oval 11">
              <a:extLst>
                <a:ext uri="{FF2B5EF4-FFF2-40B4-BE49-F238E27FC236}">
                  <a16:creationId xmlns:a16="http://schemas.microsoft.com/office/drawing/2014/main" id="{5D49CC36-DA42-3947-8882-F9F3DD1A96DE}"/>
                </a:ext>
              </a:extLst>
            </p:cNvPr>
            <p:cNvSpPr>
              <a:spLocks noChangeArrowheads="1"/>
            </p:cNvSpPr>
            <p:nvPr/>
          </p:nvSpPr>
          <p:spPr bwMode="auto">
            <a:xfrm>
              <a:off x="3792" y="2544"/>
              <a:ext cx="192" cy="192"/>
            </a:xfrm>
            <a:prstGeom prst="ellipse">
              <a:avLst/>
            </a:prstGeom>
            <a:solidFill>
              <a:srgbClr val="FFFF99"/>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72" name="Oval 12">
              <a:extLst>
                <a:ext uri="{FF2B5EF4-FFF2-40B4-BE49-F238E27FC236}">
                  <a16:creationId xmlns:a16="http://schemas.microsoft.com/office/drawing/2014/main" id="{42F957DB-9687-CC4C-A82E-3448ED92AFF1}"/>
                </a:ext>
              </a:extLst>
            </p:cNvPr>
            <p:cNvSpPr>
              <a:spLocks noChangeArrowheads="1"/>
            </p:cNvSpPr>
            <p:nvPr/>
          </p:nvSpPr>
          <p:spPr bwMode="auto">
            <a:xfrm>
              <a:off x="4512" y="2736"/>
              <a:ext cx="192" cy="192"/>
            </a:xfrm>
            <a:prstGeom prst="ellipse">
              <a:avLst/>
            </a:prstGeom>
            <a:solidFill>
              <a:srgbClr val="FF0000"/>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73" name="Oval 13">
              <a:extLst>
                <a:ext uri="{FF2B5EF4-FFF2-40B4-BE49-F238E27FC236}">
                  <a16:creationId xmlns:a16="http://schemas.microsoft.com/office/drawing/2014/main" id="{C1FA3E29-5346-1143-B9E2-8AF72F000A83}"/>
                </a:ext>
              </a:extLst>
            </p:cNvPr>
            <p:cNvSpPr>
              <a:spLocks noChangeArrowheads="1"/>
            </p:cNvSpPr>
            <p:nvPr/>
          </p:nvSpPr>
          <p:spPr bwMode="auto">
            <a:xfrm>
              <a:off x="3792" y="2880"/>
              <a:ext cx="192" cy="192"/>
            </a:xfrm>
            <a:prstGeom prst="ellipse">
              <a:avLst/>
            </a:prstGeom>
            <a:solidFill>
              <a:srgbClr val="FF0000"/>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74" name="Oval 14">
              <a:extLst>
                <a:ext uri="{FF2B5EF4-FFF2-40B4-BE49-F238E27FC236}">
                  <a16:creationId xmlns:a16="http://schemas.microsoft.com/office/drawing/2014/main" id="{79695049-2BC0-FB47-A4B1-0196EFCFA6CD}"/>
                </a:ext>
              </a:extLst>
            </p:cNvPr>
            <p:cNvSpPr>
              <a:spLocks noChangeArrowheads="1"/>
            </p:cNvSpPr>
            <p:nvPr/>
          </p:nvSpPr>
          <p:spPr bwMode="auto">
            <a:xfrm>
              <a:off x="4512" y="2256"/>
              <a:ext cx="192" cy="192"/>
            </a:xfrm>
            <a:prstGeom prst="ellipse">
              <a:avLst/>
            </a:prstGeom>
            <a:solidFill>
              <a:srgbClr val="FFFF99"/>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75" name="Oval 15">
              <a:extLst>
                <a:ext uri="{FF2B5EF4-FFF2-40B4-BE49-F238E27FC236}">
                  <a16:creationId xmlns:a16="http://schemas.microsoft.com/office/drawing/2014/main" id="{3328719C-D06D-0C44-804B-81D35503B352}"/>
                </a:ext>
              </a:extLst>
            </p:cNvPr>
            <p:cNvSpPr>
              <a:spLocks noChangeArrowheads="1"/>
            </p:cNvSpPr>
            <p:nvPr/>
          </p:nvSpPr>
          <p:spPr bwMode="auto">
            <a:xfrm>
              <a:off x="5184" y="1200"/>
              <a:ext cx="192" cy="192"/>
            </a:xfrm>
            <a:prstGeom prst="ellipse">
              <a:avLst/>
            </a:prstGeom>
            <a:solidFill>
              <a:srgbClr val="FF0000"/>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76" name="Oval 16">
              <a:extLst>
                <a:ext uri="{FF2B5EF4-FFF2-40B4-BE49-F238E27FC236}">
                  <a16:creationId xmlns:a16="http://schemas.microsoft.com/office/drawing/2014/main" id="{B46710A9-8BC1-4D47-85B0-FE267F8AB1D1}"/>
                </a:ext>
              </a:extLst>
            </p:cNvPr>
            <p:cNvSpPr>
              <a:spLocks noChangeArrowheads="1"/>
            </p:cNvSpPr>
            <p:nvPr/>
          </p:nvSpPr>
          <p:spPr bwMode="auto">
            <a:xfrm>
              <a:off x="5184" y="1920"/>
              <a:ext cx="192" cy="192"/>
            </a:xfrm>
            <a:prstGeom prst="ellipse">
              <a:avLst/>
            </a:prstGeom>
            <a:solidFill>
              <a:srgbClr val="FF0000"/>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77" name="Oval 17">
              <a:extLst>
                <a:ext uri="{FF2B5EF4-FFF2-40B4-BE49-F238E27FC236}">
                  <a16:creationId xmlns:a16="http://schemas.microsoft.com/office/drawing/2014/main" id="{5FFC2EF4-12A6-3148-A65B-DF970DDBBD65}"/>
                </a:ext>
              </a:extLst>
            </p:cNvPr>
            <p:cNvSpPr>
              <a:spLocks noChangeArrowheads="1"/>
            </p:cNvSpPr>
            <p:nvPr/>
          </p:nvSpPr>
          <p:spPr bwMode="auto">
            <a:xfrm>
              <a:off x="5184" y="2256"/>
              <a:ext cx="192" cy="192"/>
            </a:xfrm>
            <a:prstGeom prst="ellipse">
              <a:avLst/>
            </a:prstGeom>
            <a:solidFill>
              <a:srgbClr val="FF0000"/>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78" name="Oval 18">
              <a:extLst>
                <a:ext uri="{FF2B5EF4-FFF2-40B4-BE49-F238E27FC236}">
                  <a16:creationId xmlns:a16="http://schemas.microsoft.com/office/drawing/2014/main" id="{1E7686E5-AA59-2447-BEE3-8279971DCAF2}"/>
                </a:ext>
              </a:extLst>
            </p:cNvPr>
            <p:cNvSpPr>
              <a:spLocks noChangeArrowheads="1"/>
            </p:cNvSpPr>
            <p:nvPr/>
          </p:nvSpPr>
          <p:spPr bwMode="auto">
            <a:xfrm>
              <a:off x="5184" y="2592"/>
              <a:ext cx="192" cy="192"/>
            </a:xfrm>
            <a:prstGeom prst="ellipse">
              <a:avLst/>
            </a:prstGeom>
            <a:solidFill>
              <a:srgbClr val="FF0000"/>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79" name="Line 19">
              <a:extLst>
                <a:ext uri="{FF2B5EF4-FFF2-40B4-BE49-F238E27FC236}">
                  <a16:creationId xmlns:a16="http://schemas.microsoft.com/office/drawing/2014/main" id="{879BAF84-C084-AA4F-A62B-2F808170BA24}"/>
                </a:ext>
              </a:extLst>
            </p:cNvPr>
            <p:cNvSpPr>
              <a:spLocks noChangeShapeType="1"/>
            </p:cNvSpPr>
            <p:nvPr/>
          </p:nvSpPr>
          <p:spPr bwMode="auto">
            <a:xfrm>
              <a:off x="2640" y="2208"/>
              <a:ext cx="480" cy="384"/>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80" name="Line 20">
              <a:extLst>
                <a:ext uri="{FF2B5EF4-FFF2-40B4-BE49-F238E27FC236}">
                  <a16:creationId xmlns:a16="http://schemas.microsoft.com/office/drawing/2014/main" id="{EC5328DC-5D15-5F4D-B56B-1DBA78DA9B00}"/>
                </a:ext>
              </a:extLst>
            </p:cNvPr>
            <p:cNvSpPr>
              <a:spLocks noChangeShapeType="1"/>
            </p:cNvSpPr>
            <p:nvPr/>
          </p:nvSpPr>
          <p:spPr bwMode="auto">
            <a:xfrm flipV="1">
              <a:off x="2640" y="1728"/>
              <a:ext cx="432" cy="336"/>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81" name="Line 21">
              <a:extLst>
                <a:ext uri="{FF2B5EF4-FFF2-40B4-BE49-F238E27FC236}">
                  <a16:creationId xmlns:a16="http://schemas.microsoft.com/office/drawing/2014/main" id="{1E8BBCAF-3030-7444-857C-C3379051ED60}"/>
                </a:ext>
              </a:extLst>
            </p:cNvPr>
            <p:cNvSpPr>
              <a:spLocks noChangeShapeType="1"/>
            </p:cNvSpPr>
            <p:nvPr/>
          </p:nvSpPr>
          <p:spPr bwMode="auto">
            <a:xfrm>
              <a:off x="3264" y="1632"/>
              <a:ext cx="528" cy="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82" name="Line 22">
              <a:extLst>
                <a:ext uri="{FF2B5EF4-FFF2-40B4-BE49-F238E27FC236}">
                  <a16:creationId xmlns:a16="http://schemas.microsoft.com/office/drawing/2014/main" id="{25276542-B328-8541-8F14-DD9F9C98A1B7}"/>
                </a:ext>
              </a:extLst>
            </p:cNvPr>
            <p:cNvSpPr>
              <a:spLocks noChangeShapeType="1"/>
            </p:cNvSpPr>
            <p:nvPr/>
          </p:nvSpPr>
          <p:spPr bwMode="auto">
            <a:xfrm flipV="1">
              <a:off x="3936" y="1344"/>
              <a:ext cx="576" cy="24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83" name="Line 23">
              <a:extLst>
                <a:ext uri="{FF2B5EF4-FFF2-40B4-BE49-F238E27FC236}">
                  <a16:creationId xmlns:a16="http://schemas.microsoft.com/office/drawing/2014/main" id="{CA63684E-2625-2D4C-8804-B65F9C14F004}"/>
                </a:ext>
              </a:extLst>
            </p:cNvPr>
            <p:cNvSpPr>
              <a:spLocks noChangeShapeType="1"/>
            </p:cNvSpPr>
            <p:nvPr/>
          </p:nvSpPr>
          <p:spPr bwMode="auto">
            <a:xfrm>
              <a:off x="3984" y="1680"/>
              <a:ext cx="528" cy="144"/>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84" name="Line 24">
              <a:extLst>
                <a:ext uri="{FF2B5EF4-FFF2-40B4-BE49-F238E27FC236}">
                  <a16:creationId xmlns:a16="http://schemas.microsoft.com/office/drawing/2014/main" id="{0BE8BA28-00B3-424E-8249-41FAAFDFAC79}"/>
                </a:ext>
              </a:extLst>
            </p:cNvPr>
            <p:cNvSpPr>
              <a:spLocks noChangeShapeType="1"/>
            </p:cNvSpPr>
            <p:nvPr/>
          </p:nvSpPr>
          <p:spPr bwMode="auto">
            <a:xfrm>
              <a:off x="4704" y="1296"/>
              <a:ext cx="480" cy="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85" name="Line 25">
              <a:extLst>
                <a:ext uri="{FF2B5EF4-FFF2-40B4-BE49-F238E27FC236}">
                  <a16:creationId xmlns:a16="http://schemas.microsoft.com/office/drawing/2014/main" id="{3ED22C73-8329-1443-AB3B-426FA8D009A7}"/>
                </a:ext>
              </a:extLst>
            </p:cNvPr>
            <p:cNvSpPr>
              <a:spLocks noChangeShapeType="1"/>
            </p:cNvSpPr>
            <p:nvPr/>
          </p:nvSpPr>
          <p:spPr bwMode="auto">
            <a:xfrm flipV="1">
              <a:off x="3264" y="2352"/>
              <a:ext cx="528" cy="24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86" name="Line 26">
              <a:extLst>
                <a:ext uri="{FF2B5EF4-FFF2-40B4-BE49-F238E27FC236}">
                  <a16:creationId xmlns:a16="http://schemas.microsoft.com/office/drawing/2014/main" id="{4A659D66-1E21-6041-BA7B-FE1EA8ACE9D3}"/>
                </a:ext>
              </a:extLst>
            </p:cNvPr>
            <p:cNvSpPr>
              <a:spLocks noChangeShapeType="1"/>
            </p:cNvSpPr>
            <p:nvPr/>
          </p:nvSpPr>
          <p:spPr bwMode="auto">
            <a:xfrm>
              <a:off x="3264" y="2640"/>
              <a:ext cx="528" cy="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87" name="Line 27">
              <a:extLst>
                <a:ext uri="{FF2B5EF4-FFF2-40B4-BE49-F238E27FC236}">
                  <a16:creationId xmlns:a16="http://schemas.microsoft.com/office/drawing/2014/main" id="{A72C7060-4986-7049-A98C-F7E3B10AD2F6}"/>
                </a:ext>
              </a:extLst>
            </p:cNvPr>
            <p:cNvSpPr>
              <a:spLocks noChangeShapeType="1"/>
            </p:cNvSpPr>
            <p:nvPr/>
          </p:nvSpPr>
          <p:spPr bwMode="auto">
            <a:xfrm>
              <a:off x="3216" y="2688"/>
              <a:ext cx="576" cy="24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88" name="Line 28">
              <a:extLst>
                <a:ext uri="{FF2B5EF4-FFF2-40B4-BE49-F238E27FC236}">
                  <a16:creationId xmlns:a16="http://schemas.microsoft.com/office/drawing/2014/main" id="{2BDF8383-FC77-084A-B8FD-3483CAC25A13}"/>
                </a:ext>
              </a:extLst>
            </p:cNvPr>
            <p:cNvSpPr>
              <a:spLocks noChangeShapeType="1"/>
            </p:cNvSpPr>
            <p:nvPr/>
          </p:nvSpPr>
          <p:spPr bwMode="auto">
            <a:xfrm flipV="1">
              <a:off x="3984" y="2352"/>
              <a:ext cx="528" cy="24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89" name="Line 29">
              <a:extLst>
                <a:ext uri="{FF2B5EF4-FFF2-40B4-BE49-F238E27FC236}">
                  <a16:creationId xmlns:a16="http://schemas.microsoft.com/office/drawing/2014/main" id="{1CD0D247-58E7-2A4C-9638-84F7A0BA9559}"/>
                </a:ext>
              </a:extLst>
            </p:cNvPr>
            <p:cNvSpPr>
              <a:spLocks noChangeShapeType="1"/>
            </p:cNvSpPr>
            <p:nvPr/>
          </p:nvSpPr>
          <p:spPr bwMode="auto">
            <a:xfrm>
              <a:off x="3984" y="2688"/>
              <a:ext cx="528" cy="144"/>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91" name="Line 31">
              <a:extLst>
                <a:ext uri="{FF2B5EF4-FFF2-40B4-BE49-F238E27FC236}">
                  <a16:creationId xmlns:a16="http://schemas.microsoft.com/office/drawing/2014/main" id="{DE7B69AD-3ED6-684E-9DF2-19CA2C755146}"/>
                </a:ext>
              </a:extLst>
            </p:cNvPr>
            <p:cNvSpPr>
              <a:spLocks noChangeShapeType="1"/>
            </p:cNvSpPr>
            <p:nvPr/>
          </p:nvSpPr>
          <p:spPr bwMode="auto">
            <a:xfrm flipV="1">
              <a:off x="4704" y="2064"/>
              <a:ext cx="480" cy="24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92" name="Line 32">
              <a:extLst>
                <a:ext uri="{FF2B5EF4-FFF2-40B4-BE49-F238E27FC236}">
                  <a16:creationId xmlns:a16="http://schemas.microsoft.com/office/drawing/2014/main" id="{89C400D0-1FD3-D045-8481-1D48782D7E24}"/>
                </a:ext>
              </a:extLst>
            </p:cNvPr>
            <p:cNvSpPr>
              <a:spLocks noChangeShapeType="1"/>
            </p:cNvSpPr>
            <p:nvPr/>
          </p:nvSpPr>
          <p:spPr bwMode="auto">
            <a:xfrm>
              <a:off x="4704" y="2352"/>
              <a:ext cx="480" cy="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393" name="Line 33">
              <a:extLst>
                <a:ext uri="{FF2B5EF4-FFF2-40B4-BE49-F238E27FC236}">
                  <a16:creationId xmlns:a16="http://schemas.microsoft.com/office/drawing/2014/main" id="{A32950C8-D06C-5C40-8B6C-462932C4C492}"/>
                </a:ext>
              </a:extLst>
            </p:cNvPr>
            <p:cNvSpPr>
              <a:spLocks noChangeShapeType="1"/>
            </p:cNvSpPr>
            <p:nvPr/>
          </p:nvSpPr>
          <p:spPr bwMode="auto">
            <a:xfrm>
              <a:off x="4656" y="2400"/>
              <a:ext cx="528" cy="240"/>
            </a:xfrm>
            <a:prstGeom prst="line">
              <a:avLst/>
            </a:prstGeom>
            <a:noFill/>
            <a:ln w="158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grpSp>
      <p:sp>
        <p:nvSpPr>
          <p:cNvPr id="15394" name="Text Box 34">
            <a:extLst>
              <a:ext uri="{FF2B5EF4-FFF2-40B4-BE49-F238E27FC236}">
                <a16:creationId xmlns:a16="http://schemas.microsoft.com/office/drawing/2014/main" id="{8FA10378-313B-0E4A-B4E2-49E7B9F76CE1}"/>
              </a:ext>
            </a:extLst>
          </p:cNvPr>
          <p:cNvSpPr txBox="1">
            <a:spLocks noChangeArrowheads="1"/>
          </p:cNvSpPr>
          <p:nvPr/>
        </p:nvSpPr>
        <p:spPr bwMode="auto">
          <a:xfrm>
            <a:off x="906887" y="3900488"/>
            <a:ext cx="3200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There are three kinds of nodes:</a:t>
            </a:r>
          </a:p>
        </p:txBody>
      </p:sp>
      <p:sp>
        <p:nvSpPr>
          <p:cNvPr id="15395" name="Text Box 35">
            <a:extLst>
              <a:ext uri="{FF2B5EF4-FFF2-40B4-BE49-F238E27FC236}">
                <a16:creationId xmlns:a16="http://schemas.microsoft.com/office/drawing/2014/main" id="{90B0D79D-F403-6F4A-AAA8-69B2A21DB399}"/>
              </a:ext>
            </a:extLst>
          </p:cNvPr>
          <p:cNvSpPr txBox="1">
            <a:spLocks noChangeArrowheads="1"/>
          </p:cNvSpPr>
          <p:nvPr/>
        </p:nvSpPr>
        <p:spPr bwMode="auto">
          <a:xfrm>
            <a:off x="983087" y="1690688"/>
            <a:ext cx="3810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a:latin typeface="Times New Roman" panose="02020603050405020304" pitchFamily="18" charset="0"/>
              </a:rPr>
              <a:t>A tree is composed of </a:t>
            </a:r>
            <a:r>
              <a:rPr lang="en-US" altLang="en-US" sz="2400" dirty="0">
                <a:solidFill>
                  <a:schemeClr val="tx2"/>
                </a:solidFill>
                <a:latin typeface="Times New Roman" panose="02020603050405020304" pitchFamily="18" charset="0"/>
              </a:rPr>
              <a:t>nodes</a:t>
            </a:r>
            <a:endParaRPr lang="en-US" altLang="en-US" sz="2400" dirty="0">
              <a:latin typeface="Times New Roman" panose="02020603050405020304" pitchFamily="18" charset="0"/>
            </a:endParaRPr>
          </a:p>
          <a:p>
            <a:pPr>
              <a:spcBef>
                <a:spcPct val="50000"/>
              </a:spcBef>
            </a:pPr>
            <a:endParaRPr lang="en-US" altLang="en-US" sz="2400" dirty="0">
              <a:latin typeface="Times New Roman" panose="02020603050405020304" pitchFamily="18" charset="0"/>
            </a:endParaRPr>
          </a:p>
        </p:txBody>
      </p:sp>
      <p:grpSp>
        <p:nvGrpSpPr>
          <p:cNvPr id="15404" name="Group 44">
            <a:extLst>
              <a:ext uri="{FF2B5EF4-FFF2-40B4-BE49-F238E27FC236}">
                <a16:creationId xmlns:a16="http://schemas.microsoft.com/office/drawing/2014/main" id="{427647C5-7207-094B-BFC8-799330550CC2}"/>
              </a:ext>
            </a:extLst>
          </p:cNvPr>
          <p:cNvGrpSpPr>
            <a:grpSpLocks/>
          </p:cNvGrpSpPr>
          <p:nvPr/>
        </p:nvGrpSpPr>
        <p:grpSpPr bwMode="auto">
          <a:xfrm>
            <a:off x="1059287" y="4738693"/>
            <a:ext cx="4038600" cy="461963"/>
            <a:chOff x="768" y="3024"/>
            <a:chExt cx="2544" cy="291"/>
          </a:xfrm>
        </p:grpSpPr>
        <p:sp>
          <p:nvSpPr>
            <p:cNvPr id="15397" name="Oval 37">
              <a:extLst>
                <a:ext uri="{FF2B5EF4-FFF2-40B4-BE49-F238E27FC236}">
                  <a16:creationId xmlns:a16="http://schemas.microsoft.com/office/drawing/2014/main" id="{123B1726-4C74-DB40-A253-5F229EE6C44C}"/>
                </a:ext>
              </a:extLst>
            </p:cNvPr>
            <p:cNvSpPr>
              <a:spLocks noChangeArrowheads="1"/>
            </p:cNvSpPr>
            <p:nvPr/>
          </p:nvSpPr>
          <p:spPr bwMode="auto">
            <a:xfrm>
              <a:off x="768" y="3072"/>
              <a:ext cx="192" cy="192"/>
            </a:xfrm>
            <a:prstGeom prst="ellipse">
              <a:avLst/>
            </a:prstGeom>
            <a:solidFill>
              <a:srgbClr val="00FF00"/>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400" name="Text Box 40">
              <a:extLst>
                <a:ext uri="{FF2B5EF4-FFF2-40B4-BE49-F238E27FC236}">
                  <a16:creationId xmlns:a16="http://schemas.microsoft.com/office/drawing/2014/main" id="{22598BE3-0E83-264C-BB23-DED029BBF0DF}"/>
                </a:ext>
              </a:extLst>
            </p:cNvPr>
            <p:cNvSpPr txBox="1">
              <a:spLocks noChangeArrowheads="1"/>
            </p:cNvSpPr>
            <p:nvPr/>
          </p:nvSpPr>
          <p:spPr bwMode="auto">
            <a:xfrm>
              <a:off x="960" y="3024"/>
              <a:ext cx="23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The (one) </a:t>
              </a:r>
              <a:r>
                <a:rPr lang="en-US" altLang="en-US" sz="2400">
                  <a:solidFill>
                    <a:schemeClr val="tx2"/>
                  </a:solidFill>
                  <a:latin typeface="Times New Roman" panose="02020603050405020304" pitchFamily="18" charset="0"/>
                </a:rPr>
                <a:t>root</a:t>
              </a:r>
              <a:r>
                <a:rPr lang="en-US" altLang="en-US" sz="2400">
                  <a:latin typeface="Times New Roman" panose="02020603050405020304" pitchFamily="18" charset="0"/>
                </a:rPr>
                <a:t> node</a:t>
              </a:r>
            </a:p>
          </p:txBody>
        </p:sp>
      </p:grpSp>
      <p:grpSp>
        <p:nvGrpSpPr>
          <p:cNvPr id="15405" name="Group 45">
            <a:extLst>
              <a:ext uri="{FF2B5EF4-FFF2-40B4-BE49-F238E27FC236}">
                <a16:creationId xmlns:a16="http://schemas.microsoft.com/office/drawing/2014/main" id="{54471F39-EAAC-B843-9F1B-0E4DBF449DB0}"/>
              </a:ext>
            </a:extLst>
          </p:cNvPr>
          <p:cNvGrpSpPr>
            <a:grpSpLocks/>
          </p:cNvGrpSpPr>
          <p:nvPr/>
        </p:nvGrpSpPr>
        <p:grpSpPr bwMode="auto">
          <a:xfrm>
            <a:off x="1059287" y="5195894"/>
            <a:ext cx="4191000" cy="461963"/>
            <a:chOff x="768" y="3312"/>
            <a:chExt cx="2640" cy="291"/>
          </a:xfrm>
        </p:grpSpPr>
        <p:sp>
          <p:nvSpPr>
            <p:cNvPr id="15398" name="Oval 38">
              <a:extLst>
                <a:ext uri="{FF2B5EF4-FFF2-40B4-BE49-F238E27FC236}">
                  <a16:creationId xmlns:a16="http://schemas.microsoft.com/office/drawing/2014/main" id="{1F03B31C-D1FA-4743-9972-847529FE1C8A}"/>
                </a:ext>
              </a:extLst>
            </p:cNvPr>
            <p:cNvSpPr>
              <a:spLocks noChangeArrowheads="1"/>
            </p:cNvSpPr>
            <p:nvPr/>
          </p:nvSpPr>
          <p:spPr bwMode="auto">
            <a:xfrm>
              <a:off x="768" y="3360"/>
              <a:ext cx="192" cy="192"/>
            </a:xfrm>
            <a:prstGeom prst="ellipse">
              <a:avLst/>
            </a:prstGeom>
            <a:solidFill>
              <a:srgbClr val="FFFF99"/>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401" name="Text Box 41">
              <a:extLst>
                <a:ext uri="{FF2B5EF4-FFF2-40B4-BE49-F238E27FC236}">
                  <a16:creationId xmlns:a16="http://schemas.microsoft.com/office/drawing/2014/main" id="{1FDD64E6-CCAA-1648-A914-7AD7568B58BC}"/>
                </a:ext>
              </a:extLst>
            </p:cNvPr>
            <p:cNvSpPr txBox="1">
              <a:spLocks noChangeArrowheads="1"/>
            </p:cNvSpPr>
            <p:nvPr/>
          </p:nvSpPr>
          <p:spPr bwMode="auto">
            <a:xfrm>
              <a:off x="1008" y="3312"/>
              <a:ext cx="24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chemeClr val="tx2"/>
                  </a:solidFill>
                  <a:latin typeface="Times New Roman" panose="02020603050405020304" pitchFamily="18" charset="0"/>
                </a:rPr>
                <a:t>Internal</a:t>
              </a:r>
              <a:r>
                <a:rPr lang="en-US" altLang="en-US" sz="2400">
                  <a:latin typeface="Times New Roman" panose="02020603050405020304" pitchFamily="18" charset="0"/>
                </a:rPr>
                <a:t> nodes</a:t>
              </a:r>
            </a:p>
          </p:txBody>
        </p:sp>
      </p:grpSp>
      <p:grpSp>
        <p:nvGrpSpPr>
          <p:cNvPr id="15406" name="Group 46">
            <a:extLst>
              <a:ext uri="{FF2B5EF4-FFF2-40B4-BE49-F238E27FC236}">
                <a16:creationId xmlns:a16="http://schemas.microsoft.com/office/drawing/2014/main" id="{28201CCD-A23B-734E-B1D7-A270BF83A0AF}"/>
              </a:ext>
            </a:extLst>
          </p:cNvPr>
          <p:cNvGrpSpPr>
            <a:grpSpLocks/>
          </p:cNvGrpSpPr>
          <p:nvPr/>
        </p:nvGrpSpPr>
        <p:grpSpPr bwMode="auto">
          <a:xfrm>
            <a:off x="1059287" y="5653094"/>
            <a:ext cx="2743200" cy="461963"/>
            <a:chOff x="768" y="3600"/>
            <a:chExt cx="1728" cy="291"/>
          </a:xfrm>
        </p:grpSpPr>
        <p:sp>
          <p:nvSpPr>
            <p:cNvPr id="15399" name="Oval 39">
              <a:extLst>
                <a:ext uri="{FF2B5EF4-FFF2-40B4-BE49-F238E27FC236}">
                  <a16:creationId xmlns:a16="http://schemas.microsoft.com/office/drawing/2014/main" id="{AC7E32D0-225F-1448-9164-4C9F57938319}"/>
                </a:ext>
              </a:extLst>
            </p:cNvPr>
            <p:cNvSpPr>
              <a:spLocks noChangeArrowheads="1"/>
            </p:cNvSpPr>
            <p:nvPr/>
          </p:nvSpPr>
          <p:spPr bwMode="auto">
            <a:xfrm>
              <a:off x="768" y="3648"/>
              <a:ext cx="192" cy="192"/>
            </a:xfrm>
            <a:prstGeom prst="ellipse">
              <a:avLst/>
            </a:prstGeom>
            <a:solidFill>
              <a:srgbClr val="FF0000"/>
            </a:solidFill>
            <a:ln w="15875">
              <a:solidFill>
                <a:schemeClr val="bg2"/>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5402" name="Text Box 42">
              <a:extLst>
                <a:ext uri="{FF2B5EF4-FFF2-40B4-BE49-F238E27FC236}">
                  <a16:creationId xmlns:a16="http://schemas.microsoft.com/office/drawing/2014/main" id="{A66D313F-29BE-374E-9F3F-6829A2BD834C}"/>
                </a:ext>
              </a:extLst>
            </p:cNvPr>
            <p:cNvSpPr txBox="1">
              <a:spLocks noChangeArrowheads="1"/>
            </p:cNvSpPr>
            <p:nvPr/>
          </p:nvSpPr>
          <p:spPr bwMode="auto">
            <a:xfrm>
              <a:off x="1008" y="3600"/>
              <a:ext cx="14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chemeClr val="tx2"/>
                  </a:solidFill>
                  <a:latin typeface="Times New Roman" panose="02020603050405020304" pitchFamily="18" charset="0"/>
                </a:rPr>
                <a:t>Leaf</a:t>
              </a:r>
              <a:r>
                <a:rPr lang="en-US" altLang="en-US" sz="2400">
                  <a:latin typeface="Times New Roman" panose="02020603050405020304" pitchFamily="18" charset="0"/>
                </a:rPr>
                <a:t> nodes</a:t>
              </a:r>
            </a:p>
          </p:txBody>
        </p:sp>
      </p:grpSp>
      <p:sp>
        <p:nvSpPr>
          <p:cNvPr id="15407" name="Text Box 47">
            <a:extLst>
              <a:ext uri="{FF2B5EF4-FFF2-40B4-BE49-F238E27FC236}">
                <a16:creationId xmlns:a16="http://schemas.microsoft.com/office/drawing/2014/main" id="{93D9C7A8-EAA7-6C41-A859-274D3A1BD7D6}"/>
              </a:ext>
            </a:extLst>
          </p:cNvPr>
          <p:cNvSpPr txBox="1">
            <a:spLocks noChangeArrowheads="1"/>
          </p:cNvSpPr>
          <p:nvPr/>
        </p:nvSpPr>
        <p:spPr bwMode="auto">
          <a:xfrm>
            <a:off x="4412087" y="5043488"/>
            <a:ext cx="4038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i="1">
                <a:latin typeface="Times New Roman" panose="02020603050405020304" pitchFamily="18" charset="0"/>
              </a:rPr>
              <a:t>Backtracking</a:t>
            </a:r>
            <a:r>
              <a:rPr lang="en-US" altLang="en-US" sz="2400">
                <a:latin typeface="Times New Roman" panose="02020603050405020304" pitchFamily="18" charset="0"/>
              </a:rPr>
              <a:t> can be thought of as searching a tree for a particular “goal” leaf node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95"/>
                                        </p:tgtEl>
                                        <p:attrNameLst>
                                          <p:attrName>style.visibility</p:attrName>
                                        </p:attrNameLst>
                                      </p:cBhvr>
                                      <p:to>
                                        <p:strVal val="visible"/>
                                      </p:to>
                                    </p:set>
                                    <p:animEffect transition="in" filter="wipe(left)">
                                      <p:cBhvr>
                                        <p:cTn id="7" dur="500"/>
                                        <p:tgtEl>
                                          <p:spTgt spid="15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403"/>
                                        </p:tgtEl>
                                        <p:attrNameLst>
                                          <p:attrName>style.visibility</p:attrName>
                                        </p:attrNameLst>
                                      </p:cBhvr>
                                      <p:to>
                                        <p:strVal val="visible"/>
                                      </p:to>
                                    </p:set>
                                    <p:animEffect transition="in" filter="dissolve">
                                      <p:cBhvr>
                                        <p:cTn id="12" dur="500"/>
                                        <p:tgtEl>
                                          <p:spTgt spid="154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94"/>
                                        </p:tgtEl>
                                        <p:attrNameLst>
                                          <p:attrName>style.visibility</p:attrName>
                                        </p:attrNameLst>
                                      </p:cBhvr>
                                      <p:to>
                                        <p:strVal val="visible"/>
                                      </p:to>
                                    </p:set>
                                    <p:animEffect transition="in" filter="wipe(left)">
                                      <p:cBhvr>
                                        <p:cTn id="17" dur="500"/>
                                        <p:tgtEl>
                                          <p:spTgt spid="153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5404"/>
                                        </p:tgtEl>
                                        <p:attrNameLst>
                                          <p:attrName>style.visibility</p:attrName>
                                        </p:attrNameLst>
                                      </p:cBhvr>
                                      <p:to>
                                        <p:strVal val="visible"/>
                                      </p:to>
                                    </p:set>
                                    <p:animEffect transition="in" filter="wipe(left)">
                                      <p:cBhvr>
                                        <p:cTn id="22" dur="500"/>
                                        <p:tgtEl>
                                          <p:spTgt spid="1540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405"/>
                                        </p:tgtEl>
                                        <p:attrNameLst>
                                          <p:attrName>style.visibility</p:attrName>
                                        </p:attrNameLst>
                                      </p:cBhvr>
                                      <p:to>
                                        <p:strVal val="visible"/>
                                      </p:to>
                                    </p:set>
                                    <p:animEffect transition="in" filter="wipe(left)">
                                      <p:cBhvr>
                                        <p:cTn id="27" dur="500"/>
                                        <p:tgtEl>
                                          <p:spTgt spid="1540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5406"/>
                                        </p:tgtEl>
                                        <p:attrNameLst>
                                          <p:attrName>style.visibility</p:attrName>
                                        </p:attrNameLst>
                                      </p:cBhvr>
                                      <p:to>
                                        <p:strVal val="visible"/>
                                      </p:to>
                                    </p:set>
                                    <p:animEffect transition="in" filter="wipe(left)">
                                      <p:cBhvr>
                                        <p:cTn id="32" dur="500"/>
                                        <p:tgtEl>
                                          <p:spTgt spid="15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407"/>
                                        </p:tgtEl>
                                        <p:attrNameLst>
                                          <p:attrName>style.visibility</p:attrName>
                                        </p:attrNameLst>
                                      </p:cBhvr>
                                      <p:to>
                                        <p:strVal val="visible"/>
                                      </p:to>
                                    </p:set>
                                    <p:animEffect transition="in" filter="wipe(left)">
                                      <p:cBhvr>
                                        <p:cTn id="37" dur="500"/>
                                        <p:tgtEl>
                                          <p:spTgt spid="15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4" grpId="0" autoUpdateAnimBg="0"/>
      <p:bldP spid="15395" grpId="0" autoUpdateAnimBg="0"/>
      <p:bldP spid="15407"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26D83B0-69F8-2944-91C7-1E6B0063F1FE}"/>
              </a:ext>
            </a:extLst>
          </p:cNvPr>
          <p:cNvSpPr>
            <a:spLocks noGrp="1" noChangeArrowheads="1"/>
          </p:cNvSpPr>
          <p:nvPr>
            <p:ph type="title"/>
          </p:nvPr>
        </p:nvSpPr>
        <p:spPr/>
        <p:txBody>
          <a:bodyPr/>
          <a:lstStyle/>
          <a:p>
            <a:r>
              <a:rPr lang="en-US" altLang="en-US"/>
              <a:t>The backtracking algorithm</a:t>
            </a:r>
          </a:p>
        </p:txBody>
      </p:sp>
      <p:sp>
        <p:nvSpPr>
          <p:cNvPr id="18435" name="Rectangle 3">
            <a:extLst>
              <a:ext uri="{FF2B5EF4-FFF2-40B4-BE49-F238E27FC236}">
                <a16:creationId xmlns:a16="http://schemas.microsoft.com/office/drawing/2014/main" id="{1AF1FCA0-34C7-0649-ADEB-83BF3E5DB97E}"/>
              </a:ext>
            </a:extLst>
          </p:cNvPr>
          <p:cNvSpPr>
            <a:spLocks noGrp="1" noChangeArrowheads="1"/>
          </p:cNvSpPr>
          <p:nvPr>
            <p:ph type="body" idx="1"/>
          </p:nvPr>
        </p:nvSpPr>
        <p:spPr/>
        <p:txBody>
          <a:bodyPr/>
          <a:lstStyle/>
          <a:p>
            <a:r>
              <a:rPr lang="en-US" altLang="en-US" dirty="0"/>
              <a:t>Backtracking is really quite simple--we “explore” each node, as follows:</a:t>
            </a:r>
          </a:p>
          <a:p>
            <a:r>
              <a:rPr lang="en-US" altLang="en-US" dirty="0"/>
              <a:t>To “explore” node N:</a:t>
            </a:r>
          </a:p>
          <a:p>
            <a:pPr marL="457200" lvl="1" indent="0">
              <a:buClr>
                <a:schemeClr val="tx1"/>
              </a:buClr>
              <a:buNone/>
            </a:pPr>
            <a:r>
              <a:rPr lang="en-US" altLang="en-US" dirty="0">
                <a:solidFill>
                  <a:schemeClr val="accent5"/>
                </a:solidFill>
                <a:latin typeface="Trebuchet MS" panose="020B0703020202090204" pitchFamily="34" charset="0"/>
              </a:rPr>
              <a:t>If N is a goal node, return “success”</a:t>
            </a:r>
          </a:p>
          <a:p>
            <a:pPr marL="457200" lvl="1" indent="0">
              <a:buClr>
                <a:schemeClr val="tx1"/>
              </a:buClr>
              <a:buNone/>
            </a:pPr>
            <a:r>
              <a:rPr lang="en-US" altLang="en-US" dirty="0">
                <a:solidFill>
                  <a:schemeClr val="accent5"/>
                </a:solidFill>
                <a:latin typeface="Trebuchet MS" panose="020B0703020202090204" pitchFamily="34" charset="0"/>
              </a:rPr>
              <a:t>Else if N is a leaf node, return “failure”</a:t>
            </a:r>
          </a:p>
          <a:p>
            <a:pPr marL="457200" lvl="1" indent="0">
              <a:buClr>
                <a:schemeClr val="tx1"/>
              </a:buClr>
              <a:buNone/>
            </a:pPr>
            <a:r>
              <a:rPr lang="en-US" altLang="en-US" dirty="0">
                <a:solidFill>
                  <a:schemeClr val="accent5"/>
                </a:solidFill>
                <a:latin typeface="Trebuchet MS" panose="020B0703020202090204" pitchFamily="34" charset="0"/>
              </a:rPr>
              <a:t>For each child C of N:</a:t>
            </a:r>
          </a:p>
          <a:p>
            <a:pPr marL="914400" lvl="2" indent="0">
              <a:buClr>
                <a:schemeClr val="tx1"/>
              </a:buClr>
              <a:buNone/>
            </a:pPr>
            <a:r>
              <a:rPr lang="en-US" altLang="en-US" sz="2400" dirty="0">
                <a:solidFill>
                  <a:schemeClr val="accent5"/>
                </a:solidFill>
                <a:latin typeface="Trebuchet MS" panose="020B0703020202090204" pitchFamily="34" charset="0"/>
              </a:rPr>
              <a:t>Explore C</a:t>
            </a:r>
          </a:p>
          <a:p>
            <a:pPr marL="914400" lvl="2" indent="0">
              <a:buClr>
                <a:schemeClr val="tx1"/>
              </a:buClr>
              <a:buNone/>
            </a:pPr>
            <a:r>
              <a:rPr lang="en-US" altLang="en-US" sz="2400" dirty="0">
                <a:solidFill>
                  <a:schemeClr val="accent5"/>
                </a:solidFill>
                <a:latin typeface="Trebuchet MS" panose="020B0703020202090204" pitchFamily="34" charset="0"/>
              </a:rPr>
              <a:t>If C was successful, return “success”</a:t>
            </a:r>
          </a:p>
          <a:p>
            <a:pPr marL="457200" lvl="1" indent="0">
              <a:buClr>
                <a:schemeClr val="tx1"/>
              </a:buClr>
              <a:buNone/>
            </a:pPr>
            <a:r>
              <a:rPr lang="en-US" altLang="en-US" dirty="0">
                <a:solidFill>
                  <a:schemeClr val="accent5"/>
                </a:solidFill>
                <a:latin typeface="Trebuchet MS" panose="020B0703020202090204" pitchFamily="34" charset="0"/>
              </a:rPr>
              <a:t>Return “failure”</a:t>
            </a:r>
          </a:p>
          <a:p>
            <a:pPr marL="457200" lvl="1" indent="0">
              <a:buClr>
                <a:schemeClr val="tx1"/>
              </a:buClr>
              <a:buNone/>
            </a:pPr>
            <a:endParaRPr lang="en-US" altLang="en-US" dirty="0">
              <a:solidFill>
                <a:schemeClr val="accent2"/>
              </a:solidFill>
              <a:latin typeface="Trebuchet MS" panose="020B0703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Backtracking Algorithm</a:t>
            </a:r>
            <a:endParaRPr lang="en-SG" dirty="0"/>
          </a:p>
        </p:txBody>
      </p:sp>
      <p:sp>
        <p:nvSpPr>
          <p:cNvPr id="3" name="Content Placeholder 2"/>
          <p:cNvSpPr>
            <a:spLocks noGrp="1"/>
          </p:cNvSpPr>
          <p:nvPr>
            <p:ph idx="1"/>
          </p:nvPr>
        </p:nvSpPr>
        <p:spPr>
          <a:xfrm>
            <a:off x="838200" y="1825625"/>
            <a:ext cx="10515600" cy="2039793"/>
          </a:xfrm>
        </p:spPr>
        <p:txBody>
          <a:bodyPr/>
          <a:lstStyle/>
          <a:p>
            <a:r>
              <a:rPr lang="en-US" dirty="0"/>
              <a:t>How to backtrack?</a:t>
            </a:r>
          </a:p>
          <a:p>
            <a:pPr lvl="1"/>
            <a:r>
              <a:rPr lang="en-US" dirty="0"/>
              <a:t>Recursive function</a:t>
            </a:r>
          </a:p>
        </p:txBody>
      </p:sp>
      <p:sp>
        <p:nvSpPr>
          <p:cNvPr id="4" name="TextBox 3"/>
          <p:cNvSpPr txBox="1"/>
          <p:nvPr/>
        </p:nvSpPr>
        <p:spPr>
          <a:xfrm>
            <a:off x="1104423" y="3293773"/>
            <a:ext cx="6409127" cy="2677656"/>
          </a:xfrm>
          <a:prstGeom prst="rect">
            <a:avLst/>
          </a:prstGeom>
          <a:noFill/>
          <a:ln>
            <a:solidFill>
              <a:schemeClr val="tx1"/>
            </a:solidFill>
          </a:ln>
        </p:spPr>
        <p:txBody>
          <a:bodyPr wrap="none" rtlCol="0">
            <a:spAutoFit/>
          </a:bodyPr>
          <a:lstStyle/>
          <a:p>
            <a:r>
              <a:rPr lang="en-US" sz="2400" dirty="0">
                <a:solidFill>
                  <a:schemeClr val="accent5"/>
                </a:solidFill>
                <a:latin typeface="Arial" panose="020B0604020202020204" pitchFamily="34" charset="0"/>
                <a:cs typeface="Arial" panose="020B0604020202020204" pitchFamily="34" charset="0"/>
              </a:rPr>
              <a:t>Backtracking(N)</a:t>
            </a:r>
          </a:p>
          <a:p>
            <a:pPr lvl="1">
              <a:buClr>
                <a:schemeClr val="tx1"/>
              </a:buClr>
            </a:pPr>
            <a:r>
              <a:rPr lang="en-US" sz="2400" dirty="0">
                <a:solidFill>
                  <a:schemeClr val="accent5"/>
                </a:solidFill>
                <a:latin typeface="Arial" panose="020B0604020202020204" pitchFamily="34" charset="0"/>
                <a:cs typeface="Arial" panose="020B0604020202020204" pitchFamily="34" charset="0"/>
              </a:rPr>
              <a:t>	</a:t>
            </a:r>
            <a:r>
              <a:rPr lang="en-US" altLang="en-US" sz="2400" dirty="0">
                <a:solidFill>
                  <a:schemeClr val="accent5"/>
                </a:solidFill>
                <a:latin typeface="Arial" panose="020B0604020202020204" pitchFamily="34" charset="0"/>
                <a:cs typeface="Arial" panose="020B0604020202020204" pitchFamily="34" charset="0"/>
              </a:rPr>
              <a:t>If N is a goal node, return “success”</a:t>
            </a:r>
          </a:p>
          <a:p>
            <a:pPr lvl="1">
              <a:buClr>
                <a:schemeClr val="tx1"/>
              </a:buClr>
            </a:pPr>
            <a:r>
              <a:rPr lang="en-US" altLang="en-US" sz="2400" dirty="0">
                <a:solidFill>
                  <a:schemeClr val="accent5"/>
                </a:solidFill>
                <a:latin typeface="Arial" panose="020B0604020202020204" pitchFamily="34" charset="0"/>
                <a:cs typeface="Arial" panose="020B0604020202020204" pitchFamily="34" charset="0"/>
              </a:rPr>
              <a:t>	Else if N is a leaf node, return “failure”</a:t>
            </a:r>
          </a:p>
          <a:p>
            <a:pPr lvl="1">
              <a:buClr>
                <a:schemeClr val="tx1"/>
              </a:buClr>
            </a:pPr>
            <a:r>
              <a:rPr lang="en-US" altLang="en-US" sz="2400" dirty="0">
                <a:solidFill>
                  <a:schemeClr val="accent5"/>
                </a:solidFill>
                <a:latin typeface="Arial" panose="020B0604020202020204" pitchFamily="34" charset="0"/>
                <a:cs typeface="Arial" panose="020B0604020202020204" pitchFamily="34" charset="0"/>
              </a:rPr>
              <a:t>	For each child C of N,</a:t>
            </a:r>
          </a:p>
          <a:p>
            <a:pPr lvl="2">
              <a:buClr>
                <a:schemeClr val="tx1"/>
              </a:buClr>
            </a:pPr>
            <a:r>
              <a:rPr lang="en-US" altLang="en-US" sz="2400" dirty="0">
                <a:solidFill>
                  <a:schemeClr val="accent5"/>
                </a:solidFill>
                <a:latin typeface="Arial" panose="020B0604020202020204" pitchFamily="34" charset="0"/>
                <a:cs typeface="Arial" panose="020B0604020202020204" pitchFamily="34" charset="0"/>
              </a:rPr>
              <a:t>	If Backtracking(C) == “success” </a:t>
            </a:r>
          </a:p>
          <a:p>
            <a:pPr lvl="2">
              <a:buClr>
                <a:schemeClr val="tx1"/>
              </a:buClr>
            </a:pPr>
            <a:r>
              <a:rPr lang="en-US" altLang="en-US" sz="2400" dirty="0">
                <a:solidFill>
                  <a:schemeClr val="accent5"/>
                </a:solidFill>
                <a:latin typeface="Arial" panose="020B0604020202020204" pitchFamily="34" charset="0"/>
                <a:cs typeface="Arial" panose="020B0604020202020204" pitchFamily="34" charset="0"/>
              </a:rPr>
              <a:t>		Return “success”</a:t>
            </a:r>
          </a:p>
          <a:p>
            <a:pPr lvl="1">
              <a:buClr>
                <a:schemeClr val="tx1"/>
              </a:buClr>
            </a:pPr>
            <a:r>
              <a:rPr lang="en-US" altLang="en-US" sz="2400" dirty="0">
                <a:solidFill>
                  <a:schemeClr val="accent5"/>
                </a:solidFill>
                <a:latin typeface="Arial" panose="020B0604020202020204" pitchFamily="34" charset="0"/>
                <a:cs typeface="Arial" panose="020B0604020202020204" pitchFamily="34" charset="0"/>
              </a:rPr>
              <a:t>	Return “failure”</a:t>
            </a:r>
          </a:p>
        </p:txBody>
      </p:sp>
    </p:spTree>
    <p:extLst>
      <p:ext uri="{BB962C8B-B14F-4D97-AF65-F5344CB8AC3E}">
        <p14:creationId xmlns:p14="http://schemas.microsoft.com/office/powerpoint/2010/main" val="283561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 Functions</a:t>
            </a:r>
          </a:p>
        </p:txBody>
      </p:sp>
      <p:sp>
        <p:nvSpPr>
          <p:cNvPr id="3" name="Content Placeholder 2"/>
          <p:cNvSpPr>
            <a:spLocks noGrp="1"/>
          </p:cNvSpPr>
          <p:nvPr>
            <p:ph idx="1"/>
          </p:nvPr>
        </p:nvSpPr>
        <p:spPr>
          <a:xfrm>
            <a:off x="838199" y="1825625"/>
            <a:ext cx="10703011" cy="4351338"/>
          </a:xfrm>
        </p:spPr>
        <p:txBody>
          <a:bodyPr>
            <a:normAutofit fontScale="92500" lnSpcReduction="20000"/>
          </a:bodyPr>
          <a:lstStyle/>
          <a:p>
            <a:r>
              <a:rPr lang="en-US" dirty="0"/>
              <a:t>Must map all possible value within the range of the hash table uniquely</a:t>
            </a:r>
          </a:p>
          <a:p>
            <a:r>
              <a:rPr lang="en-US" dirty="0"/>
              <a:t>Mapping should achieve an even distribution of the keys</a:t>
            </a:r>
          </a:p>
          <a:p>
            <a:r>
              <a:rPr lang="en-US" dirty="0"/>
              <a:t>Easy and fast to compute</a:t>
            </a:r>
          </a:p>
          <a:p>
            <a:r>
              <a:rPr lang="en-US" dirty="0"/>
              <a:t>Minimize collision</a:t>
            </a:r>
          </a:p>
          <a:p>
            <a:endParaRPr lang="en-US" dirty="0"/>
          </a:p>
          <a:p>
            <a:pPr marL="514350" indent="-514350">
              <a:buFont typeface="+mj-lt"/>
              <a:buAutoNum type="arabicPeriod"/>
            </a:pPr>
            <a:r>
              <a:rPr lang="en-US" dirty="0"/>
              <a:t>Modulo Arithmetic</a:t>
            </a:r>
          </a:p>
          <a:p>
            <a:pPr marL="514350" indent="-514350">
              <a:buFont typeface="+mj-lt"/>
              <a:buAutoNum type="arabicPeriod"/>
            </a:pPr>
            <a:r>
              <a:rPr lang="en-US" dirty="0"/>
              <a:t>Folding</a:t>
            </a:r>
          </a:p>
          <a:p>
            <a:pPr marL="514350" indent="-514350">
              <a:buFont typeface="+mj-lt"/>
              <a:buAutoNum type="arabicPeriod"/>
            </a:pPr>
            <a:r>
              <a:rPr lang="en-US" dirty="0"/>
              <a:t>Mid-square</a:t>
            </a:r>
          </a:p>
          <a:p>
            <a:pPr marL="514350" indent="-514350">
              <a:buFont typeface="+mj-lt"/>
              <a:buAutoNum type="arabicPeriod"/>
            </a:pPr>
            <a:r>
              <a:rPr lang="en-US" dirty="0"/>
              <a:t>Multiplicative Congruential Method</a:t>
            </a:r>
          </a:p>
          <a:p>
            <a:pPr marL="514350" indent="-514350">
              <a:buFont typeface="+mj-lt"/>
              <a:buAutoNum type="arabicPeriod"/>
            </a:pPr>
            <a:r>
              <a:rPr lang="en-US" dirty="0"/>
              <a:t>Etc.</a:t>
            </a:r>
          </a:p>
          <a:p>
            <a:pPr marL="514350" indent="-514350">
              <a:buFont typeface="+mj-lt"/>
              <a:buAutoNum type="arabicPeriod"/>
            </a:pPr>
            <a:endParaRPr lang="en-US" dirty="0"/>
          </a:p>
        </p:txBody>
      </p:sp>
    </p:spTree>
    <p:extLst>
      <p:ext uri="{BB962C8B-B14F-4D97-AF65-F5344CB8AC3E}">
        <p14:creationId xmlns:p14="http://schemas.microsoft.com/office/powerpoint/2010/main" val="628606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FE2DD-0544-CF4E-884C-35ECE8E5B1F3}"/>
              </a:ext>
            </a:extLst>
          </p:cNvPr>
          <p:cNvSpPr>
            <a:spLocks noGrp="1"/>
          </p:cNvSpPr>
          <p:nvPr>
            <p:ph type="title"/>
          </p:nvPr>
        </p:nvSpPr>
        <p:spPr/>
        <p:txBody>
          <a:bodyPr/>
          <a:lstStyle/>
          <a:p>
            <a:r>
              <a:rPr lang="en-US" dirty="0"/>
              <a:t>Coloring problem</a:t>
            </a:r>
          </a:p>
        </p:txBody>
      </p:sp>
      <p:sp>
        <p:nvSpPr>
          <p:cNvPr id="3" name="Content Placeholder 2">
            <a:extLst>
              <a:ext uri="{FF2B5EF4-FFF2-40B4-BE49-F238E27FC236}">
                <a16:creationId xmlns:a16="http://schemas.microsoft.com/office/drawing/2014/main" id="{C8ACD3C8-7D8F-BE4D-8DE4-FB54E0221B53}"/>
              </a:ext>
            </a:extLst>
          </p:cNvPr>
          <p:cNvSpPr>
            <a:spLocks noGrp="1"/>
          </p:cNvSpPr>
          <p:nvPr>
            <p:ph idx="1"/>
          </p:nvPr>
        </p:nvSpPr>
        <p:spPr/>
        <p:txBody>
          <a:bodyPr/>
          <a:lstStyle/>
          <a:p>
            <a:r>
              <a:rPr lang="en-US" dirty="0"/>
              <a:t>Input format: </a:t>
            </a:r>
          </a:p>
          <a:p>
            <a:pPr lvl="1"/>
            <a:r>
              <a:rPr lang="en-SG" dirty="0"/>
              <a:t>2D adjacency matrix representation graph[V][V]</a:t>
            </a:r>
          </a:p>
          <a:p>
            <a:pPr lvl="1"/>
            <a:r>
              <a:rPr lang="en-SG" dirty="0"/>
              <a:t>Number of </a:t>
            </a:r>
            <a:r>
              <a:rPr lang="en-SG" dirty="0" err="1"/>
              <a:t>colors</a:t>
            </a:r>
            <a:r>
              <a:rPr lang="en-SG" dirty="0"/>
              <a:t> m</a:t>
            </a:r>
          </a:p>
          <a:p>
            <a:r>
              <a:rPr lang="en-SG" dirty="0"/>
              <a:t>Output format:</a:t>
            </a:r>
          </a:p>
          <a:p>
            <a:pPr lvl="1"/>
            <a:r>
              <a:rPr lang="en-SG" dirty="0"/>
              <a:t>array </a:t>
            </a:r>
            <a:r>
              <a:rPr lang="en-SG" dirty="0" err="1"/>
              <a:t>color</a:t>
            </a:r>
            <a:r>
              <a:rPr lang="en-SG" dirty="0"/>
              <a:t>[V] that should have numbers from 1 to m</a:t>
            </a:r>
          </a:p>
          <a:p>
            <a:r>
              <a:rPr lang="en-SG" dirty="0"/>
              <a:t>Naïve solution: check all possible combinations</a:t>
            </a:r>
          </a:p>
          <a:p>
            <a:pPr lvl="1"/>
            <a:r>
              <a:rPr lang="en-SG" dirty="0" err="1"/>
              <a:t>m</a:t>
            </a:r>
            <a:r>
              <a:rPr lang="en-SG" baseline="30000" dirty="0" err="1"/>
              <a:t>|V</a:t>
            </a:r>
            <a:r>
              <a:rPr lang="en-SG" baseline="30000" dirty="0"/>
              <a:t>|</a:t>
            </a:r>
            <a:r>
              <a:rPr lang="en-SG" dirty="0"/>
              <a:t> combinations</a:t>
            </a:r>
          </a:p>
          <a:p>
            <a:pPr lvl="1"/>
            <a:r>
              <a:rPr lang="en-SG" dirty="0"/>
              <a:t>If m= 4 and |V| = 64 </a:t>
            </a:r>
            <a:r>
              <a:rPr lang="en-SG" dirty="0">
                <a:sym typeface="Wingdings" pitchFamily="2" charset="2"/>
              </a:rPr>
              <a:t> billion years to run </a:t>
            </a:r>
            <a:endParaRPr lang="en-SG" dirty="0"/>
          </a:p>
          <a:p>
            <a:endParaRPr lang="en-US" dirty="0"/>
          </a:p>
        </p:txBody>
      </p:sp>
      <p:pic>
        <p:nvPicPr>
          <p:cNvPr id="4" name="Picture 3">
            <a:extLst>
              <a:ext uri="{FF2B5EF4-FFF2-40B4-BE49-F238E27FC236}">
                <a16:creationId xmlns:a16="http://schemas.microsoft.com/office/drawing/2014/main" id="{B46526E3-836B-E245-A157-ACEE327D8ADB}"/>
              </a:ext>
            </a:extLst>
          </p:cNvPr>
          <p:cNvPicPr>
            <a:picLocks noChangeAspect="1"/>
          </p:cNvPicPr>
          <p:nvPr/>
        </p:nvPicPr>
        <p:blipFill>
          <a:blip r:embed="rId2"/>
          <a:stretch>
            <a:fillRect/>
          </a:stretch>
        </p:blipFill>
        <p:spPr>
          <a:xfrm>
            <a:off x="8417251" y="2171701"/>
            <a:ext cx="3638980" cy="2392136"/>
          </a:xfrm>
          <a:prstGeom prst="rect">
            <a:avLst/>
          </a:prstGeom>
        </p:spPr>
      </p:pic>
      <p:pic>
        <p:nvPicPr>
          <p:cNvPr id="5" name="Picture 4">
            <a:extLst>
              <a:ext uri="{FF2B5EF4-FFF2-40B4-BE49-F238E27FC236}">
                <a16:creationId xmlns:a16="http://schemas.microsoft.com/office/drawing/2014/main" id="{BBE2237A-AA46-3D40-845C-40F56D965042}"/>
              </a:ext>
            </a:extLst>
          </p:cNvPr>
          <p:cNvPicPr>
            <a:picLocks noChangeAspect="1"/>
          </p:cNvPicPr>
          <p:nvPr/>
        </p:nvPicPr>
        <p:blipFill>
          <a:blip r:embed="rId3"/>
          <a:stretch>
            <a:fillRect/>
          </a:stretch>
        </p:blipFill>
        <p:spPr>
          <a:xfrm flipH="1">
            <a:off x="6991001" y="4692533"/>
            <a:ext cx="581892" cy="571269"/>
          </a:xfrm>
          <a:prstGeom prst="rect">
            <a:avLst/>
          </a:prstGeom>
        </p:spPr>
      </p:pic>
    </p:spTree>
    <p:extLst>
      <p:ext uri="{BB962C8B-B14F-4D97-AF65-F5344CB8AC3E}">
        <p14:creationId xmlns:p14="http://schemas.microsoft.com/office/powerpoint/2010/main" val="325616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5C41-7134-2A47-A988-0B2DE82BEBEF}"/>
              </a:ext>
            </a:extLst>
          </p:cNvPr>
          <p:cNvSpPr>
            <a:spLocks noGrp="1"/>
          </p:cNvSpPr>
          <p:nvPr>
            <p:ph type="title"/>
          </p:nvPr>
        </p:nvSpPr>
        <p:spPr/>
        <p:txBody>
          <a:bodyPr/>
          <a:lstStyle/>
          <a:p>
            <a:r>
              <a:rPr lang="en-US"/>
              <a:t>Backtracking</a:t>
            </a:r>
            <a:endParaRPr lang="en-US" dirty="0"/>
          </a:p>
        </p:txBody>
      </p:sp>
      <p:sp>
        <p:nvSpPr>
          <p:cNvPr id="3" name="Content Placeholder 2">
            <a:extLst>
              <a:ext uri="{FF2B5EF4-FFF2-40B4-BE49-F238E27FC236}">
                <a16:creationId xmlns:a16="http://schemas.microsoft.com/office/drawing/2014/main" id="{290BAEAD-BFC0-1441-A284-A509074EFDC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B03DBC3-B622-314B-9E2B-4A6721A4F36D}"/>
              </a:ext>
            </a:extLst>
          </p:cNvPr>
          <p:cNvPicPr>
            <a:picLocks noChangeAspect="1"/>
          </p:cNvPicPr>
          <p:nvPr/>
        </p:nvPicPr>
        <p:blipFill>
          <a:blip r:embed="rId3"/>
          <a:stretch>
            <a:fillRect/>
          </a:stretch>
        </p:blipFill>
        <p:spPr>
          <a:xfrm>
            <a:off x="838200" y="1825625"/>
            <a:ext cx="1987781" cy="2125463"/>
          </a:xfrm>
          <a:prstGeom prst="rect">
            <a:avLst/>
          </a:prstGeom>
        </p:spPr>
      </p:pic>
      <p:pic>
        <p:nvPicPr>
          <p:cNvPr id="5" name="Picture 4">
            <a:extLst>
              <a:ext uri="{FF2B5EF4-FFF2-40B4-BE49-F238E27FC236}">
                <a16:creationId xmlns:a16="http://schemas.microsoft.com/office/drawing/2014/main" id="{39889426-F2B3-4947-9E43-39057F428C7C}"/>
              </a:ext>
            </a:extLst>
          </p:cNvPr>
          <p:cNvPicPr>
            <a:picLocks noChangeAspect="1"/>
          </p:cNvPicPr>
          <p:nvPr/>
        </p:nvPicPr>
        <p:blipFill>
          <a:blip r:embed="rId4"/>
          <a:stretch>
            <a:fillRect/>
          </a:stretch>
        </p:blipFill>
        <p:spPr>
          <a:xfrm>
            <a:off x="4422950" y="1690688"/>
            <a:ext cx="6250592" cy="4987846"/>
          </a:xfrm>
          <a:prstGeom prst="rect">
            <a:avLst/>
          </a:prstGeom>
        </p:spPr>
      </p:pic>
    </p:spTree>
    <p:extLst>
      <p:ext uri="{BB962C8B-B14F-4D97-AF65-F5344CB8AC3E}">
        <p14:creationId xmlns:p14="http://schemas.microsoft.com/office/powerpoint/2010/main" val="2190398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27CC-460F-E143-B19D-538A948BE9F9}"/>
              </a:ext>
            </a:extLst>
          </p:cNvPr>
          <p:cNvSpPr>
            <a:spLocks noGrp="1"/>
          </p:cNvSpPr>
          <p:nvPr>
            <p:ph type="title"/>
          </p:nvPr>
        </p:nvSpPr>
        <p:spPr/>
        <p:txBody>
          <a:bodyPr/>
          <a:lstStyle/>
          <a:p>
            <a:r>
              <a:rPr lang="en-US" dirty="0"/>
              <a:t>Coloring problem: Backtracking</a:t>
            </a:r>
          </a:p>
        </p:txBody>
      </p:sp>
      <p:sp>
        <p:nvSpPr>
          <p:cNvPr id="3" name="Content Placeholder 2">
            <a:extLst>
              <a:ext uri="{FF2B5EF4-FFF2-40B4-BE49-F238E27FC236}">
                <a16:creationId xmlns:a16="http://schemas.microsoft.com/office/drawing/2014/main" id="{9BFB34D1-1933-8E43-B83F-04AB680F748B}"/>
              </a:ext>
            </a:extLst>
          </p:cNvPr>
          <p:cNvSpPr>
            <a:spLocks noGrp="1"/>
          </p:cNvSpPr>
          <p:nvPr>
            <p:ph idx="1"/>
          </p:nvPr>
        </p:nvSpPr>
        <p:spPr/>
        <p:txBody>
          <a:bodyPr>
            <a:normAutofit/>
          </a:bodyPr>
          <a:lstStyle/>
          <a:p>
            <a:pPr fontAlgn="base"/>
            <a:r>
              <a:rPr lang="en-SG" dirty="0"/>
              <a:t>Create a recursive function that takes current index</a:t>
            </a:r>
          </a:p>
          <a:p>
            <a:pPr fontAlgn="base"/>
            <a:r>
              <a:rPr lang="en-SG" dirty="0"/>
              <a:t>If the current index is equal to the number of vertices</a:t>
            </a:r>
          </a:p>
          <a:p>
            <a:pPr lvl="1" fontAlgn="base"/>
            <a:r>
              <a:rPr lang="en-SG" dirty="0"/>
              <a:t>Print the result.</a:t>
            </a:r>
          </a:p>
          <a:p>
            <a:pPr fontAlgn="base"/>
            <a:r>
              <a:rPr lang="en-SG" dirty="0"/>
              <a:t>Assign each </a:t>
            </a:r>
            <a:r>
              <a:rPr lang="en-SG" dirty="0" err="1"/>
              <a:t>color</a:t>
            </a:r>
            <a:r>
              <a:rPr lang="en-SG" dirty="0"/>
              <a:t> to a vertex (1 to m).</a:t>
            </a:r>
          </a:p>
          <a:p>
            <a:pPr fontAlgn="base"/>
            <a:r>
              <a:rPr lang="en-SG" dirty="0"/>
              <a:t>For every assigned </a:t>
            </a:r>
            <a:r>
              <a:rPr lang="en-SG" dirty="0" err="1"/>
              <a:t>color</a:t>
            </a:r>
            <a:r>
              <a:rPr lang="en-SG" dirty="0"/>
              <a:t>, check if the configuration is safe, recursively call the function with next index</a:t>
            </a:r>
          </a:p>
          <a:p>
            <a:pPr lvl="1" fontAlgn="base"/>
            <a:r>
              <a:rPr lang="en-SG" dirty="0"/>
              <a:t>If any recursive function returns True </a:t>
            </a:r>
          </a:p>
          <a:p>
            <a:pPr lvl="2" fontAlgn="base"/>
            <a:r>
              <a:rPr lang="en-SG" sz="2400" dirty="0"/>
              <a:t>break the loop and return True</a:t>
            </a:r>
            <a:r>
              <a:rPr lang="en-SG" dirty="0"/>
              <a:t>.</a:t>
            </a:r>
          </a:p>
          <a:p>
            <a:pPr fontAlgn="base"/>
            <a:r>
              <a:rPr lang="en-SG" dirty="0"/>
              <a:t>If no recursive function returns True then return False.</a:t>
            </a:r>
          </a:p>
          <a:p>
            <a:endParaRPr lang="en-US" dirty="0"/>
          </a:p>
        </p:txBody>
      </p:sp>
    </p:spTree>
    <p:extLst>
      <p:ext uri="{BB962C8B-B14F-4D97-AF65-F5344CB8AC3E}">
        <p14:creationId xmlns:p14="http://schemas.microsoft.com/office/powerpoint/2010/main" val="231301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C01376A-C77C-9342-BF2B-0ACA22076CCB}"/>
              </a:ext>
            </a:extLst>
          </p:cNvPr>
          <p:cNvPicPr>
            <a:picLocks noChangeAspect="1"/>
          </p:cNvPicPr>
          <p:nvPr/>
        </p:nvPicPr>
        <p:blipFill>
          <a:blip r:embed="rId2"/>
          <a:stretch>
            <a:fillRect/>
          </a:stretch>
        </p:blipFill>
        <p:spPr>
          <a:xfrm>
            <a:off x="665084" y="0"/>
            <a:ext cx="5481961" cy="6858000"/>
          </a:xfrm>
          <a:prstGeom prst="rect">
            <a:avLst/>
          </a:prstGeom>
        </p:spPr>
      </p:pic>
      <p:pic>
        <p:nvPicPr>
          <p:cNvPr id="15" name="Picture 14">
            <a:extLst>
              <a:ext uri="{FF2B5EF4-FFF2-40B4-BE49-F238E27FC236}">
                <a16:creationId xmlns:a16="http://schemas.microsoft.com/office/drawing/2014/main" id="{D68CD48C-643A-B543-BDEE-A7F718CE1FE0}"/>
              </a:ext>
            </a:extLst>
          </p:cNvPr>
          <p:cNvPicPr>
            <a:picLocks noChangeAspect="1"/>
          </p:cNvPicPr>
          <p:nvPr/>
        </p:nvPicPr>
        <p:blipFill>
          <a:blip r:embed="rId3"/>
          <a:stretch>
            <a:fillRect/>
          </a:stretch>
        </p:blipFill>
        <p:spPr>
          <a:xfrm>
            <a:off x="6958077" y="1083484"/>
            <a:ext cx="4737100" cy="2527300"/>
          </a:xfrm>
          <a:prstGeom prst="rect">
            <a:avLst/>
          </a:prstGeom>
        </p:spPr>
      </p:pic>
    </p:spTree>
    <p:extLst>
      <p:ext uri="{BB962C8B-B14F-4D97-AF65-F5344CB8AC3E}">
        <p14:creationId xmlns:p14="http://schemas.microsoft.com/office/powerpoint/2010/main" val="1422943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Eight Queens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549138" cy="4351338"/>
              </a:xfrm>
            </p:spPr>
            <p:txBody>
              <a:bodyPr>
                <a:normAutofit lnSpcReduction="10000"/>
              </a:bodyPr>
              <a:lstStyle/>
              <a:p>
                <a:r>
                  <a:rPr lang="en-US" dirty="0"/>
                  <a:t>A chessboard has 8 rows and 8 columns</a:t>
                </a:r>
              </a:p>
              <a:p>
                <a:r>
                  <a:rPr lang="en-US" dirty="0"/>
                  <a:t>A queen can move within its row or its column or along its diagonal</a:t>
                </a:r>
              </a:p>
              <a:p>
                <a:r>
                  <a:rPr lang="en-US" dirty="0"/>
                  <a:t> Place 8 queens on the board</a:t>
                </a:r>
              </a:p>
              <a:p>
                <a:pPr lvl="1"/>
                <a:r>
                  <a:rPr lang="en-US" dirty="0"/>
                  <a:t>No queen can attack any other queen in a move</a:t>
                </a:r>
              </a:p>
              <a:p>
                <a:endParaRPr lang="en-US" dirty="0"/>
              </a:p>
              <a:p>
                <a:r>
                  <a:rPr lang="en-US" dirty="0"/>
                  <a:t>Exhausting search will take </a:t>
                </a:r>
                <a14:m>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64</m:t>
                            </m:r>
                          </m:num>
                          <m:den>
                            <m:r>
                              <a:rPr lang="en-US" b="0" i="1" smtClean="0">
                                <a:latin typeface="Cambria Math" panose="02040503050406030204" pitchFamily="18" charset="0"/>
                              </a:rPr>
                              <m:t>8</m:t>
                            </m:r>
                          </m:den>
                        </m:f>
                      </m:e>
                    </m:d>
                    <m:r>
                      <a:rPr lang="en-US" b="0" i="1" smtClean="0">
                        <a:latin typeface="Cambria Math" panose="02040503050406030204" pitchFamily="18" charset="0"/>
                      </a:rPr>
                      <m:t>=4.43</m:t>
                    </m:r>
                  </m:oMath>
                </a14:m>
                <a:r>
                  <a:rPr lang="en-US" dirty="0"/>
                  <a:t> billion ways</a:t>
                </a:r>
              </a:p>
              <a:p>
                <a:r>
                  <a:rPr lang="en-US" dirty="0"/>
                  <a:t>Each row can contain exactly one queen: </a:t>
                </a:r>
                <a14:m>
                  <m:oMath xmlns:m="http://schemas.openxmlformats.org/officeDocument/2006/math">
                    <m:r>
                      <a:rPr lang="en-US" b="0" i="1" smtClean="0">
                        <a:latin typeface="Cambria Math" panose="02040503050406030204" pitchFamily="18" charset="0"/>
                      </a:rPr>
                      <m:t>8!=40</m:t>
                    </m:r>
                  </m:oMath>
                </a14:m>
                <a:r>
                  <a:rPr lang="en-US" dirty="0"/>
                  <a:t>,320</a:t>
                </a:r>
              </a:p>
              <a:p>
                <a:r>
                  <a:rPr lang="en-US" dirty="0"/>
                  <a:t>Better algorithm?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549138" cy="4351338"/>
              </a:xfrm>
              <a:blipFill>
                <a:blip r:embed="rId2"/>
                <a:stretch>
                  <a:fillRect l="-1284" t="-3081" r="-285"/>
                </a:stretch>
              </a:blipFill>
            </p:spPr>
            <p:txBody>
              <a:bodyPr/>
              <a:lstStyle/>
              <a:p>
                <a:r>
                  <a:rPr lang="en-US">
                    <a:noFill/>
                  </a:rPr>
                  <a:t> </a:t>
                </a:r>
              </a:p>
            </p:txBody>
          </p:sp>
        </mc:Fallback>
      </mc:AlternateContent>
      <p:graphicFrame>
        <p:nvGraphicFramePr>
          <p:cNvPr id="5" name="Table 4"/>
          <p:cNvGraphicFramePr>
            <a:graphicFrameLocks noGrp="1"/>
          </p:cNvGraphicFramePr>
          <p:nvPr/>
        </p:nvGraphicFramePr>
        <p:xfrm>
          <a:off x="9169503" y="134120"/>
          <a:ext cx="2962656" cy="2966720"/>
        </p:xfrm>
        <a:graphic>
          <a:graphicData uri="http://schemas.openxmlformats.org/drawingml/2006/table">
            <a:tbl>
              <a:tblPr firstRow="1" bandRow="1">
                <a:tableStyleId>{5940675A-B579-460E-94D1-54222C63F5DA}</a:tableStyleId>
              </a:tblPr>
              <a:tblGrid>
                <a:gridCol w="370332">
                  <a:extLst>
                    <a:ext uri="{9D8B030D-6E8A-4147-A177-3AD203B41FA5}">
                      <a16:colId xmlns:a16="http://schemas.microsoft.com/office/drawing/2014/main" val="781103635"/>
                    </a:ext>
                  </a:extLst>
                </a:gridCol>
                <a:gridCol w="370332">
                  <a:extLst>
                    <a:ext uri="{9D8B030D-6E8A-4147-A177-3AD203B41FA5}">
                      <a16:colId xmlns:a16="http://schemas.microsoft.com/office/drawing/2014/main" val="21848205"/>
                    </a:ext>
                  </a:extLst>
                </a:gridCol>
                <a:gridCol w="370332">
                  <a:extLst>
                    <a:ext uri="{9D8B030D-6E8A-4147-A177-3AD203B41FA5}">
                      <a16:colId xmlns:a16="http://schemas.microsoft.com/office/drawing/2014/main" val="675843962"/>
                    </a:ext>
                  </a:extLst>
                </a:gridCol>
                <a:gridCol w="370332">
                  <a:extLst>
                    <a:ext uri="{9D8B030D-6E8A-4147-A177-3AD203B41FA5}">
                      <a16:colId xmlns:a16="http://schemas.microsoft.com/office/drawing/2014/main" val="3722389385"/>
                    </a:ext>
                  </a:extLst>
                </a:gridCol>
                <a:gridCol w="370332">
                  <a:extLst>
                    <a:ext uri="{9D8B030D-6E8A-4147-A177-3AD203B41FA5}">
                      <a16:colId xmlns:a16="http://schemas.microsoft.com/office/drawing/2014/main" val="4057687009"/>
                    </a:ext>
                  </a:extLst>
                </a:gridCol>
                <a:gridCol w="370332">
                  <a:extLst>
                    <a:ext uri="{9D8B030D-6E8A-4147-A177-3AD203B41FA5}">
                      <a16:colId xmlns:a16="http://schemas.microsoft.com/office/drawing/2014/main" val="1448259178"/>
                    </a:ext>
                  </a:extLst>
                </a:gridCol>
                <a:gridCol w="370332">
                  <a:extLst>
                    <a:ext uri="{9D8B030D-6E8A-4147-A177-3AD203B41FA5}">
                      <a16:colId xmlns:a16="http://schemas.microsoft.com/office/drawing/2014/main" val="3016512947"/>
                    </a:ext>
                  </a:extLst>
                </a:gridCol>
                <a:gridCol w="370332">
                  <a:extLst>
                    <a:ext uri="{9D8B030D-6E8A-4147-A177-3AD203B41FA5}">
                      <a16:colId xmlns:a16="http://schemas.microsoft.com/office/drawing/2014/main" val="46547158"/>
                    </a:ext>
                  </a:extLst>
                </a:gridCol>
              </a:tblGrid>
              <a:tr h="370840">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826656486"/>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2154616201"/>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4052628487"/>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742898141"/>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1543160121"/>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2895557062"/>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4153156310"/>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560139824"/>
                  </a:ext>
                </a:extLst>
              </a:tr>
            </a:tbl>
          </a:graphicData>
        </a:graphic>
      </p:graphicFrame>
      <p:grpSp>
        <p:nvGrpSpPr>
          <p:cNvPr id="21" name="Group 20"/>
          <p:cNvGrpSpPr/>
          <p:nvPr/>
        </p:nvGrpSpPr>
        <p:grpSpPr>
          <a:xfrm>
            <a:off x="9226186" y="172144"/>
            <a:ext cx="250256" cy="279133"/>
            <a:chOff x="4774131" y="2064619"/>
            <a:chExt cx="620828" cy="365760"/>
          </a:xfrm>
        </p:grpSpPr>
        <p:sp>
          <p:nvSpPr>
            <p:cNvPr id="16" name="Isosceles Triangle 15"/>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11442626" y="570433"/>
            <a:ext cx="250256" cy="279133"/>
            <a:chOff x="4774131" y="2064619"/>
            <a:chExt cx="620828" cy="365760"/>
          </a:xfrm>
        </p:grpSpPr>
        <p:sp>
          <p:nvSpPr>
            <p:cNvPr id="23" name="Isosceles Triangle 22"/>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10698960" y="930302"/>
            <a:ext cx="250256" cy="279133"/>
            <a:chOff x="4774131" y="2064619"/>
            <a:chExt cx="620828" cy="365760"/>
          </a:xfrm>
        </p:grpSpPr>
        <p:sp>
          <p:nvSpPr>
            <p:cNvPr id="29" name="Isosceles Triangle 28"/>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11845054" y="1300023"/>
            <a:ext cx="250256" cy="279133"/>
            <a:chOff x="4774131" y="2064619"/>
            <a:chExt cx="620828" cy="365760"/>
          </a:xfrm>
        </p:grpSpPr>
        <p:sp>
          <p:nvSpPr>
            <p:cNvPr id="35" name="Isosceles Triangle 34"/>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9594419" y="1662026"/>
            <a:ext cx="250256" cy="279133"/>
            <a:chOff x="4774131" y="2064619"/>
            <a:chExt cx="620828" cy="365760"/>
          </a:xfrm>
        </p:grpSpPr>
        <p:sp>
          <p:nvSpPr>
            <p:cNvPr id="41" name="Isosceles Triangle 40"/>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10338490" y="2029579"/>
            <a:ext cx="250256" cy="279133"/>
            <a:chOff x="4774131" y="2064619"/>
            <a:chExt cx="620828" cy="365760"/>
          </a:xfrm>
        </p:grpSpPr>
        <p:sp>
          <p:nvSpPr>
            <p:cNvPr id="47" name="Isosceles Triangle 46"/>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11074876" y="2404816"/>
            <a:ext cx="250256" cy="279133"/>
            <a:chOff x="4774131" y="2064619"/>
            <a:chExt cx="620828" cy="365760"/>
          </a:xfrm>
        </p:grpSpPr>
        <p:sp>
          <p:nvSpPr>
            <p:cNvPr id="53" name="Isosceles Triangle 52"/>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9962981" y="2771879"/>
            <a:ext cx="250256" cy="279133"/>
            <a:chOff x="4774131" y="2064619"/>
            <a:chExt cx="620828" cy="365760"/>
          </a:xfrm>
        </p:grpSpPr>
        <p:sp>
          <p:nvSpPr>
            <p:cNvPr id="59" name="Isosceles Triangle 58"/>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5" name="Straight Arrow Connector 64"/>
          <p:cNvCxnSpPr/>
          <p:nvPr/>
        </p:nvCxnSpPr>
        <p:spPr>
          <a:xfrm>
            <a:off x="9522586" y="326401"/>
            <a:ext cx="243498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9352284" y="489301"/>
            <a:ext cx="1453" cy="25229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9527633" y="489301"/>
            <a:ext cx="2455159" cy="243683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56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6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7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6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Backtracking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22623" cy="4351338"/>
              </a:xfrm>
            </p:spPr>
            <p:txBody>
              <a:bodyPr>
                <a:normAutofit fontScale="92500" lnSpcReduction="10000"/>
              </a:bodyPr>
              <a:lstStyle/>
              <a:p>
                <a:pPr marL="514350" indent="-514350">
                  <a:buFont typeface="+mj-lt"/>
                  <a:buAutoNum type="arabicPeriod"/>
                </a:pPr>
                <a:r>
                  <a:rPr lang="en-US" dirty="0"/>
                  <a:t>Starts by placing a queen on the top left corner of the chess board. </a:t>
                </a:r>
              </a:p>
              <a:p>
                <a:pPr marL="514350" indent="-514350">
                  <a:buFont typeface="+mj-lt"/>
                  <a:buAutoNum type="arabicPeriod"/>
                </a:pPr>
                <a:r>
                  <a:rPr lang="en-US" dirty="0"/>
                  <a:t>Places a queen on the second column and moves her until a place where she cannot be hit by the queen on the first column. </a:t>
                </a:r>
              </a:p>
              <a:p>
                <a:pPr marL="514350" indent="-514350">
                  <a:buFont typeface="+mj-lt"/>
                  <a:buAutoNum type="arabicPeriod"/>
                </a:pPr>
                <a:r>
                  <a:rPr lang="en-US" dirty="0"/>
                  <a:t>Places a queen on the third column and moves her until she cannot be hit by either of the first two queens and so on.</a:t>
                </a:r>
              </a:p>
              <a:p>
                <a:pPr marL="514350" indent="-514350">
                  <a:buFont typeface="+mj-lt"/>
                  <a:buAutoNum type="arabicPeriod"/>
                </a:pPr>
                <a:r>
                  <a:rPr lang="en-US" dirty="0"/>
                  <a:t>If there is no place for the </a:t>
                </a:r>
                <a14:m>
                  <m:oMath xmlns:m="http://schemas.openxmlformats.org/officeDocument/2006/math">
                    <m:r>
                      <a:rPr lang="en-US" i="1" dirty="0">
                        <a:latin typeface="Cambria Math" panose="02040503050406030204" pitchFamily="18" charset="0"/>
                      </a:rPr>
                      <m:t>𝑖</m:t>
                    </m:r>
                  </m:oMath>
                </a14:m>
                <a:r>
                  <a:rPr lang="en-US" baseline="30000" dirty="0" err="1"/>
                  <a:t>th</a:t>
                </a:r>
                <a:r>
                  <a:rPr lang="en-US" dirty="0"/>
                  <a:t> queen, the program </a:t>
                </a:r>
                <a:r>
                  <a:rPr lang="en-US" dirty="0">
                    <a:solidFill>
                      <a:srgbClr val="FF00FF"/>
                    </a:solidFill>
                  </a:rPr>
                  <a:t>backtracks</a:t>
                </a:r>
                <a:r>
                  <a:rPr lang="en-US" dirty="0"/>
                  <a:t> to move the </a:t>
                </a:r>
                <a14:m>
                  <m:oMath xmlns:m="http://schemas.openxmlformats.org/officeDocument/2006/math">
                    <m:r>
                      <a:rPr lang="en-US" dirty="0">
                        <a:latin typeface="Cambria Math" panose="02040503050406030204" pitchFamily="18" charset="0"/>
                      </a:rPr>
                      <m:t>(</m:t>
                    </m:r>
                    <m:r>
                      <a:rPr lang="en-US" i="1" dirty="0">
                        <a:latin typeface="Cambria Math" panose="02040503050406030204" pitchFamily="18" charset="0"/>
                      </a:rPr>
                      <m:t>𝑖</m:t>
                    </m:r>
                    <m:r>
                      <a:rPr lang="en-US" i="1" dirty="0">
                        <a:latin typeface="Cambria Math" panose="02040503050406030204" pitchFamily="18" charset="0"/>
                      </a:rPr>
                      <m:t> – 1)</m:t>
                    </m:r>
                  </m:oMath>
                </a14:m>
                <a:r>
                  <a:rPr lang="en-US" baseline="30000" dirty="0"/>
                  <a:t>th </a:t>
                </a:r>
                <a:r>
                  <a:rPr lang="en-US" dirty="0"/>
                  <a:t>queen. </a:t>
                </a:r>
              </a:p>
              <a:p>
                <a:pPr marL="514350" indent="-514350">
                  <a:buFont typeface="+mj-lt"/>
                  <a:buAutoNum type="arabicPeriod"/>
                </a:pPr>
                <a:r>
                  <a:rPr lang="en-US" dirty="0"/>
                  <a:t>If the </a:t>
                </a:r>
                <a14:m>
                  <m:oMath xmlns:m="http://schemas.openxmlformats.org/officeDocument/2006/math">
                    <m:r>
                      <a:rPr lang="en-US" dirty="0">
                        <a:latin typeface="Cambria Math" panose="02040503050406030204" pitchFamily="18" charset="0"/>
                      </a:rPr>
                      <m:t>(</m:t>
                    </m:r>
                    <m:r>
                      <a:rPr lang="en-US" i="1" dirty="0">
                        <a:latin typeface="Cambria Math" panose="02040503050406030204" pitchFamily="18" charset="0"/>
                      </a:rPr>
                      <m:t>𝑖</m:t>
                    </m:r>
                    <m:r>
                      <a:rPr lang="en-US" i="1" dirty="0">
                        <a:latin typeface="Cambria Math" panose="02040503050406030204" pitchFamily="18" charset="0"/>
                      </a:rPr>
                      <m:t> – 1)</m:t>
                    </m:r>
                  </m:oMath>
                </a14:m>
                <a:r>
                  <a:rPr lang="en-US" baseline="30000" dirty="0"/>
                  <a:t>th  </a:t>
                </a:r>
                <a:r>
                  <a:rPr lang="en-US" dirty="0"/>
                  <a:t>queen is at the end of the column, the program removes the queen and </a:t>
                </a:r>
                <a:r>
                  <a:rPr lang="en-US" dirty="0">
                    <a:solidFill>
                      <a:srgbClr val="FF00FF"/>
                    </a:solidFill>
                  </a:rPr>
                  <a:t>backtracks </a:t>
                </a:r>
                <a:r>
                  <a:rPr lang="en-US" dirty="0"/>
                  <a:t>to the </a:t>
                </a:r>
                <a14:m>
                  <m:oMath xmlns:m="http://schemas.openxmlformats.org/officeDocument/2006/math">
                    <m:r>
                      <a:rPr lang="en-US" dirty="0">
                        <a:latin typeface="Cambria Math" panose="02040503050406030204" pitchFamily="18" charset="0"/>
                      </a:rPr>
                      <m:t>(</m:t>
                    </m:r>
                    <m:r>
                      <a:rPr lang="en-US" i="1" dirty="0">
                        <a:latin typeface="Cambria Math" panose="02040503050406030204" pitchFamily="18" charset="0"/>
                      </a:rPr>
                      <m:t>𝑖</m:t>
                    </m:r>
                    <m:r>
                      <a:rPr lang="en-US" i="1" dirty="0">
                        <a:latin typeface="Cambria Math" panose="02040503050406030204" pitchFamily="18" charset="0"/>
                      </a:rPr>
                      <m:t> –2)</m:t>
                    </m:r>
                  </m:oMath>
                </a14:m>
                <a:r>
                  <a:rPr lang="en-US" dirty="0"/>
                  <a:t> column and so on.</a:t>
                </a:r>
              </a:p>
              <a:p>
                <a:pPr marL="514350" indent="-514350">
                  <a:buFont typeface="+mj-lt"/>
                  <a:buAutoNum type="arabicPeriod"/>
                </a:pPr>
                <a:r>
                  <a:rPr lang="en-US" dirty="0"/>
                  <a:t>If the current column is the last column and a safe place has been found for the last queen, then a solution to the puzzle has been found.</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22623" cy="4351338"/>
              </a:xfrm>
              <a:blipFill>
                <a:blip r:embed="rId2"/>
                <a:stretch>
                  <a:fillRect l="-995" t="-2941" r="-940" b="-700"/>
                </a:stretch>
              </a:blipFill>
            </p:spPr>
            <p:txBody>
              <a:bodyPr/>
              <a:lstStyle/>
              <a:p>
                <a:r>
                  <a:rPr lang="en-SG">
                    <a:noFill/>
                  </a:rPr>
                  <a:t> </a:t>
                </a:r>
              </a:p>
            </p:txBody>
          </p:sp>
        </mc:Fallback>
      </mc:AlternateContent>
      <p:graphicFrame>
        <p:nvGraphicFramePr>
          <p:cNvPr id="4" name="Table 3">
            <a:extLst>
              <a:ext uri="{FF2B5EF4-FFF2-40B4-BE49-F238E27FC236}">
                <a16:creationId xmlns:a16="http://schemas.microsoft.com/office/drawing/2014/main" id="{D8336EAF-3AAF-4BC3-8A75-95BB8F3DEDCE}"/>
              </a:ext>
            </a:extLst>
          </p:cNvPr>
          <p:cNvGraphicFramePr>
            <a:graphicFrameLocks noGrp="1"/>
          </p:cNvGraphicFramePr>
          <p:nvPr/>
        </p:nvGraphicFramePr>
        <p:xfrm>
          <a:off x="10124141" y="207328"/>
          <a:ext cx="1481328" cy="1483360"/>
        </p:xfrm>
        <a:graphic>
          <a:graphicData uri="http://schemas.openxmlformats.org/drawingml/2006/table">
            <a:tbl>
              <a:tblPr firstRow="1" bandRow="1">
                <a:tableStyleId>{5940675A-B579-460E-94D1-54222C63F5DA}</a:tableStyleId>
              </a:tblPr>
              <a:tblGrid>
                <a:gridCol w="370332">
                  <a:extLst>
                    <a:ext uri="{9D8B030D-6E8A-4147-A177-3AD203B41FA5}">
                      <a16:colId xmlns:a16="http://schemas.microsoft.com/office/drawing/2014/main" val="781103635"/>
                    </a:ext>
                  </a:extLst>
                </a:gridCol>
                <a:gridCol w="370332">
                  <a:extLst>
                    <a:ext uri="{9D8B030D-6E8A-4147-A177-3AD203B41FA5}">
                      <a16:colId xmlns:a16="http://schemas.microsoft.com/office/drawing/2014/main" val="21848205"/>
                    </a:ext>
                  </a:extLst>
                </a:gridCol>
                <a:gridCol w="370332">
                  <a:extLst>
                    <a:ext uri="{9D8B030D-6E8A-4147-A177-3AD203B41FA5}">
                      <a16:colId xmlns:a16="http://schemas.microsoft.com/office/drawing/2014/main" val="675843962"/>
                    </a:ext>
                  </a:extLst>
                </a:gridCol>
                <a:gridCol w="370332">
                  <a:extLst>
                    <a:ext uri="{9D8B030D-6E8A-4147-A177-3AD203B41FA5}">
                      <a16:colId xmlns:a16="http://schemas.microsoft.com/office/drawing/2014/main" val="3722389385"/>
                    </a:ext>
                  </a:extLst>
                </a:gridCol>
              </a:tblGrid>
              <a:tr h="370840">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dirty="0"/>
                    </a:p>
                  </a:txBody>
                  <a:tcPr/>
                </a:tc>
                <a:extLst>
                  <a:ext uri="{0D108BD9-81ED-4DB2-BD59-A6C34878D82A}">
                    <a16:rowId xmlns:a16="http://schemas.microsoft.com/office/drawing/2014/main" val="826656486"/>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2154616201"/>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tc>
                <a:extLst>
                  <a:ext uri="{0D108BD9-81ED-4DB2-BD59-A6C34878D82A}">
                    <a16:rowId xmlns:a16="http://schemas.microsoft.com/office/drawing/2014/main" val="4052628487"/>
                  </a:ext>
                </a:extLst>
              </a:tr>
              <a:tr h="370840">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560139824"/>
                  </a:ext>
                </a:extLst>
              </a:tr>
            </a:tbl>
          </a:graphicData>
        </a:graphic>
      </p:graphicFrame>
      <p:grpSp>
        <p:nvGrpSpPr>
          <p:cNvPr id="5" name="Group 4">
            <a:extLst>
              <a:ext uri="{FF2B5EF4-FFF2-40B4-BE49-F238E27FC236}">
                <a16:creationId xmlns:a16="http://schemas.microsoft.com/office/drawing/2014/main" id="{168AA212-C875-4807-9B95-DBFD92E4B445}"/>
              </a:ext>
            </a:extLst>
          </p:cNvPr>
          <p:cNvGrpSpPr/>
          <p:nvPr/>
        </p:nvGrpSpPr>
        <p:grpSpPr>
          <a:xfrm>
            <a:off x="10181240" y="248277"/>
            <a:ext cx="250256" cy="279133"/>
            <a:chOff x="4774131" y="2064619"/>
            <a:chExt cx="620828" cy="365760"/>
          </a:xfrm>
        </p:grpSpPr>
        <p:sp>
          <p:nvSpPr>
            <p:cNvPr id="6" name="Isosceles Triangle 5">
              <a:extLst>
                <a:ext uri="{FF2B5EF4-FFF2-40B4-BE49-F238E27FC236}">
                  <a16:creationId xmlns:a16="http://schemas.microsoft.com/office/drawing/2014/main" id="{A4C0239C-AF3F-4B98-B041-C5D18E315AB7}"/>
                </a:ext>
              </a:extLst>
            </p:cNvPr>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4CF04B7B-BDB1-4065-B915-B509C1B6066D}"/>
                </a:ext>
              </a:extLst>
            </p:cNvPr>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700180CE-5FCA-4A7B-8A56-444503EE7CD7}"/>
                </a:ext>
              </a:extLst>
            </p:cNvPr>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1473363C-62E3-4E5B-99C8-04BEF5EAF477}"/>
                </a:ext>
              </a:extLst>
            </p:cNvPr>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44949F04-7178-45FE-9CCF-17300B8CC72F}"/>
                </a:ext>
              </a:extLst>
            </p:cNvPr>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3711FFE5-613A-4525-8F34-D8E3392CE63F}"/>
              </a:ext>
            </a:extLst>
          </p:cNvPr>
          <p:cNvGrpSpPr/>
          <p:nvPr/>
        </p:nvGrpSpPr>
        <p:grpSpPr>
          <a:xfrm>
            <a:off x="11275470" y="996309"/>
            <a:ext cx="250256" cy="279133"/>
            <a:chOff x="4774131" y="2064619"/>
            <a:chExt cx="620828" cy="365760"/>
          </a:xfrm>
        </p:grpSpPr>
        <p:sp>
          <p:nvSpPr>
            <p:cNvPr id="12" name="Isosceles Triangle 11">
              <a:extLst>
                <a:ext uri="{FF2B5EF4-FFF2-40B4-BE49-F238E27FC236}">
                  <a16:creationId xmlns:a16="http://schemas.microsoft.com/office/drawing/2014/main" id="{43279528-9EF4-493B-A5C2-10503E3C57B6}"/>
                </a:ext>
              </a:extLst>
            </p:cNvPr>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023AAEA6-0F0B-4498-962D-FEBA86457B44}"/>
                </a:ext>
              </a:extLst>
            </p:cNvPr>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2F5E19AB-AF96-4210-94F5-F8D6AEAADB88}"/>
                </a:ext>
              </a:extLst>
            </p:cNvPr>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78138BEC-69FD-4257-B85A-68DDC100B3D5}"/>
                </a:ext>
              </a:extLst>
            </p:cNvPr>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9E8158C-6BC4-4984-AF42-FD1036E55F53}"/>
                </a:ext>
              </a:extLst>
            </p:cNvPr>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44E455A-1B09-4073-8FE2-BF190ED54A93}"/>
              </a:ext>
            </a:extLst>
          </p:cNvPr>
          <p:cNvGrpSpPr/>
          <p:nvPr/>
        </p:nvGrpSpPr>
        <p:grpSpPr>
          <a:xfrm>
            <a:off x="10570899" y="996310"/>
            <a:ext cx="250256" cy="279133"/>
            <a:chOff x="4774131" y="2064619"/>
            <a:chExt cx="620828" cy="365760"/>
          </a:xfrm>
        </p:grpSpPr>
        <p:sp>
          <p:nvSpPr>
            <p:cNvPr id="18" name="Isosceles Triangle 17">
              <a:extLst>
                <a:ext uri="{FF2B5EF4-FFF2-40B4-BE49-F238E27FC236}">
                  <a16:creationId xmlns:a16="http://schemas.microsoft.com/office/drawing/2014/main" id="{0BBB7E00-F467-4B8F-A848-2E98BE00AEAC}"/>
                </a:ext>
              </a:extLst>
            </p:cNvPr>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4F19AA85-3D19-4F8C-A1B8-D1A3439AC54D}"/>
                </a:ext>
              </a:extLst>
            </p:cNvPr>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89DBDC6F-0924-4429-8DD4-CAA1E6ED06AE}"/>
                </a:ext>
              </a:extLst>
            </p:cNvPr>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1DC9A22A-CA65-4855-9464-439A24DBF07A}"/>
                </a:ext>
              </a:extLst>
            </p:cNvPr>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80493617-C1E8-4B45-9AED-A3DCBCB9B835}"/>
                </a:ext>
              </a:extLst>
            </p:cNvPr>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5A366B39-A622-4FE2-BB43-849F7AC37FAC}"/>
              </a:ext>
            </a:extLst>
          </p:cNvPr>
          <p:cNvGrpSpPr/>
          <p:nvPr/>
        </p:nvGrpSpPr>
        <p:grpSpPr>
          <a:xfrm>
            <a:off x="10558289" y="1343499"/>
            <a:ext cx="250256" cy="279133"/>
            <a:chOff x="4774131" y="2064619"/>
            <a:chExt cx="620828" cy="365760"/>
          </a:xfrm>
        </p:grpSpPr>
        <p:sp>
          <p:nvSpPr>
            <p:cNvPr id="24" name="Isosceles Triangle 23">
              <a:extLst>
                <a:ext uri="{FF2B5EF4-FFF2-40B4-BE49-F238E27FC236}">
                  <a16:creationId xmlns:a16="http://schemas.microsoft.com/office/drawing/2014/main" id="{4B1EC439-8771-46A9-819F-8295591A2716}"/>
                </a:ext>
              </a:extLst>
            </p:cNvPr>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260AC052-7B15-4E5A-9D81-113A496DB549}"/>
                </a:ext>
              </a:extLst>
            </p:cNvPr>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575849D-7C47-4998-97E8-5BFAEA693959}"/>
                </a:ext>
              </a:extLst>
            </p:cNvPr>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4E1E9E83-0CD4-4802-B8FC-74E44DEC99D7}"/>
                </a:ext>
              </a:extLst>
            </p:cNvPr>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5E741AF-B5C4-40C6-AABE-AD3A505117D6}"/>
                </a:ext>
              </a:extLst>
            </p:cNvPr>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B4D10E2-59FA-4A6C-AE49-ECC4A5B5BB51}"/>
              </a:ext>
            </a:extLst>
          </p:cNvPr>
          <p:cNvGrpSpPr/>
          <p:nvPr/>
        </p:nvGrpSpPr>
        <p:grpSpPr>
          <a:xfrm>
            <a:off x="10910394" y="627033"/>
            <a:ext cx="250256" cy="279133"/>
            <a:chOff x="4774131" y="2064619"/>
            <a:chExt cx="620828" cy="365760"/>
          </a:xfrm>
        </p:grpSpPr>
        <p:sp>
          <p:nvSpPr>
            <p:cNvPr id="30" name="Isosceles Triangle 29">
              <a:extLst>
                <a:ext uri="{FF2B5EF4-FFF2-40B4-BE49-F238E27FC236}">
                  <a16:creationId xmlns:a16="http://schemas.microsoft.com/office/drawing/2014/main" id="{E90D2246-5FC5-4C5E-BA83-3B2F970F9D18}"/>
                </a:ext>
              </a:extLst>
            </p:cNvPr>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09F90CA-B2FF-4C79-9887-4A90F00375D3}"/>
                </a:ext>
              </a:extLst>
            </p:cNvPr>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517BF23E-BC9F-473F-B63C-12EADD75F7BE}"/>
                </a:ext>
              </a:extLst>
            </p:cNvPr>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1BA927F5-7A54-4A73-A30E-1379F93C17DC}"/>
                </a:ext>
              </a:extLst>
            </p:cNvPr>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9C08CA99-F5F4-4850-8C11-AAFF6DEA7B84}"/>
                </a:ext>
              </a:extLst>
            </p:cNvPr>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8D42A9B7-4B9B-4F0C-A6DF-AFF53DEE0911}"/>
              </a:ext>
            </a:extLst>
          </p:cNvPr>
          <p:cNvGrpSpPr/>
          <p:nvPr/>
        </p:nvGrpSpPr>
        <p:grpSpPr>
          <a:xfrm>
            <a:off x="10181240" y="627033"/>
            <a:ext cx="250256" cy="279133"/>
            <a:chOff x="4774131" y="2064619"/>
            <a:chExt cx="620828" cy="365760"/>
          </a:xfrm>
        </p:grpSpPr>
        <p:sp>
          <p:nvSpPr>
            <p:cNvPr id="36" name="Isosceles Triangle 35">
              <a:extLst>
                <a:ext uri="{FF2B5EF4-FFF2-40B4-BE49-F238E27FC236}">
                  <a16:creationId xmlns:a16="http://schemas.microsoft.com/office/drawing/2014/main" id="{751EB246-2E37-491E-867F-0B54C18074D6}"/>
                </a:ext>
              </a:extLst>
            </p:cNvPr>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6113D65D-977C-4FB6-8641-4C4363DDFF3D}"/>
                </a:ext>
              </a:extLst>
            </p:cNvPr>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EECBBE97-F97A-475F-A056-78A6E7E2292D}"/>
                </a:ext>
              </a:extLst>
            </p:cNvPr>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67C32DE4-1EBB-4476-9698-7668166D923C}"/>
                </a:ext>
              </a:extLst>
            </p:cNvPr>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61658896-87C1-4BC6-B026-5578C95E5E13}"/>
                </a:ext>
              </a:extLst>
            </p:cNvPr>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B33FEC81-CC41-48A1-B16D-A91D630B261A}"/>
              </a:ext>
            </a:extLst>
          </p:cNvPr>
          <p:cNvGrpSpPr/>
          <p:nvPr/>
        </p:nvGrpSpPr>
        <p:grpSpPr>
          <a:xfrm>
            <a:off x="10557798" y="1343499"/>
            <a:ext cx="250256" cy="279133"/>
            <a:chOff x="4774131" y="2064619"/>
            <a:chExt cx="620828" cy="365760"/>
          </a:xfrm>
        </p:grpSpPr>
        <p:sp>
          <p:nvSpPr>
            <p:cNvPr id="42" name="Isosceles Triangle 41">
              <a:extLst>
                <a:ext uri="{FF2B5EF4-FFF2-40B4-BE49-F238E27FC236}">
                  <a16:creationId xmlns:a16="http://schemas.microsoft.com/office/drawing/2014/main" id="{817E71C6-6512-4BCC-A216-CC5644663B89}"/>
                </a:ext>
              </a:extLst>
            </p:cNvPr>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C37255C8-2BA3-4976-95BA-FCE4720969AB}"/>
                </a:ext>
              </a:extLst>
            </p:cNvPr>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178B47B-FD4C-48FB-8F30-72CD79710EF5}"/>
                </a:ext>
              </a:extLst>
            </p:cNvPr>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270498D9-B9B5-4CE0-81F5-C65AE2110D00}"/>
                </a:ext>
              </a:extLst>
            </p:cNvPr>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AE00AD2B-32D4-4217-824E-8B2B497664C8}"/>
                </a:ext>
              </a:extLst>
            </p:cNvPr>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A60C4551-8C3D-482D-8174-14788E6C275A}"/>
              </a:ext>
            </a:extLst>
          </p:cNvPr>
          <p:cNvGrpSpPr/>
          <p:nvPr/>
        </p:nvGrpSpPr>
        <p:grpSpPr>
          <a:xfrm>
            <a:off x="10923004" y="277614"/>
            <a:ext cx="250256" cy="279133"/>
            <a:chOff x="4774131" y="2064619"/>
            <a:chExt cx="620828" cy="365760"/>
          </a:xfrm>
        </p:grpSpPr>
        <p:sp>
          <p:nvSpPr>
            <p:cNvPr id="48" name="Isosceles Triangle 47">
              <a:extLst>
                <a:ext uri="{FF2B5EF4-FFF2-40B4-BE49-F238E27FC236}">
                  <a16:creationId xmlns:a16="http://schemas.microsoft.com/office/drawing/2014/main" id="{7318B25F-C666-42BB-8091-ED769F79743D}"/>
                </a:ext>
              </a:extLst>
            </p:cNvPr>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43B6B064-E320-4D1F-B6D0-6129FADE8937}"/>
                </a:ext>
              </a:extLst>
            </p:cNvPr>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a:extLst>
                <a:ext uri="{FF2B5EF4-FFF2-40B4-BE49-F238E27FC236}">
                  <a16:creationId xmlns:a16="http://schemas.microsoft.com/office/drawing/2014/main" id="{CF620F4F-B193-4F71-8888-7CE69479D41A}"/>
                </a:ext>
              </a:extLst>
            </p:cNvPr>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2CE20DDF-E74B-4A0D-8841-87C641D92A82}"/>
                </a:ext>
              </a:extLst>
            </p:cNvPr>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6C72B5B5-5A52-4A78-A506-5B92706BE8D0}"/>
                </a:ext>
              </a:extLst>
            </p:cNvPr>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029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Backtracking Algorithm</a:t>
            </a:r>
          </a:p>
        </p:txBody>
      </p:sp>
      <p:sp>
        <p:nvSpPr>
          <p:cNvPr id="3" name="Content Placeholder 2"/>
          <p:cNvSpPr>
            <a:spLocks noGrp="1"/>
          </p:cNvSpPr>
          <p:nvPr>
            <p:ph idx="1"/>
          </p:nvPr>
        </p:nvSpPr>
        <p:spPr>
          <a:xfrm>
            <a:off x="838200" y="4818185"/>
            <a:ext cx="10515600" cy="1358778"/>
          </a:xfrm>
        </p:spPr>
        <p:txBody>
          <a:bodyPr>
            <a:normAutofit fontScale="92500" lnSpcReduction="20000"/>
          </a:bodyPr>
          <a:lstStyle/>
          <a:p>
            <a:r>
              <a:rPr lang="en-US" dirty="0"/>
              <a:t>If the current column is the first column and its queen is being moved off the board then all possible configurations have been examined, all solutions have been found, and the algorithm terminates. </a:t>
            </a:r>
          </a:p>
          <a:p>
            <a:r>
              <a:rPr lang="en-US" dirty="0"/>
              <a:t>This puzzle has </a:t>
            </a:r>
            <a:r>
              <a:rPr lang="en-US" b="1" dirty="0">
                <a:solidFill>
                  <a:srgbClr val="FF00FF"/>
                </a:solidFill>
              </a:rPr>
              <a:t>92</a:t>
            </a:r>
            <a:r>
              <a:rPr lang="en-US" dirty="0"/>
              <a:t> solutions. </a:t>
            </a:r>
          </a:p>
        </p:txBody>
      </p:sp>
      <p:graphicFrame>
        <p:nvGraphicFramePr>
          <p:cNvPr id="4" name="Table 3"/>
          <p:cNvGraphicFramePr>
            <a:graphicFrameLocks noGrp="1"/>
          </p:cNvGraphicFramePr>
          <p:nvPr/>
        </p:nvGraphicFramePr>
        <p:xfrm>
          <a:off x="561834" y="1725528"/>
          <a:ext cx="2962656" cy="2966720"/>
        </p:xfrm>
        <a:graphic>
          <a:graphicData uri="http://schemas.openxmlformats.org/drawingml/2006/table">
            <a:tbl>
              <a:tblPr firstRow="1" bandRow="1">
                <a:tableStyleId>{5940675A-B579-460E-94D1-54222C63F5DA}</a:tableStyleId>
              </a:tblPr>
              <a:tblGrid>
                <a:gridCol w="370332">
                  <a:extLst>
                    <a:ext uri="{9D8B030D-6E8A-4147-A177-3AD203B41FA5}">
                      <a16:colId xmlns:a16="http://schemas.microsoft.com/office/drawing/2014/main" val="781103635"/>
                    </a:ext>
                  </a:extLst>
                </a:gridCol>
                <a:gridCol w="370332">
                  <a:extLst>
                    <a:ext uri="{9D8B030D-6E8A-4147-A177-3AD203B41FA5}">
                      <a16:colId xmlns:a16="http://schemas.microsoft.com/office/drawing/2014/main" val="21848205"/>
                    </a:ext>
                  </a:extLst>
                </a:gridCol>
                <a:gridCol w="370332">
                  <a:extLst>
                    <a:ext uri="{9D8B030D-6E8A-4147-A177-3AD203B41FA5}">
                      <a16:colId xmlns:a16="http://schemas.microsoft.com/office/drawing/2014/main" val="675843962"/>
                    </a:ext>
                  </a:extLst>
                </a:gridCol>
                <a:gridCol w="370332">
                  <a:extLst>
                    <a:ext uri="{9D8B030D-6E8A-4147-A177-3AD203B41FA5}">
                      <a16:colId xmlns:a16="http://schemas.microsoft.com/office/drawing/2014/main" val="3722389385"/>
                    </a:ext>
                  </a:extLst>
                </a:gridCol>
                <a:gridCol w="370332">
                  <a:extLst>
                    <a:ext uri="{9D8B030D-6E8A-4147-A177-3AD203B41FA5}">
                      <a16:colId xmlns:a16="http://schemas.microsoft.com/office/drawing/2014/main" val="4057687009"/>
                    </a:ext>
                  </a:extLst>
                </a:gridCol>
                <a:gridCol w="370332">
                  <a:extLst>
                    <a:ext uri="{9D8B030D-6E8A-4147-A177-3AD203B41FA5}">
                      <a16:colId xmlns:a16="http://schemas.microsoft.com/office/drawing/2014/main" val="1448259178"/>
                    </a:ext>
                  </a:extLst>
                </a:gridCol>
                <a:gridCol w="370332">
                  <a:extLst>
                    <a:ext uri="{9D8B030D-6E8A-4147-A177-3AD203B41FA5}">
                      <a16:colId xmlns:a16="http://schemas.microsoft.com/office/drawing/2014/main" val="3016512947"/>
                    </a:ext>
                  </a:extLst>
                </a:gridCol>
                <a:gridCol w="370332">
                  <a:extLst>
                    <a:ext uri="{9D8B030D-6E8A-4147-A177-3AD203B41FA5}">
                      <a16:colId xmlns:a16="http://schemas.microsoft.com/office/drawing/2014/main" val="46547158"/>
                    </a:ext>
                  </a:extLst>
                </a:gridCol>
              </a:tblGrid>
              <a:tr h="370840">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826656486"/>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2154616201"/>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4052628487"/>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742898141"/>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tc>
                <a:extLst>
                  <a:ext uri="{0D108BD9-81ED-4DB2-BD59-A6C34878D82A}">
                    <a16:rowId xmlns:a16="http://schemas.microsoft.com/office/drawing/2014/main" val="1543160121"/>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2895557062"/>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4153156310"/>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560139824"/>
                  </a:ext>
                </a:extLst>
              </a:tr>
            </a:tbl>
          </a:graphicData>
        </a:graphic>
      </p:graphicFrame>
      <p:grpSp>
        <p:nvGrpSpPr>
          <p:cNvPr id="5" name="Group 4"/>
          <p:cNvGrpSpPr/>
          <p:nvPr/>
        </p:nvGrpSpPr>
        <p:grpSpPr>
          <a:xfrm>
            <a:off x="618517" y="1763552"/>
            <a:ext cx="250256" cy="279133"/>
            <a:chOff x="4774131" y="2064619"/>
            <a:chExt cx="620828" cy="365760"/>
          </a:xfrm>
        </p:grpSpPr>
        <p:sp>
          <p:nvSpPr>
            <p:cNvPr id="6" name="Isosceles Triangle 5"/>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834957" y="2161841"/>
            <a:ext cx="250256" cy="279133"/>
            <a:chOff x="4774131" y="2064619"/>
            <a:chExt cx="620828" cy="365760"/>
          </a:xfrm>
        </p:grpSpPr>
        <p:sp>
          <p:nvSpPr>
            <p:cNvPr id="12" name="Isosceles Triangle 11"/>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091291" y="2521710"/>
            <a:ext cx="250256" cy="279133"/>
            <a:chOff x="4774131" y="2064619"/>
            <a:chExt cx="620828" cy="365760"/>
          </a:xfrm>
        </p:grpSpPr>
        <p:sp>
          <p:nvSpPr>
            <p:cNvPr id="18" name="Isosceles Triangle 17"/>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237385" y="2891431"/>
            <a:ext cx="250256" cy="279133"/>
            <a:chOff x="4774131" y="2064619"/>
            <a:chExt cx="620828" cy="365760"/>
          </a:xfrm>
        </p:grpSpPr>
        <p:sp>
          <p:nvSpPr>
            <p:cNvPr id="24" name="Isosceles Triangle 23"/>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986750" y="3253434"/>
            <a:ext cx="250256" cy="279133"/>
            <a:chOff x="4774131" y="2064619"/>
            <a:chExt cx="620828" cy="365760"/>
          </a:xfrm>
        </p:grpSpPr>
        <p:sp>
          <p:nvSpPr>
            <p:cNvPr id="30" name="Isosceles Triangle 29"/>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1730821" y="3620987"/>
            <a:ext cx="250256" cy="279133"/>
            <a:chOff x="4774131" y="2064619"/>
            <a:chExt cx="620828" cy="365760"/>
          </a:xfrm>
        </p:grpSpPr>
        <p:sp>
          <p:nvSpPr>
            <p:cNvPr id="36" name="Isosceles Triangle 35"/>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2467207" y="3996224"/>
            <a:ext cx="250256" cy="279133"/>
            <a:chOff x="4774131" y="2064619"/>
            <a:chExt cx="620828" cy="365760"/>
          </a:xfrm>
        </p:grpSpPr>
        <p:sp>
          <p:nvSpPr>
            <p:cNvPr id="42" name="Isosceles Triangle 41"/>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1355312" y="4363287"/>
            <a:ext cx="250256" cy="279133"/>
            <a:chOff x="4774131" y="2064619"/>
            <a:chExt cx="620828" cy="365760"/>
          </a:xfrm>
        </p:grpSpPr>
        <p:sp>
          <p:nvSpPr>
            <p:cNvPr id="48" name="Isosceles Triangle 47"/>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6" name="Table 55"/>
          <p:cNvGraphicFramePr>
            <a:graphicFrameLocks noGrp="1"/>
          </p:cNvGraphicFramePr>
          <p:nvPr/>
        </p:nvGraphicFramePr>
        <p:xfrm>
          <a:off x="4052499" y="1763552"/>
          <a:ext cx="2962656" cy="2966720"/>
        </p:xfrm>
        <a:graphic>
          <a:graphicData uri="http://schemas.openxmlformats.org/drawingml/2006/table">
            <a:tbl>
              <a:tblPr firstRow="1" bandRow="1">
                <a:tableStyleId>{5940675A-B579-460E-94D1-54222C63F5DA}</a:tableStyleId>
              </a:tblPr>
              <a:tblGrid>
                <a:gridCol w="370332">
                  <a:extLst>
                    <a:ext uri="{9D8B030D-6E8A-4147-A177-3AD203B41FA5}">
                      <a16:colId xmlns:a16="http://schemas.microsoft.com/office/drawing/2014/main" val="781103635"/>
                    </a:ext>
                  </a:extLst>
                </a:gridCol>
                <a:gridCol w="370332">
                  <a:extLst>
                    <a:ext uri="{9D8B030D-6E8A-4147-A177-3AD203B41FA5}">
                      <a16:colId xmlns:a16="http://schemas.microsoft.com/office/drawing/2014/main" val="21848205"/>
                    </a:ext>
                  </a:extLst>
                </a:gridCol>
                <a:gridCol w="370332">
                  <a:extLst>
                    <a:ext uri="{9D8B030D-6E8A-4147-A177-3AD203B41FA5}">
                      <a16:colId xmlns:a16="http://schemas.microsoft.com/office/drawing/2014/main" val="675843962"/>
                    </a:ext>
                  </a:extLst>
                </a:gridCol>
                <a:gridCol w="370332">
                  <a:extLst>
                    <a:ext uri="{9D8B030D-6E8A-4147-A177-3AD203B41FA5}">
                      <a16:colId xmlns:a16="http://schemas.microsoft.com/office/drawing/2014/main" val="3722389385"/>
                    </a:ext>
                  </a:extLst>
                </a:gridCol>
                <a:gridCol w="370332">
                  <a:extLst>
                    <a:ext uri="{9D8B030D-6E8A-4147-A177-3AD203B41FA5}">
                      <a16:colId xmlns:a16="http://schemas.microsoft.com/office/drawing/2014/main" val="4057687009"/>
                    </a:ext>
                  </a:extLst>
                </a:gridCol>
                <a:gridCol w="370332">
                  <a:extLst>
                    <a:ext uri="{9D8B030D-6E8A-4147-A177-3AD203B41FA5}">
                      <a16:colId xmlns:a16="http://schemas.microsoft.com/office/drawing/2014/main" val="1448259178"/>
                    </a:ext>
                  </a:extLst>
                </a:gridCol>
                <a:gridCol w="370332">
                  <a:extLst>
                    <a:ext uri="{9D8B030D-6E8A-4147-A177-3AD203B41FA5}">
                      <a16:colId xmlns:a16="http://schemas.microsoft.com/office/drawing/2014/main" val="3016512947"/>
                    </a:ext>
                  </a:extLst>
                </a:gridCol>
                <a:gridCol w="370332">
                  <a:extLst>
                    <a:ext uri="{9D8B030D-6E8A-4147-A177-3AD203B41FA5}">
                      <a16:colId xmlns:a16="http://schemas.microsoft.com/office/drawing/2014/main" val="46547158"/>
                    </a:ext>
                  </a:extLst>
                </a:gridCol>
              </a:tblGrid>
              <a:tr h="370840">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826656486"/>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2154616201"/>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4052628487"/>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742898141"/>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1543160121"/>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2895557062"/>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4153156310"/>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560139824"/>
                  </a:ext>
                </a:extLst>
              </a:tr>
            </a:tbl>
          </a:graphicData>
        </a:graphic>
      </p:graphicFrame>
      <p:grpSp>
        <p:nvGrpSpPr>
          <p:cNvPr id="57" name="Group 56"/>
          <p:cNvGrpSpPr/>
          <p:nvPr/>
        </p:nvGrpSpPr>
        <p:grpSpPr>
          <a:xfrm>
            <a:off x="4478385" y="1816625"/>
            <a:ext cx="250256" cy="279133"/>
            <a:chOff x="4774131" y="2064619"/>
            <a:chExt cx="620828" cy="365760"/>
          </a:xfrm>
        </p:grpSpPr>
        <p:sp>
          <p:nvSpPr>
            <p:cNvPr id="58" name="Isosceles Triangle 57"/>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5222456" y="2176531"/>
            <a:ext cx="250256" cy="279133"/>
            <a:chOff x="4774131" y="2064619"/>
            <a:chExt cx="620828" cy="365760"/>
          </a:xfrm>
        </p:grpSpPr>
        <p:sp>
          <p:nvSpPr>
            <p:cNvPr id="64" name="Isosceles Triangle 63"/>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945262" y="2551092"/>
            <a:ext cx="250256" cy="279133"/>
            <a:chOff x="4774131" y="2064619"/>
            <a:chExt cx="620828" cy="365760"/>
          </a:xfrm>
        </p:grpSpPr>
        <p:sp>
          <p:nvSpPr>
            <p:cNvPr id="70" name="Isosceles Triangle 69"/>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6728050" y="2929455"/>
            <a:ext cx="250256" cy="279133"/>
            <a:chOff x="4774131" y="2064619"/>
            <a:chExt cx="620828" cy="365760"/>
          </a:xfrm>
        </p:grpSpPr>
        <p:sp>
          <p:nvSpPr>
            <p:cNvPr id="76" name="Isosceles Triangle 75"/>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4846947" y="3307252"/>
            <a:ext cx="250256" cy="279133"/>
            <a:chOff x="4774131" y="2064619"/>
            <a:chExt cx="620828" cy="365760"/>
          </a:xfrm>
        </p:grpSpPr>
        <p:sp>
          <p:nvSpPr>
            <p:cNvPr id="82" name="Isosceles Triangle 81"/>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p:cNvGrpSpPr/>
          <p:nvPr/>
        </p:nvGrpSpPr>
        <p:grpSpPr>
          <a:xfrm>
            <a:off x="4085709" y="3664289"/>
            <a:ext cx="250256" cy="279133"/>
            <a:chOff x="4774131" y="2064619"/>
            <a:chExt cx="620828" cy="365760"/>
          </a:xfrm>
        </p:grpSpPr>
        <p:sp>
          <p:nvSpPr>
            <p:cNvPr id="88" name="Isosceles Triangle 87"/>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p:cNvGrpSpPr/>
          <p:nvPr/>
        </p:nvGrpSpPr>
        <p:grpSpPr>
          <a:xfrm>
            <a:off x="6327149" y="4045486"/>
            <a:ext cx="250256" cy="279133"/>
            <a:chOff x="4774131" y="2064619"/>
            <a:chExt cx="620828" cy="365760"/>
          </a:xfrm>
        </p:grpSpPr>
        <p:sp>
          <p:nvSpPr>
            <p:cNvPr id="94" name="Isosceles Triangle 93"/>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sosceles Triangle 96"/>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Isosceles Triangle 97"/>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5584531" y="4404011"/>
            <a:ext cx="250256" cy="279133"/>
            <a:chOff x="4774131" y="2064619"/>
            <a:chExt cx="620828" cy="365760"/>
          </a:xfrm>
        </p:grpSpPr>
        <p:sp>
          <p:nvSpPr>
            <p:cNvPr id="100" name="Isosceles Triangle 99"/>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05" name="Table 104"/>
          <p:cNvGraphicFramePr>
            <a:graphicFrameLocks noGrp="1"/>
          </p:cNvGraphicFramePr>
          <p:nvPr/>
        </p:nvGraphicFramePr>
        <p:xfrm>
          <a:off x="7522520" y="1763552"/>
          <a:ext cx="2962656" cy="2966720"/>
        </p:xfrm>
        <a:graphic>
          <a:graphicData uri="http://schemas.openxmlformats.org/drawingml/2006/table">
            <a:tbl>
              <a:tblPr firstRow="1" bandRow="1">
                <a:tableStyleId>{5940675A-B579-460E-94D1-54222C63F5DA}</a:tableStyleId>
              </a:tblPr>
              <a:tblGrid>
                <a:gridCol w="370332">
                  <a:extLst>
                    <a:ext uri="{9D8B030D-6E8A-4147-A177-3AD203B41FA5}">
                      <a16:colId xmlns:a16="http://schemas.microsoft.com/office/drawing/2014/main" val="781103635"/>
                    </a:ext>
                  </a:extLst>
                </a:gridCol>
                <a:gridCol w="370332">
                  <a:extLst>
                    <a:ext uri="{9D8B030D-6E8A-4147-A177-3AD203B41FA5}">
                      <a16:colId xmlns:a16="http://schemas.microsoft.com/office/drawing/2014/main" val="21848205"/>
                    </a:ext>
                  </a:extLst>
                </a:gridCol>
                <a:gridCol w="370332">
                  <a:extLst>
                    <a:ext uri="{9D8B030D-6E8A-4147-A177-3AD203B41FA5}">
                      <a16:colId xmlns:a16="http://schemas.microsoft.com/office/drawing/2014/main" val="675843962"/>
                    </a:ext>
                  </a:extLst>
                </a:gridCol>
                <a:gridCol w="370332">
                  <a:extLst>
                    <a:ext uri="{9D8B030D-6E8A-4147-A177-3AD203B41FA5}">
                      <a16:colId xmlns:a16="http://schemas.microsoft.com/office/drawing/2014/main" val="3722389385"/>
                    </a:ext>
                  </a:extLst>
                </a:gridCol>
                <a:gridCol w="370332">
                  <a:extLst>
                    <a:ext uri="{9D8B030D-6E8A-4147-A177-3AD203B41FA5}">
                      <a16:colId xmlns:a16="http://schemas.microsoft.com/office/drawing/2014/main" val="4057687009"/>
                    </a:ext>
                  </a:extLst>
                </a:gridCol>
                <a:gridCol w="370332">
                  <a:extLst>
                    <a:ext uri="{9D8B030D-6E8A-4147-A177-3AD203B41FA5}">
                      <a16:colId xmlns:a16="http://schemas.microsoft.com/office/drawing/2014/main" val="1448259178"/>
                    </a:ext>
                  </a:extLst>
                </a:gridCol>
                <a:gridCol w="370332">
                  <a:extLst>
                    <a:ext uri="{9D8B030D-6E8A-4147-A177-3AD203B41FA5}">
                      <a16:colId xmlns:a16="http://schemas.microsoft.com/office/drawing/2014/main" val="3016512947"/>
                    </a:ext>
                  </a:extLst>
                </a:gridCol>
                <a:gridCol w="370332">
                  <a:extLst>
                    <a:ext uri="{9D8B030D-6E8A-4147-A177-3AD203B41FA5}">
                      <a16:colId xmlns:a16="http://schemas.microsoft.com/office/drawing/2014/main" val="46547158"/>
                    </a:ext>
                  </a:extLst>
                </a:gridCol>
              </a:tblGrid>
              <a:tr h="370840">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826656486"/>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2154616201"/>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4052628487"/>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742898141"/>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1543160121"/>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2895557062"/>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extLst>
                  <a:ext uri="{0D108BD9-81ED-4DB2-BD59-A6C34878D82A}">
                    <a16:rowId xmlns:a16="http://schemas.microsoft.com/office/drawing/2014/main" val="4153156310"/>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560139824"/>
                  </a:ext>
                </a:extLst>
              </a:tr>
            </a:tbl>
          </a:graphicData>
        </a:graphic>
      </p:graphicFrame>
      <p:grpSp>
        <p:nvGrpSpPr>
          <p:cNvPr id="106" name="Group 105"/>
          <p:cNvGrpSpPr/>
          <p:nvPr/>
        </p:nvGrpSpPr>
        <p:grpSpPr>
          <a:xfrm>
            <a:off x="9067162" y="1816625"/>
            <a:ext cx="250256" cy="279133"/>
            <a:chOff x="4774131" y="2064619"/>
            <a:chExt cx="620828" cy="365760"/>
          </a:xfrm>
        </p:grpSpPr>
        <p:sp>
          <p:nvSpPr>
            <p:cNvPr id="107" name="Isosceles Triangle 106"/>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Isosceles Triangle 107"/>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Isosceles Triangle 109"/>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Isosceles Triangle 110"/>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8329578" y="2191223"/>
            <a:ext cx="250256" cy="279133"/>
            <a:chOff x="4774131" y="2064619"/>
            <a:chExt cx="620828" cy="365760"/>
          </a:xfrm>
        </p:grpSpPr>
        <p:sp>
          <p:nvSpPr>
            <p:cNvPr id="113" name="Isosceles Triangle 112"/>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Isosceles Triangle 113"/>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Isosceles Triangle 114"/>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Isosceles Triangle 115"/>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Isosceles Triangle 116"/>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p:cNvGrpSpPr/>
          <p:nvPr/>
        </p:nvGrpSpPr>
        <p:grpSpPr>
          <a:xfrm>
            <a:off x="7568340" y="2551092"/>
            <a:ext cx="250256" cy="279133"/>
            <a:chOff x="4774131" y="2064619"/>
            <a:chExt cx="620828" cy="365760"/>
          </a:xfrm>
        </p:grpSpPr>
        <p:sp>
          <p:nvSpPr>
            <p:cNvPr id="119" name="Isosceles Triangle 118"/>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Isosceles Triangle 119"/>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Isosceles Triangle 121"/>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Isosceles Triangle 122"/>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p:cNvGrpSpPr/>
          <p:nvPr/>
        </p:nvGrpSpPr>
        <p:grpSpPr>
          <a:xfrm>
            <a:off x="9428603" y="2914414"/>
            <a:ext cx="250256" cy="279133"/>
            <a:chOff x="4774131" y="2064619"/>
            <a:chExt cx="620828" cy="365760"/>
          </a:xfrm>
        </p:grpSpPr>
        <p:sp>
          <p:nvSpPr>
            <p:cNvPr id="125" name="Isosceles Triangle 124"/>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Isosceles Triangle 125"/>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Isosceles Triangle 128"/>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10172145" y="3307252"/>
            <a:ext cx="250256" cy="279133"/>
            <a:chOff x="4774131" y="2064619"/>
            <a:chExt cx="620828" cy="365760"/>
          </a:xfrm>
        </p:grpSpPr>
        <p:sp>
          <p:nvSpPr>
            <p:cNvPr id="131" name="Isosceles Triangle 130"/>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Isosceles Triangle 132"/>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Isosceles Triangle 133"/>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Isosceles Triangle 134"/>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p:cNvGrpSpPr/>
          <p:nvPr/>
        </p:nvGrpSpPr>
        <p:grpSpPr>
          <a:xfrm>
            <a:off x="7942591" y="3664289"/>
            <a:ext cx="250256" cy="279133"/>
            <a:chOff x="4774131" y="2064619"/>
            <a:chExt cx="620828" cy="365760"/>
          </a:xfrm>
        </p:grpSpPr>
        <p:sp>
          <p:nvSpPr>
            <p:cNvPr id="137" name="Isosceles Triangle 136"/>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Isosceles Triangle 137"/>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Isosceles Triangle 139"/>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Isosceles Triangle 140"/>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8700729" y="4045486"/>
            <a:ext cx="250256" cy="279133"/>
            <a:chOff x="4774131" y="2064619"/>
            <a:chExt cx="620828" cy="365760"/>
          </a:xfrm>
        </p:grpSpPr>
        <p:sp>
          <p:nvSpPr>
            <p:cNvPr id="143" name="Isosceles Triangle 142"/>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Isosceles Triangle 143"/>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Isosceles Triangle 144"/>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Isosceles Triangle 145"/>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Isosceles Triangle 146"/>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p:cNvGrpSpPr/>
          <p:nvPr/>
        </p:nvGrpSpPr>
        <p:grpSpPr>
          <a:xfrm>
            <a:off x="9810691" y="4404011"/>
            <a:ext cx="250256" cy="279133"/>
            <a:chOff x="4774131" y="2064619"/>
            <a:chExt cx="620828" cy="365760"/>
          </a:xfrm>
        </p:grpSpPr>
        <p:sp>
          <p:nvSpPr>
            <p:cNvPr id="149" name="Isosceles Triangle 148"/>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Isosceles Triangle 149"/>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Isosceles Triangle 150"/>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Isosceles Triangle 152"/>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254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N-Queens Problem</a:t>
            </a:r>
            <a:endParaRPr lang="en-SG" dirty="0"/>
          </a:p>
        </p:txBody>
      </p:sp>
      <p:graphicFrame>
        <p:nvGraphicFramePr>
          <p:cNvPr id="4" name="Content Placeholder 3"/>
          <p:cNvGraphicFramePr>
            <a:graphicFrameLocks noGrp="1"/>
          </p:cNvGraphicFramePr>
          <p:nvPr>
            <p:ph idx="1"/>
          </p:nvPr>
        </p:nvGraphicFramePr>
        <p:xfrm>
          <a:off x="3049385" y="1995054"/>
          <a:ext cx="4681451" cy="3703320"/>
        </p:xfrm>
        <a:graphic>
          <a:graphicData uri="http://schemas.openxmlformats.org/drawingml/2006/table">
            <a:tbl>
              <a:tblPr firstRow="1" bandRow="1">
                <a:tableStyleId>{5C22544A-7EE6-4342-B048-85BDC9FD1C3A}</a:tableStyleId>
              </a:tblPr>
              <a:tblGrid>
                <a:gridCol w="899161">
                  <a:extLst>
                    <a:ext uri="{9D8B030D-6E8A-4147-A177-3AD203B41FA5}">
                      <a16:colId xmlns:a16="http://schemas.microsoft.com/office/drawing/2014/main" val="1626510126"/>
                    </a:ext>
                  </a:extLst>
                </a:gridCol>
                <a:gridCol w="3782290">
                  <a:extLst>
                    <a:ext uri="{9D8B030D-6E8A-4147-A177-3AD203B41FA5}">
                      <a16:colId xmlns:a16="http://schemas.microsoft.com/office/drawing/2014/main" val="2634439008"/>
                    </a:ext>
                  </a:extLst>
                </a:gridCol>
              </a:tblGrid>
              <a:tr h="342727">
                <a:tc>
                  <a:txBody>
                    <a:bodyPr/>
                    <a:lstStyle/>
                    <a:p>
                      <a:pPr algn="ctr"/>
                      <a:r>
                        <a:rPr lang="en-US" dirty="0"/>
                        <a:t>n</a:t>
                      </a:r>
                      <a:endParaRPr lang="en-SG" dirty="0"/>
                    </a:p>
                  </a:txBody>
                  <a:tcPr/>
                </a:tc>
                <a:tc>
                  <a:txBody>
                    <a:bodyPr/>
                    <a:lstStyle/>
                    <a:p>
                      <a:pPr algn="ctr"/>
                      <a:r>
                        <a:rPr lang="en-US" dirty="0"/>
                        <a:t>Possible Solutions</a:t>
                      </a:r>
                      <a:endParaRPr lang="en-SG" dirty="0"/>
                    </a:p>
                  </a:txBody>
                  <a:tcPr/>
                </a:tc>
                <a:extLst>
                  <a:ext uri="{0D108BD9-81ED-4DB2-BD59-A6C34878D82A}">
                    <a16:rowId xmlns:a16="http://schemas.microsoft.com/office/drawing/2014/main" val="509619594"/>
                  </a:ext>
                </a:extLst>
              </a:tr>
              <a:tr h="370840">
                <a:tc>
                  <a:txBody>
                    <a:bodyPr/>
                    <a:lstStyle/>
                    <a:p>
                      <a:pPr algn="ctr"/>
                      <a:r>
                        <a:rPr lang="en-US" dirty="0"/>
                        <a:t>4</a:t>
                      </a:r>
                      <a:endParaRPr lang="en-SG" dirty="0"/>
                    </a:p>
                  </a:txBody>
                  <a:tcPr/>
                </a:tc>
                <a:tc>
                  <a:txBody>
                    <a:bodyPr/>
                    <a:lstStyle/>
                    <a:p>
                      <a:r>
                        <a:rPr lang="en-US" dirty="0"/>
                        <a:t>2</a:t>
                      </a:r>
                      <a:endParaRPr lang="en-SG" dirty="0"/>
                    </a:p>
                  </a:txBody>
                  <a:tcPr/>
                </a:tc>
                <a:extLst>
                  <a:ext uri="{0D108BD9-81ED-4DB2-BD59-A6C34878D82A}">
                    <a16:rowId xmlns:a16="http://schemas.microsoft.com/office/drawing/2014/main" val="2221807043"/>
                  </a:ext>
                </a:extLst>
              </a:tr>
              <a:tr h="370840">
                <a:tc>
                  <a:txBody>
                    <a:bodyPr/>
                    <a:lstStyle/>
                    <a:p>
                      <a:pPr algn="ctr"/>
                      <a:r>
                        <a:rPr lang="en-US" dirty="0"/>
                        <a:t>5</a:t>
                      </a:r>
                      <a:endParaRPr lang="en-SG" dirty="0"/>
                    </a:p>
                  </a:txBody>
                  <a:tcPr/>
                </a:tc>
                <a:tc>
                  <a:txBody>
                    <a:bodyPr/>
                    <a:lstStyle/>
                    <a:p>
                      <a:r>
                        <a:rPr lang="en-US" dirty="0"/>
                        <a:t>10</a:t>
                      </a:r>
                      <a:endParaRPr lang="en-SG" dirty="0"/>
                    </a:p>
                  </a:txBody>
                  <a:tcPr/>
                </a:tc>
                <a:extLst>
                  <a:ext uri="{0D108BD9-81ED-4DB2-BD59-A6C34878D82A}">
                    <a16:rowId xmlns:a16="http://schemas.microsoft.com/office/drawing/2014/main" val="3506826812"/>
                  </a:ext>
                </a:extLst>
              </a:tr>
              <a:tr h="370840">
                <a:tc>
                  <a:txBody>
                    <a:bodyPr/>
                    <a:lstStyle/>
                    <a:p>
                      <a:pPr algn="ctr"/>
                      <a:r>
                        <a:rPr lang="en-US" dirty="0"/>
                        <a:t>6</a:t>
                      </a:r>
                      <a:endParaRPr lang="en-SG" dirty="0"/>
                    </a:p>
                  </a:txBody>
                  <a:tcPr/>
                </a:tc>
                <a:tc>
                  <a:txBody>
                    <a:bodyPr/>
                    <a:lstStyle/>
                    <a:p>
                      <a:r>
                        <a:rPr lang="en-US" dirty="0"/>
                        <a:t>4</a:t>
                      </a:r>
                      <a:endParaRPr lang="en-SG" dirty="0"/>
                    </a:p>
                  </a:txBody>
                  <a:tcPr/>
                </a:tc>
                <a:extLst>
                  <a:ext uri="{0D108BD9-81ED-4DB2-BD59-A6C34878D82A}">
                    <a16:rowId xmlns:a16="http://schemas.microsoft.com/office/drawing/2014/main" val="328618837"/>
                  </a:ext>
                </a:extLst>
              </a:tr>
              <a:tr h="370840">
                <a:tc>
                  <a:txBody>
                    <a:bodyPr/>
                    <a:lstStyle/>
                    <a:p>
                      <a:pPr algn="ctr"/>
                      <a:r>
                        <a:rPr lang="en-US" dirty="0"/>
                        <a:t>7</a:t>
                      </a:r>
                      <a:endParaRPr lang="en-SG" dirty="0"/>
                    </a:p>
                  </a:txBody>
                  <a:tcPr/>
                </a:tc>
                <a:tc>
                  <a:txBody>
                    <a:bodyPr/>
                    <a:lstStyle/>
                    <a:p>
                      <a:r>
                        <a:rPr lang="en-US" dirty="0"/>
                        <a:t>40</a:t>
                      </a:r>
                      <a:endParaRPr lang="en-SG" dirty="0"/>
                    </a:p>
                  </a:txBody>
                  <a:tcPr/>
                </a:tc>
                <a:extLst>
                  <a:ext uri="{0D108BD9-81ED-4DB2-BD59-A6C34878D82A}">
                    <a16:rowId xmlns:a16="http://schemas.microsoft.com/office/drawing/2014/main" val="4014940986"/>
                  </a:ext>
                </a:extLst>
              </a:tr>
              <a:tr h="370840">
                <a:tc>
                  <a:txBody>
                    <a:bodyPr/>
                    <a:lstStyle/>
                    <a:p>
                      <a:pPr algn="ctr"/>
                      <a:r>
                        <a:rPr lang="en-US" dirty="0"/>
                        <a:t>8</a:t>
                      </a:r>
                      <a:endParaRPr lang="en-SG" dirty="0"/>
                    </a:p>
                  </a:txBody>
                  <a:tcPr/>
                </a:tc>
                <a:tc>
                  <a:txBody>
                    <a:bodyPr/>
                    <a:lstStyle/>
                    <a:p>
                      <a:r>
                        <a:rPr lang="en-US" dirty="0"/>
                        <a:t>92</a:t>
                      </a:r>
                      <a:endParaRPr lang="en-SG" dirty="0"/>
                    </a:p>
                  </a:txBody>
                  <a:tcPr/>
                </a:tc>
                <a:extLst>
                  <a:ext uri="{0D108BD9-81ED-4DB2-BD59-A6C34878D82A}">
                    <a16:rowId xmlns:a16="http://schemas.microsoft.com/office/drawing/2014/main" val="2801062111"/>
                  </a:ext>
                </a:extLst>
              </a:tr>
              <a:tr h="370840">
                <a:tc>
                  <a:txBody>
                    <a:bodyPr/>
                    <a:lstStyle/>
                    <a:p>
                      <a:pPr algn="ctr"/>
                      <a:r>
                        <a:rPr lang="en-US" dirty="0"/>
                        <a:t>10</a:t>
                      </a:r>
                      <a:endParaRPr lang="en-SG" dirty="0"/>
                    </a:p>
                  </a:txBody>
                  <a:tcPr/>
                </a:tc>
                <a:tc>
                  <a:txBody>
                    <a:bodyPr/>
                    <a:lstStyle/>
                    <a:p>
                      <a:r>
                        <a:rPr lang="en-US" dirty="0"/>
                        <a:t>724</a:t>
                      </a:r>
                      <a:endParaRPr lang="en-SG" dirty="0"/>
                    </a:p>
                  </a:txBody>
                  <a:tcPr/>
                </a:tc>
                <a:extLst>
                  <a:ext uri="{0D108BD9-81ED-4DB2-BD59-A6C34878D82A}">
                    <a16:rowId xmlns:a16="http://schemas.microsoft.com/office/drawing/2014/main" val="579297729"/>
                  </a:ext>
                </a:extLst>
              </a:tr>
              <a:tr h="370840">
                <a:tc>
                  <a:txBody>
                    <a:bodyPr/>
                    <a:lstStyle/>
                    <a:p>
                      <a:pPr algn="ctr"/>
                      <a:r>
                        <a:rPr lang="en-US" dirty="0"/>
                        <a:t>12</a:t>
                      </a:r>
                      <a:endParaRPr lang="en-SG" dirty="0"/>
                    </a:p>
                  </a:txBody>
                  <a:tcPr/>
                </a:tc>
                <a:tc>
                  <a:txBody>
                    <a:bodyPr/>
                    <a:lstStyle/>
                    <a:p>
                      <a:r>
                        <a:rPr lang="en-US" dirty="0"/>
                        <a:t>14,200</a:t>
                      </a:r>
                    </a:p>
                  </a:txBody>
                  <a:tcPr/>
                </a:tc>
                <a:extLst>
                  <a:ext uri="{0D108BD9-81ED-4DB2-BD59-A6C34878D82A}">
                    <a16:rowId xmlns:a16="http://schemas.microsoft.com/office/drawing/2014/main" val="1242120434"/>
                  </a:ext>
                </a:extLst>
              </a:tr>
              <a:tr h="370840">
                <a:tc>
                  <a:txBody>
                    <a:bodyPr/>
                    <a:lstStyle/>
                    <a:p>
                      <a:pPr algn="ctr"/>
                      <a:r>
                        <a:rPr lang="en-US" dirty="0"/>
                        <a:t>15</a:t>
                      </a:r>
                      <a:endParaRPr lang="en-SG" dirty="0"/>
                    </a:p>
                  </a:txBody>
                  <a:tcPr/>
                </a:tc>
                <a:tc>
                  <a:txBody>
                    <a:bodyPr/>
                    <a:lstStyle/>
                    <a:p>
                      <a:r>
                        <a:rPr lang="en-US" dirty="0"/>
                        <a:t>2,279,184</a:t>
                      </a:r>
                    </a:p>
                  </a:txBody>
                  <a:tcPr/>
                </a:tc>
                <a:extLst>
                  <a:ext uri="{0D108BD9-81ED-4DB2-BD59-A6C34878D82A}">
                    <a16:rowId xmlns:a16="http://schemas.microsoft.com/office/drawing/2014/main" val="3827942145"/>
                  </a:ext>
                </a:extLst>
              </a:tr>
              <a:tr h="370840">
                <a:tc>
                  <a:txBody>
                    <a:bodyPr/>
                    <a:lstStyle/>
                    <a:p>
                      <a:pPr algn="ctr"/>
                      <a:r>
                        <a:rPr lang="en-US" dirty="0"/>
                        <a:t>20</a:t>
                      </a:r>
                      <a:endParaRPr lang="en-SG" dirty="0"/>
                    </a:p>
                  </a:txBody>
                  <a:tcPr/>
                </a:tc>
                <a:tc>
                  <a:txBody>
                    <a:bodyPr/>
                    <a:lstStyle/>
                    <a:p>
                      <a:r>
                        <a:rPr lang="en-US" dirty="0"/>
                        <a:t>39,029,188,884</a:t>
                      </a:r>
                    </a:p>
                  </a:txBody>
                  <a:tcPr/>
                </a:tc>
                <a:extLst>
                  <a:ext uri="{0D108BD9-81ED-4DB2-BD59-A6C34878D82A}">
                    <a16:rowId xmlns:a16="http://schemas.microsoft.com/office/drawing/2014/main" val="3693733372"/>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0327" y="2076796"/>
            <a:ext cx="3352800" cy="3352800"/>
          </a:xfrm>
          <a:prstGeom prst="rect">
            <a:avLst/>
          </a:prstGeom>
        </p:spPr>
      </p:pic>
    </p:spTree>
    <p:extLst>
      <p:ext uri="{BB962C8B-B14F-4D97-AF65-F5344CB8AC3E}">
        <p14:creationId xmlns:p14="http://schemas.microsoft.com/office/powerpoint/2010/main" val="2911019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Eight Queens Problem’s Algorithm</a:t>
            </a:r>
          </a:p>
        </p:txBody>
      </p:sp>
      <p:pic>
        <p:nvPicPr>
          <p:cNvPr id="4" name="Picture 3"/>
          <p:cNvPicPr>
            <a:picLocks noChangeAspect="1"/>
          </p:cNvPicPr>
          <p:nvPr/>
        </p:nvPicPr>
        <p:blipFill>
          <a:blip r:embed="rId2"/>
          <a:stretch>
            <a:fillRect/>
          </a:stretch>
        </p:blipFill>
        <p:spPr>
          <a:xfrm>
            <a:off x="136281" y="1722069"/>
            <a:ext cx="9557383" cy="3799500"/>
          </a:xfrm>
          <a:prstGeom prst="rect">
            <a:avLst/>
          </a:prstGeom>
        </p:spPr>
      </p:pic>
      <p:graphicFrame>
        <p:nvGraphicFramePr>
          <p:cNvPr id="5" name="Table 4"/>
          <p:cNvGraphicFramePr>
            <a:graphicFrameLocks noGrp="1"/>
          </p:cNvGraphicFramePr>
          <p:nvPr/>
        </p:nvGraphicFramePr>
        <p:xfrm>
          <a:off x="9872472" y="2436331"/>
          <a:ext cx="1481328" cy="1483360"/>
        </p:xfrm>
        <a:graphic>
          <a:graphicData uri="http://schemas.openxmlformats.org/drawingml/2006/table">
            <a:tbl>
              <a:tblPr firstRow="1" bandRow="1">
                <a:tableStyleId>{5940675A-B579-460E-94D1-54222C63F5DA}</a:tableStyleId>
              </a:tblPr>
              <a:tblGrid>
                <a:gridCol w="370332">
                  <a:extLst>
                    <a:ext uri="{9D8B030D-6E8A-4147-A177-3AD203B41FA5}">
                      <a16:colId xmlns:a16="http://schemas.microsoft.com/office/drawing/2014/main" val="781103635"/>
                    </a:ext>
                  </a:extLst>
                </a:gridCol>
                <a:gridCol w="370332">
                  <a:extLst>
                    <a:ext uri="{9D8B030D-6E8A-4147-A177-3AD203B41FA5}">
                      <a16:colId xmlns:a16="http://schemas.microsoft.com/office/drawing/2014/main" val="21848205"/>
                    </a:ext>
                  </a:extLst>
                </a:gridCol>
                <a:gridCol w="370332">
                  <a:extLst>
                    <a:ext uri="{9D8B030D-6E8A-4147-A177-3AD203B41FA5}">
                      <a16:colId xmlns:a16="http://schemas.microsoft.com/office/drawing/2014/main" val="675843962"/>
                    </a:ext>
                  </a:extLst>
                </a:gridCol>
                <a:gridCol w="370332">
                  <a:extLst>
                    <a:ext uri="{9D8B030D-6E8A-4147-A177-3AD203B41FA5}">
                      <a16:colId xmlns:a16="http://schemas.microsoft.com/office/drawing/2014/main" val="3722389385"/>
                    </a:ext>
                  </a:extLst>
                </a:gridCol>
              </a:tblGrid>
              <a:tr h="370840">
                <a:tc>
                  <a:txBody>
                    <a:bodyPr/>
                    <a:lstStyle/>
                    <a:p>
                      <a:endParaRPr lang="en-US" dirty="0"/>
                    </a:p>
                  </a:txBody>
                  <a:tcPr>
                    <a:solidFill>
                      <a:schemeClr val="tx1"/>
                    </a:solidFill>
                  </a:tcPr>
                </a:tc>
                <a:tc>
                  <a:txBody>
                    <a:bodyPr/>
                    <a:lstStyle/>
                    <a:p>
                      <a:endParaRPr lang="en-US" dirty="0"/>
                    </a:p>
                  </a:txBody>
                  <a:tcPr/>
                </a:tc>
                <a:tc>
                  <a:txBody>
                    <a:bodyPr/>
                    <a:lstStyle/>
                    <a:p>
                      <a:endParaRPr lang="en-US" dirty="0"/>
                    </a:p>
                  </a:txBody>
                  <a:tcPr>
                    <a:solidFill>
                      <a:schemeClr val="tx1"/>
                    </a:solidFill>
                  </a:tcPr>
                </a:tc>
                <a:tc>
                  <a:txBody>
                    <a:bodyPr/>
                    <a:lstStyle/>
                    <a:p>
                      <a:endParaRPr lang="en-US" dirty="0"/>
                    </a:p>
                  </a:txBody>
                  <a:tcPr/>
                </a:tc>
                <a:extLst>
                  <a:ext uri="{0D108BD9-81ED-4DB2-BD59-A6C34878D82A}">
                    <a16:rowId xmlns:a16="http://schemas.microsoft.com/office/drawing/2014/main" val="826656486"/>
                  </a:ext>
                </a:extLst>
              </a:tr>
              <a:tr h="370840">
                <a:tc>
                  <a:txBody>
                    <a:bodyPr/>
                    <a:lstStyle/>
                    <a:p>
                      <a:endParaRPr lang="en-US"/>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2154616201"/>
                  </a:ext>
                </a:extLst>
              </a:tr>
              <a:tr h="370840">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tc>
                  <a:txBody>
                    <a:bodyPr/>
                    <a:lstStyle/>
                    <a:p>
                      <a:endParaRPr lang="en-US" dirty="0"/>
                    </a:p>
                  </a:txBody>
                  <a:tcPr/>
                </a:tc>
                <a:extLst>
                  <a:ext uri="{0D108BD9-81ED-4DB2-BD59-A6C34878D82A}">
                    <a16:rowId xmlns:a16="http://schemas.microsoft.com/office/drawing/2014/main" val="4052628487"/>
                  </a:ext>
                </a:extLst>
              </a:tr>
              <a:tr h="370840">
                <a:tc>
                  <a:txBody>
                    <a:bodyPr/>
                    <a:lstStyle/>
                    <a:p>
                      <a:endParaRPr lang="en-US" dirty="0"/>
                    </a:p>
                  </a:txBody>
                  <a:tcPr/>
                </a:tc>
                <a:tc>
                  <a:txBody>
                    <a:bodyPr/>
                    <a:lstStyle/>
                    <a:p>
                      <a:endParaRPr lang="en-US" dirty="0"/>
                    </a:p>
                  </a:txBody>
                  <a:tcPr>
                    <a:solidFill>
                      <a:schemeClr val="tx1"/>
                    </a:solidFill>
                  </a:tcPr>
                </a:tc>
                <a:tc>
                  <a:txBody>
                    <a:bodyPr/>
                    <a:lstStyle/>
                    <a:p>
                      <a:endParaRPr lang="en-US"/>
                    </a:p>
                  </a:txBody>
                  <a:tcPr/>
                </a:tc>
                <a:tc>
                  <a:txBody>
                    <a:bodyPr/>
                    <a:lstStyle/>
                    <a:p>
                      <a:endParaRPr lang="en-US" dirty="0"/>
                    </a:p>
                  </a:txBody>
                  <a:tcPr>
                    <a:solidFill>
                      <a:schemeClr val="tx1"/>
                    </a:solidFill>
                  </a:tcPr>
                </a:tc>
                <a:extLst>
                  <a:ext uri="{0D108BD9-81ED-4DB2-BD59-A6C34878D82A}">
                    <a16:rowId xmlns:a16="http://schemas.microsoft.com/office/drawing/2014/main" val="560139824"/>
                  </a:ext>
                </a:extLst>
              </a:tr>
            </a:tbl>
          </a:graphicData>
        </a:graphic>
      </p:graphicFrame>
      <p:grpSp>
        <p:nvGrpSpPr>
          <p:cNvPr id="6" name="Group 5"/>
          <p:cNvGrpSpPr/>
          <p:nvPr/>
        </p:nvGrpSpPr>
        <p:grpSpPr>
          <a:xfrm>
            <a:off x="9929571" y="2477280"/>
            <a:ext cx="250256" cy="279133"/>
            <a:chOff x="4774131" y="2064619"/>
            <a:chExt cx="620828" cy="365760"/>
          </a:xfrm>
        </p:grpSpPr>
        <p:sp>
          <p:nvSpPr>
            <p:cNvPr id="7" name="Isosceles Triangle 6"/>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p:cNvGrpSpPr/>
          <p:nvPr/>
        </p:nvGrpSpPr>
        <p:grpSpPr>
          <a:xfrm>
            <a:off x="11023801" y="3225312"/>
            <a:ext cx="250256" cy="279133"/>
            <a:chOff x="4774131" y="2064619"/>
            <a:chExt cx="620828" cy="365760"/>
          </a:xfrm>
        </p:grpSpPr>
        <p:sp>
          <p:nvSpPr>
            <p:cNvPr id="163" name="Isosceles Triangle 162"/>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Isosceles Triangle 163"/>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Isosceles Triangle 164"/>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Isosceles Triangle 165"/>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Isosceles Triangle 166"/>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p:cNvGrpSpPr/>
          <p:nvPr/>
        </p:nvGrpSpPr>
        <p:grpSpPr>
          <a:xfrm>
            <a:off x="10319230" y="3225313"/>
            <a:ext cx="250256" cy="279133"/>
            <a:chOff x="4774131" y="2064619"/>
            <a:chExt cx="620828" cy="365760"/>
          </a:xfrm>
        </p:grpSpPr>
        <p:sp>
          <p:nvSpPr>
            <p:cNvPr id="169" name="Isosceles Triangle 168"/>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Isosceles Triangle 169"/>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Isosceles Triangle 170"/>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Isosceles Triangle 171"/>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Isosceles Triangle 172"/>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p:cNvGrpSpPr/>
          <p:nvPr/>
        </p:nvGrpSpPr>
        <p:grpSpPr>
          <a:xfrm>
            <a:off x="10306620" y="3572502"/>
            <a:ext cx="250256" cy="279133"/>
            <a:chOff x="4774131" y="2064619"/>
            <a:chExt cx="620828" cy="365760"/>
          </a:xfrm>
        </p:grpSpPr>
        <p:sp>
          <p:nvSpPr>
            <p:cNvPr id="175" name="Isosceles Triangle 174"/>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Isosceles Triangle 175"/>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Isosceles Triangle 176"/>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Isosceles Triangle 177"/>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10658725" y="2856036"/>
            <a:ext cx="250256" cy="279133"/>
            <a:chOff x="4774131" y="2064619"/>
            <a:chExt cx="620828" cy="365760"/>
          </a:xfrm>
        </p:grpSpPr>
        <p:sp>
          <p:nvSpPr>
            <p:cNvPr id="181" name="Isosceles Triangle 180"/>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Isosceles Triangle 181"/>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Isosceles Triangle 182"/>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Isosceles Triangle 183"/>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Isosceles Triangle 184"/>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Group 185"/>
          <p:cNvGrpSpPr/>
          <p:nvPr/>
        </p:nvGrpSpPr>
        <p:grpSpPr>
          <a:xfrm>
            <a:off x="9929571" y="2856036"/>
            <a:ext cx="250256" cy="279133"/>
            <a:chOff x="4774131" y="2064619"/>
            <a:chExt cx="620828" cy="365760"/>
          </a:xfrm>
        </p:grpSpPr>
        <p:sp>
          <p:nvSpPr>
            <p:cNvPr id="187" name="Isosceles Triangle 186"/>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Isosceles Triangle 187"/>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Isosceles Triangle 188"/>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Isosceles Triangle 189"/>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Isosceles Triangle 190"/>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p:cNvGrpSpPr/>
          <p:nvPr/>
        </p:nvGrpSpPr>
        <p:grpSpPr>
          <a:xfrm>
            <a:off x="10306129" y="3572502"/>
            <a:ext cx="250256" cy="279133"/>
            <a:chOff x="4774131" y="2064619"/>
            <a:chExt cx="620828" cy="365760"/>
          </a:xfrm>
        </p:grpSpPr>
        <p:sp>
          <p:nvSpPr>
            <p:cNvPr id="193" name="Isosceles Triangle 192"/>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Isosceles Triangle 193"/>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Isosceles Triangle 194"/>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Isosceles Triangle 195"/>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Isosceles Triangle 196"/>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p:cNvGrpSpPr/>
          <p:nvPr/>
        </p:nvGrpSpPr>
        <p:grpSpPr>
          <a:xfrm>
            <a:off x="10671335" y="2506617"/>
            <a:ext cx="250256" cy="279133"/>
            <a:chOff x="4774131" y="2064619"/>
            <a:chExt cx="620828" cy="365760"/>
          </a:xfrm>
        </p:grpSpPr>
        <p:sp>
          <p:nvSpPr>
            <p:cNvPr id="199" name="Isosceles Triangle 198"/>
            <p:cNvSpPr/>
            <p:nvPr/>
          </p:nvSpPr>
          <p:spPr>
            <a:xfrm>
              <a:off x="4774131" y="2103120"/>
              <a:ext cx="279132" cy="327259"/>
            </a:xfrm>
            <a:prstGeom prst="triangle">
              <a:avLst>
                <a:gd name="adj" fmla="val 172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Isosceles Triangle 199"/>
            <p:cNvSpPr/>
            <p:nvPr/>
          </p:nvSpPr>
          <p:spPr>
            <a:xfrm>
              <a:off x="4899259" y="2103120"/>
              <a:ext cx="154004" cy="327259"/>
            </a:xfrm>
            <a:prstGeom prst="triangle">
              <a:avLst>
                <a:gd name="adj" fmla="val 1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Isosceles Triangle 200"/>
            <p:cNvSpPr/>
            <p:nvPr/>
          </p:nvSpPr>
          <p:spPr>
            <a:xfrm>
              <a:off x="4976261" y="2064619"/>
              <a:ext cx="221381" cy="365760"/>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Isosceles Triangle 201"/>
            <p:cNvSpPr/>
            <p:nvPr/>
          </p:nvSpPr>
          <p:spPr>
            <a:xfrm>
              <a:off x="5115827" y="2103119"/>
              <a:ext cx="279132" cy="327259"/>
            </a:xfrm>
            <a:prstGeom prst="triangle">
              <a:avLst>
                <a:gd name="adj" fmla="val 982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Isosceles Triangle 202"/>
            <p:cNvSpPr/>
            <p:nvPr/>
          </p:nvSpPr>
          <p:spPr>
            <a:xfrm>
              <a:off x="5120640" y="2103119"/>
              <a:ext cx="154004" cy="327259"/>
            </a:xfrm>
            <a:prstGeom prst="triangle">
              <a:avLst>
                <a:gd name="adj" fmla="val 6875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027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6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8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7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69211"/>
            <a:ext cx="9144000" cy="2387600"/>
          </a:xfrm>
        </p:spPr>
        <p:txBody>
          <a:bodyPr>
            <a:normAutofit/>
          </a:bodyPr>
          <a:lstStyle/>
          <a:p>
            <a:r>
              <a:rPr lang="en-US" sz="4800" dirty="0">
                <a:latin typeface="Cooper Black" panose="0208090404030B020404" pitchFamily="18" charset="77"/>
              </a:rPr>
              <a:t>SC1007 </a:t>
            </a:r>
            <a:br>
              <a:rPr lang="en-US" sz="4800" dirty="0">
                <a:latin typeface="Cooper Black" panose="0208090404030B020404" pitchFamily="18" charset="77"/>
              </a:rPr>
            </a:br>
            <a:r>
              <a:rPr lang="en-US" sz="4800" dirty="0">
                <a:latin typeface="Cooper Black" panose="0208090404030B020404" pitchFamily="18" charset="77"/>
              </a:rPr>
              <a:t>Data Structures and Algorithms</a:t>
            </a:r>
          </a:p>
        </p:txBody>
      </p:sp>
      <p:sp>
        <p:nvSpPr>
          <p:cNvPr id="3" name="Subtitle 2"/>
          <p:cNvSpPr>
            <a:spLocks noGrp="1"/>
          </p:cNvSpPr>
          <p:nvPr>
            <p:ph type="subTitle" idx="1"/>
          </p:nvPr>
        </p:nvSpPr>
        <p:spPr>
          <a:xfrm>
            <a:off x="8593666" y="5339414"/>
            <a:ext cx="3505199" cy="1437746"/>
          </a:xfrm>
        </p:spPr>
        <p:txBody>
          <a:bodyPr>
            <a:normAutofit/>
          </a:bodyPr>
          <a:lstStyle/>
          <a:p>
            <a:pPr algn="l"/>
            <a:r>
              <a:rPr lang="en-US" sz="2000" dirty="0"/>
              <a:t>Instructor: Luu Anh Tuan</a:t>
            </a:r>
          </a:p>
          <a:p>
            <a:pPr algn="l"/>
            <a:r>
              <a:rPr lang="en-US" sz="2000" dirty="0"/>
              <a:t>Email: </a:t>
            </a:r>
            <a:r>
              <a:rPr lang="en-US" sz="2000" dirty="0">
                <a:hlinkClick r:id="rId2"/>
              </a:rPr>
              <a:t>anhtuan.luu@ntu.edu.sg</a:t>
            </a:r>
            <a:endParaRPr lang="en-US" sz="2000" dirty="0"/>
          </a:p>
          <a:p>
            <a:pPr algn="l"/>
            <a:r>
              <a:rPr lang="en-US" sz="2000" dirty="0"/>
              <a:t>Office: #N4-02b-66</a:t>
            </a:r>
          </a:p>
        </p:txBody>
      </p:sp>
      <p:sp>
        <p:nvSpPr>
          <p:cNvPr id="4" name="Footer Placeholder 3"/>
          <p:cNvSpPr>
            <a:spLocks noGrp="1"/>
          </p:cNvSpPr>
          <p:nvPr>
            <p:ph type="ftr" sz="quarter" idx="11"/>
          </p:nvPr>
        </p:nvSpPr>
        <p:spPr>
          <a:xfrm>
            <a:off x="4038600" y="6143625"/>
            <a:ext cx="4114800" cy="365125"/>
          </a:xfrm>
        </p:spPr>
        <p:txBody>
          <a:bodyPr/>
          <a:lstStyle/>
          <a:p>
            <a:r>
              <a:rPr lang="en-US" dirty="0">
                <a:solidFill>
                  <a:schemeClr val="tx1"/>
                </a:solidFill>
              </a:rPr>
              <a:t>College of Engineering</a:t>
            </a:r>
          </a:p>
        </p:txBody>
      </p:sp>
      <p:sp>
        <p:nvSpPr>
          <p:cNvPr id="5" name="Footer Placeholder 3"/>
          <p:cNvSpPr txBox="1">
            <a:spLocks/>
          </p:cNvSpPr>
          <p:nvPr/>
        </p:nvSpPr>
        <p:spPr>
          <a:xfrm>
            <a:off x="4038600" y="6412035"/>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tx1"/>
                </a:solidFill>
              </a:rPr>
              <a:t>School of Computer Science and Engineering</a:t>
            </a:r>
          </a:p>
        </p:txBody>
      </p:sp>
      <p:sp>
        <p:nvSpPr>
          <p:cNvPr id="7" name="Subtitle 2"/>
          <p:cNvSpPr txBox="1">
            <a:spLocks/>
          </p:cNvSpPr>
          <p:nvPr/>
        </p:nvSpPr>
        <p:spPr>
          <a:xfrm>
            <a:off x="3920065" y="3199364"/>
            <a:ext cx="5050939" cy="8018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latin typeface="Arial" panose="020B0604020202020204" pitchFamily="34" charset="0"/>
                <a:cs typeface="Arial" panose="020B0604020202020204" pitchFamily="34" charset="0"/>
              </a:rPr>
              <a:t>Week 11: </a:t>
            </a:r>
            <a:r>
              <a:rPr lang="en-US" b="1" dirty="0">
                <a:latin typeface="Arial" panose="020B0604020202020204" pitchFamily="34" charset="0"/>
                <a:cs typeface="Arial" panose="020B0604020202020204" pitchFamily="34" charset="0"/>
              </a:rPr>
              <a:t>Dynamic Programming</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603" t="5280" r="15189" b="8602"/>
          <a:stretch/>
        </p:blipFill>
        <p:spPr>
          <a:xfrm>
            <a:off x="69122" y="3697660"/>
            <a:ext cx="3337319" cy="3160340"/>
          </a:xfrm>
          <a:prstGeom prst="rect">
            <a:avLst/>
          </a:prstGeom>
        </p:spPr>
      </p:pic>
    </p:spTree>
    <p:extLst>
      <p:ext uri="{BB962C8B-B14F-4D97-AF65-F5344CB8AC3E}">
        <p14:creationId xmlns:p14="http://schemas.microsoft.com/office/powerpoint/2010/main" val="3989435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 Functions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56557" cy="4351338"/>
              </a:xfrm>
            </p:spPr>
            <p:txBody>
              <a:bodyPr/>
              <a:lstStyle/>
              <a:p>
                <a:pPr marL="514350" indent="-514350">
                  <a:buFont typeface="+mj-lt"/>
                  <a:buAutoNum type="arabicPeriod"/>
                </a:pPr>
                <a:r>
                  <a:rPr lang="en-US" dirty="0"/>
                  <a:t>Modulo Arithmetic: </a:t>
                </a:r>
                <a14:m>
                  <m:oMath xmlns:m="http://schemas.openxmlformats.org/officeDocument/2006/math">
                    <m:r>
                      <m:rPr>
                        <m:sty m:val="p"/>
                      </m:rPr>
                      <a:rPr lang="en-US" i="1" smtClean="0">
                        <a:solidFill>
                          <a:srgbClr val="FF0000"/>
                        </a:solidFill>
                        <a:latin typeface="Cambria Math" panose="02040503050406030204" pitchFamily="18" charset="0"/>
                      </a:rPr>
                      <m:t>H</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𝑘</m:t>
                        </m:r>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 </m:t>
                    </m:r>
                    <m:r>
                      <m:rPr>
                        <m:sty m:val="p"/>
                      </m:rPr>
                      <a:rPr lang="en-US" b="0" i="0" smtClean="0">
                        <a:solidFill>
                          <a:srgbClr val="FF0000"/>
                        </a:solidFill>
                        <a:latin typeface="Cambria Math" panose="02040503050406030204" pitchFamily="18" charset="0"/>
                      </a:rPr>
                      <m:t>mod</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h</m:t>
                    </m:r>
                    <m:r>
                      <a:rPr lang="en-US" b="0" i="1" smtClean="0">
                        <a:solidFill>
                          <a:srgbClr val="FF0000"/>
                        </a:solidFill>
                        <a:latin typeface="Cambria Math" panose="02040503050406030204" pitchFamily="18" charset="0"/>
                      </a:rPr>
                      <m:t> </m:t>
                    </m:r>
                  </m:oMath>
                </a14:m>
                <a:endParaRPr lang="en-US" dirty="0"/>
              </a:p>
              <a:p>
                <a:pPr lvl="1"/>
                <a:r>
                  <a:rPr lang="en-US" dirty="0"/>
                  <a:t>E.g. </a:t>
                </a:r>
                <a14:m>
                  <m:oMath xmlns:m="http://schemas.openxmlformats.org/officeDocument/2006/math">
                    <m:r>
                      <a:rPr lang="en-US" i="1" smtClean="0">
                        <a:solidFill>
                          <a:schemeClr val="tx1"/>
                        </a:solidFill>
                        <a:latin typeface="Cambria Math" panose="02040503050406030204" pitchFamily="18" charset="0"/>
                      </a:rPr>
                      <m:t>h</m:t>
                    </m:r>
                  </m:oMath>
                </a14:m>
                <a:r>
                  <a:rPr lang="en-US" i="1" dirty="0">
                    <a:solidFill>
                      <a:schemeClr val="tx1"/>
                    </a:solidFill>
                  </a:rPr>
                  <a:t> = 17  &amp; k = 37699 </a:t>
                </a:r>
                <a:r>
                  <a:rPr lang="en-US" i="1" dirty="0">
                    <a:sym typeface="Wingdings" pitchFamily="2" charset="2"/>
                  </a:rPr>
                  <a:t> H(k) = 37699 mod 13 = 12</a:t>
                </a:r>
                <a:endParaRPr lang="en-US" i="1" dirty="0">
                  <a:solidFill>
                    <a:schemeClr val="tx1"/>
                  </a:solidFill>
                </a:endParaRPr>
              </a:p>
              <a:p>
                <a:pPr lvl="1"/>
                <a:r>
                  <a:rPr lang="en-US" dirty="0"/>
                  <a:t>In practice, </a:t>
                </a:r>
                <a14:m>
                  <m:oMath xmlns:m="http://schemas.openxmlformats.org/officeDocument/2006/math">
                    <m:r>
                      <a:rPr lang="en-US" i="1" smtClean="0">
                        <a:solidFill>
                          <a:srgbClr val="FF0000"/>
                        </a:solidFill>
                        <a:latin typeface="Cambria Math" panose="02040503050406030204" pitchFamily="18" charset="0"/>
                      </a:rPr>
                      <m:t>h</m:t>
                    </m:r>
                  </m:oMath>
                </a14:m>
                <a:r>
                  <a:rPr lang="en-US" dirty="0"/>
                  <a:t> should be a prime number, but not too close to any power of 2</a:t>
                </a:r>
              </a:p>
              <a:p>
                <a:pPr lvl="1"/>
                <a:endParaRPr lang="en-US" dirty="0"/>
              </a:p>
              <a:p>
                <a:pPr marL="514350" indent="-514350">
                  <a:buFont typeface="+mj-lt"/>
                  <a:buAutoNum type="arabicPeriod" startAt="2"/>
                </a:pPr>
                <a:r>
                  <a:rPr lang="en-US" dirty="0"/>
                  <a:t>Folding</a:t>
                </a:r>
              </a:p>
              <a:p>
                <a:pPr lvl="1"/>
                <a:r>
                  <a:rPr lang="en-US" dirty="0"/>
                  <a:t>Partition the key into several parts and combine the parts in a convenient way</a:t>
                </a:r>
              </a:p>
              <a:p>
                <a:pPr lvl="1"/>
                <a:r>
                  <a:rPr lang="en-US" dirty="0"/>
                  <a:t>Shift folding: Divide the key into a few parts and added up these parts</a:t>
                </a:r>
              </a:p>
              <a:p>
                <a:pPr lvl="1"/>
                <a:r>
                  <a:rPr lang="en-US" dirty="0">
                    <a:solidFill>
                      <a:srgbClr val="FF0000"/>
                    </a:solidFill>
                  </a:rPr>
                  <a:t>X = </a:t>
                </a:r>
                <a:r>
                  <a:rPr lang="en-US" dirty="0" err="1">
                    <a:solidFill>
                      <a:srgbClr val="FF0000"/>
                    </a:solidFill>
                  </a:rPr>
                  <a:t>abc</a:t>
                </a:r>
                <a:r>
                  <a:rPr lang="en-US" dirty="0">
                    <a:solidFill>
                      <a:srgbClr val="FF0000"/>
                    </a:solidFill>
                  </a:rPr>
                  <a:t> </a:t>
                </a:r>
                <a:r>
                  <a:rPr lang="en-US" dirty="0">
                    <a:solidFill>
                      <a:srgbClr val="FF0000"/>
                    </a:solidFill>
                    <a:sym typeface="Wingdings" pitchFamily="2" charset="2"/>
                  </a:rPr>
                  <a:t> </a:t>
                </a:r>
                <a:r>
                  <a:rPr lang="en-US" dirty="0">
                    <a:solidFill>
                      <a:srgbClr val="FF0000"/>
                    </a:solidFill>
                  </a:rPr>
                  <a:t>H(X) = (a + b + c) mod h</a:t>
                </a:r>
              </a:p>
              <a:p>
                <a:pPr lvl="1"/>
                <a:r>
                  <a:rPr lang="en-US" dirty="0"/>
                  <a:t>E.g. </a:t>
                </a:r>
                <a:r>
                  <a:rPr lang="en-US" i="1" dirty="0"/>
                  <a:t>H(123</a:t>
                </a:r>
                <a:r>
                  <a:rPr lang="en-US" i="1" dirty="0">
                    <a:solidFill>
                      <a:schemeClr val="accent1"/>
                    </a:solidFill>
                  </a:rPr>
                  <a:t>456</a:t>
                </a:r>
                <a:r>
                  <a:rPr lang="en-US" i="1" dirty="0">
                    <a:solidFill>
                      <a:schemeClr val="accent2"/>
                    </a:solidFill>
                  </a:rPr>
                  <a:t>789</a:t>
                </a:r>
                <a:r>
                  <a:rPr lang="en-US" i="1" dirty="0"/>
                  <a:t>) =(123 + </a:t>
                </a:r>
                <a:r>
                  <a:rPr lang="en-US" i="1" dirty="0">
                    <a:solidFill>
                      <a:schemeClr val="accent1"/>
                    </a:solidFill>
                  </a:rPr>
                  <a:t>456</a:t>
                </a:r>
                <a:r>
                  <a:rPr lang="en-US" i="1" dirty="0"/>
                  <a:t> + </a:t>
                </a:r>
                <a:r>
                  <a:rPr lang="en-US" i="1" dirty="0">
                    <a:solidFill>
                      <a:schemeClr val="accent2"/>
                    </a:solidFill>
                  </a:rPr>
                  <a:t>789</a:t>
                </a:r>
                <a:r>
                  <a:rPr lang="en-US" i="1" dirty="0"/>
                  <a:t>) mod 13 = 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56557" cy="4351338"/>
              </a:xfrm>
              <a:blipFill>
                <a:blip r:embed="rId2"/>
                <a:stretch>
                  <a:fillRect l="-1061" t="-2616"/>
                </a:stretch>
              </a:blipFill>
            </p:spPr>
            <p:txBody>
              <a:bodyPr/>
              <a:lstStyle/>
              <a:p>
                <a:r>
                  <a:rPr lang="en-US">
                    <a:noFill/>
                  </a:rPr>
                  <a:t> </a:t>
                </a:r>
              </a:p>
            </p:txBody>
          </p:sp>
        </mc:Fallback>
      </mc:AlternateContent>
    </p:spTree>
    <p:extLst>
      <p:ext uri="{BB962C8B-B14F-4D97-AF65-F5344CB8AC3E}">
        <p14:creationId xmlns:p14="http://schemas.microsoft.com/office/powerpoint/2010/main" val="8365876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1F5EB-FE62-7E4A-9345-BA035526EE90}"/>
              </a:ext>
            </a:extLst>
          </p:cNvPr>
          <p:cNvSpPr>
            <a:spLocks noGrp="1"/>
          </p:cNvSpPr>
          <p:nvPr>
            <p:ph type="title"/>
          </p:nvPr>
        </p:nvSpPr>
        <p:spPr/>
        <p:txBody>
          <a:bodyPr/>
          <a:lstStyle/>
          <a:p>
            <a:r>
              <a:rPr lang="en-US" dirty="0"/>
              <a:t>Fibonacci sequence</a:t>
            </a:r>
          </a:p>
        </p:txBody>
      </p:sp>
      <p:sp>
        <p:nvSpPr>
          <p:cNvPr id="3" name="Content Placeholder 2">
            <a:extLst>
              <a:ext uri="{FF2B5EF4-FFF2-40B4-BE49-F238E27FC236}">
                <a16:creationId xmlns:a16="http://schemas.microsoft.com/office/drawing/2014/main" id="{014D986F-B884-9F41-8D1D-45AAE1AA5D16}"/>
              </a:ext>
            </a:extLst>
          </p:cNvPr>
          <p:cNvSpPr>
            <a:spLocks noGrp="1"/>
          </p:cNvSpPr>
          <p:nvPr>
            <p:ph idx="1"/>
          </p:nvPr>
        </p:nvSpPr>
        <p:spPr/>
        <p:txBody>
          <a:bodyPr>
            <a:normAutofit/>
          </a:bodyPr>
          <a:lstStyle/>
          <a:p>
            <a:r>
              <a:rPr lang="en-US" dirty="0"/>
              <a:t>Let’s consider the calculation of </a:t>
            </a:r>
            <a:r>
              <a:rPr lang="en-US" b="1" dirty="0"/>
              <a:t>Fibonacci </a:t>
            </a:r>
            <a:r>
              <a:rPr lang="en-US" dirty="0"/>
              <a:t>numbers:</a:t>
            </a:r>
          </a:p>
          <a:p>
            <a:pPr marL="0" indent="0">
              <a:buNone/>
            </a:pPr>
            <a:r>
              <a:rPr lang="en-US" i="1" dirty="0">
                <a:cs typeface="Times"/>
              </a:rPr>
              <a:t>	F(n) = F(n-1) + F(n-2)</a:t>
            </a:r>
            <a:endParaRPr lang="en-US" dirty="0"/>
          </a:p>
          <a:p>
            <a:pPr marL="0" indent="0">
              <a:buNone/>
            </a:pPr>
            <a:r>
              <a:rPr lang="en-US" dirty="0"/>
              <a:t>with seed values </a:t>
            </a:r>
            <a:r>
              <a:rPr lang="en-US" i="1" dirty="0">
                <a:cs typeface="Times"/>
              </a:rPr>
              <a:t>F(0) = 0, F(1) = 1</a:t>
            </a:r>
          </a:p>
          <a:p>
            <a:pPr marL="0" indent="0">
              <a:buNone/>
            </a:pPr>
            <a:endParaRPr lang="en-US" dirty="0"/>
          </a:p>
          <a:p>
            <a:r>
              <a:rPr lang="en-US" dirty="0"/>
              <a:t>The sequence look like:</a:t>
            </a:r>
          </a:p>
          <a:p>
            <a:pPr marL="0" indent="0">
              <a:buNone/>
            </a:pPr>
            <a:r>
              <a:rPr lang="en-US" i="1" dirty="0">
                <a:cs typeface="Times"/>
              </a:rPr>
              <a:t>0, 1, 1, 2, 3, 5, 8, 13, 21, 34, 55, 89, 144, </a:t>
            </a:r>
            <a:r>
              <a:rPr lang="is-IS" i="1" dirty="0">
                <a:cs typeface="Times"/>
              </a:rPr>
              <a:t>…</a:t>
            </a:r>
            <a:endParaRPr lang="en-US" i="1" dirty="0">
              <a:cs typeface="Times"/>
            </a:endParaRPr>
          </a:p>
        </p:txBody>
      </p:sp>
    </p:spTree>
    <p:extLst>
      <p:ext uri="{BB962C8B-B14F-4D97-AF65-F5344CB8AC3E}">
        <p14:creationId xmlns:p14="http://schemas.microsoft.com/office/powerpoint/2010/main" val="345261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F05C0-0C64-7F46-BE37-1734312DC185}"/>
              </a:ext>
            </a:extLst>
          </p:cNvPr>
          <p:cNvSpPr>
            <a:spLocks noGrp="1"/>
          </p:cNvSpPr>
          <p:nvPr>
            <p:ph type="title"/>
          </p:nvPr>
        </p:nvSpPr>
        <p:spPr/>
        <p:txBody>
          <a:bodyPr/>
          <a:lstStyle/>
          <a:p>
            <a:r>
              <a:rPr lang="en-US" dirty="0"/>
              <a:t>Fibonacci sequence: recursive algorithm</a:t>
            </a:r>
          </a:p>
        </p:txBody>
      </p:sp>
      <p:sp>
        <p:nvSpPr>
          <p:cNvPr id="3" name="Content Placeholder 2">
            <a:extLst>
              <a:ext uri="{FF2B5EF4-FFF2-40B4-BE49-F238E27FC236}">
                <a16:creationId xmlns:a16="http://schemas.microsoft.com/office/drawing/2014/main" id="{397EA3BF-6BF6-1C40-89E4-964EC664A92B}"/>
              </a:ext>
            </a:extLst>
          </p:cNvPr>
          <p:cNvSpPr>
            <a:spLocks noGrp="1"/>
          </p:cNvSpPr>
          <p:nvPr>
            <p:ph idx="1"/>
          </p:nvPr>
        </p:nvSpPr>
        <p:spPr/>
        <p:txBody>
          <a:bodyPr>
            <a:normAutofit fontScale="92500" lnSpcReduction="20000"/>
          </a:bodyPr>
          <a:lstStyle/>
          <a:p>
            <a:pPr marL="0" indent="0">
              <a:buNone/>
            </a:pPr>
            <a:r>
              <a:rPr lang="en-US" b="1" dirty="0"/>
              <a:t>Fib</a:t>
            </a:r>
            <a:r>
              <a:rPr lang="en-US" dirty="0"/>
              <a:t>(n)</a:t>
            </a:r>
          </a:p>
          <a:p>
            <a:pPr marL="0" indent="0">
              <a:buNone/>
            </a:pPr>
            <a:r>
              <a:rPr lang="en-US" dirty="0"/>
              <a:t>{</a:t>
            </a:r>
          </a:p>
          <a:p>
            <a:pPr marL="0" indent="0">
              <a:buNone/>
            </a:pPr>
            <a:r>
              <a:rPr lang="en-US" dirty="0"/>
              <a:t>    if (n == 0)</a:t>
            </a:r>
          </a:p>
          <a:p>
            <a:pPr marL="0" indent="0">
              <a:buNone/>
            </a:pPr>
            <a:r>
              <a:rPr lang="en-US" dirty="0"/>
              <a:t>        return 0;</a:t>
            </a:r>
          </a:p>
          <a:p>
            <a:pPr marL="0" indent="0">
              <a:buNone/>
            </a:pPr>
            <a:endParaRPr lang="en-US" dirty="0"/>
          </a:p>
          <a:p>
            <a:pPr marL="0" indent="0">
              <a:buNone/>
            </a:pPr>
            <a:r>
              <a:rPr lang="en-US" dirty="0"/>
              <a:t>    if (n == 1)</a:t>
            </a:r>
          </a:p>
          <a:p>
            <a:pPr marL="0" indent="0">
              <a:buNone/>
            </a:pPr>
            <a:r>
              <a:rPr lang="en-US" dirty="0"/>
              <a:t>        return 1;</a:t>
            </a:r>
          </a:p>
          <a:p>
            <a:pPr marL="0" indent="0">
              <a:buNone/>
            </a:pPr>
            <a:endParaRPr lang="en-US" dirty="0"/>
          </a:p>
          <a:p>
            <a:pPr marL="0" indent="0">
              <a:buNone/>
            </a:pPr>
            <a:r>
              <a:rPr lang="en-US" dirty="0"/>
              <a:t>   </a:t>
            </a:r>
            <a:r>
              <a:rPr lang="en-CA" dirty="0"/>
              <a:t>return </a:t>
            </a:r>
            <a:r>
              <a:rPr lang="en-CA" b="1" dirty="0"/>
              <a:t>Fib</a:t>
            </a:r>
            <a:r>
              <a:rPr lang="en-CA" dirty="0"/>
              <a:t>(n-1) + </a:t>
            </a:r>
            <a:r>
              <a:rPr lang="en-CA" b="1" dirty="0"/>
              <a:t>Fib</a:t>
            </a:r>
            <a:r>
              <a:rPr lang="en-CA" dirty="0"/>
              <a:t>(n-2);</a:t>
            </a:r>
            <a:endParaRPr lang="de-DE" dirty="0"/>
          </a:p>
          <a:p>
            <a:pPr marL="0" indent="0">
              <a:buNone/>
            </a:pPr>
            <a:r>
              <a:rPr lang="de-DE" sz="3600" dirty="0"/>
              <a:t>}</a:t>
            </a:r>
            <a:endParaRPr lang="en-US" sz="3600" dirty="0"/>
          </a:p>
          <a:p>
            <a:endParaRPr lang="en-US" dirty="0"/>
          </a:p>
        </p:txBody>
      </p:sp>
      <p:sp>
        <p:nvSpPr>
          <p:cNvPr id="4" name="TextBox 3">
            <a:extLst>
              <a:ext uri="{FF2B5EF4-FFF2-40B4-BE49-F238E27FC236}">
                <a16:creationId xmlns:a16="http://schemas.microsoft.com/office/drawing/2014/main" id="{03D61ED6-913C-C743-B4B0-08F6FEE57562}"/>
              </a:ext>
            </a:extLst>
          </p:cNvPr>
          <p:cNvSpPr txBox="1"/>
          <p:nvPr/>
        </p:nvSpPr>
        <p:spPr>
          <a:xfrm>
            <a:off x="6033592" y="2204795"/>
            <a:ext cx="2947818" cy="461665"/>
          </a:xfrm>
          <a:prstGeom prst="rect">
            <a:avLst/>
          </a:prstGeom>
          <a:solidFill>
            <a:srgbClr val="FFFF00"/>
          </a:solidFill>
        </p:spPr>
        <p:txBody>
          <a:bodyPr wrap="square" rtlCol="0">
            <a:spAutoFit/>
          </a:bodyPr>
          <a:lstStyle/>
          <a:p>
            <a:r>
              <a:rPr lang="en-US" sz="2400" dirty="0"/>
              <a:t>It has a serious issue!</a:t>
            </a:r>
          </a:p>
        </p:txBody>
      </p:sp>
      <p:sp>
        <p:nvSpPr>
          <p:cNvPr id="5" name="Rectangle 4">
            <a:extLst>
              <a:ext uri="{FF2B5EF4-FFF2-40B4-BE49-F238E27FC236}">
                <a16:creationId xmlns:a16="http://schemas.microsoft.com/office/drawing/2014/main" id="{405BEE76-88F5-3D4D-BB8C-137A942A778E}"/>
              </a:ext>
            </a:extLst>
          </p:cNvPr>
          <p:cNvSpPr/>
          <p:nvPr/>
        </p:nvSpPr>
        <p:spPr>
          <a:xfrm>
            <a:off x="715398" y="1739955"/>
            <a:ext cx="4126023" cy="4351338"/>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1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5F60-F6A3-6D43-9943-865191D7DF1A}"/>
              </a:ext>
            </a:extLst>
          </p:cNvPr>
          <p:cNvSpPr>
            <a:spLocks noGrp="1"/>
          </p:cNvSpPr>
          <p:nvPr>
            <p:ph type="title"/>
          </p:nvPr>
        </p:nvSpPr>
        <p:spPr/>
        <p:txBody>
          <a:bodyPr/>
          <a:lstStyle/>
          <a:p>
            <a:r>
              <a:rPr lang="en-US" b="1" dirty="0"/>
              <a:t>Recursion tree</a:t>
            </a:r>
            <a:endParaRPr lang="en-US" dirty="0"/>
          </a:p>
        </p:txBody>
      </p:sp>
      <p:pic>
        <p:nvPicPr>
          <p:cNvPr id="4" name="Picture 3">
            <a:extLst>
              <a:ext uri="{FF2B5EF4-FFF2-40B4-BE49-F238E27FC236}">
                <a16:creationId xmlns:a16="http://schemas.microsoft.com/office/drawing/2014/main" id="{BAB86B85-B196-754A-B95A-459F4C5EB64C}"/>
              </a:ext>
            </a:extLst>
          </p:cNvPr>
          <p:cNvPicPr>
            <a:picLocks noChangeAspect="1"/>
          </p:cNvPicPr>
          <p:nvPr/>
        </p:nvPicPr>
        <p:blipFill>
          <a:blip r:embed="rId2"/>
          <a:stretch>
            <a:fillRect/>
          </a:stretch>
        </p:blipFill>
        <p:spPr>
          <a:xfrm>
            <a:off x="1209066" y="2389312"/>
            <a:ext cx="6702128" cy="3838778"/>
          </a:xfrm>
          <a:prstGeom prst="rect">
            <a:avLst/>
          </a:prstGeom>
        </p:spPr>
      </p:pic>
      <p:sp>
        <p:nvSpPr>
          <p:cNvPr id="5" name="TextBox 4">
            <a:extLst>
              <a:ext uri="{FF2B5EF4-FFF2-40B4-BE49-F238E27FC236}">
                <a16:creationId xmlns:a16="http://schemas.microsoft.com/office/drawing/2014/main" id="{634AEF4E-F4E4-3646-8848-C326B3CC11E5}"/>
              </a:ext>
            </a:extLst>
          </p:cNvPr>
          <p:cNvSpPr txBox="1"/>
          <p:nvPr/>
        </p:nvSpPr>
        <p:spPr>
          <a:xfrm>
            <a:off x="8120138" y="1866446"/>
            <a:ext cx="2813655" cy="461665"/>
          </a:xfrm>
          <a:prstGeom prst="rect">
            <a:avLst/>
          </a:prstGeom>
          <a:noFill/>
        </p:spPr>
        <p:txBody>
          <a:bodyPr wrap="none" rtlCol="0">
            <a:spAutoFit/>
          </a:bodyPr>
          <a:lstStyle/>
          <a:p>
            <a:r>
              <a:rPr lang="en-US" sz="2400" dirty="0"/>
              <a:t>What’s the problem?</a:t>
            </a:r>
          </a:p>
        </p:txBody>
      </p:sp>
      <p:sp>
        <p:nvSpPr>
          <p:cNvPr id="6" name="TextBox 5">
            <a:extLst>
              <a:ext uri="{FF2B5EF4-FFF2-40B4-BE49-F238E27FC236}">
                <a16:creationId xmlns:a16="http://schemas.microsoft.com/office/drawing/2014/main" id="{3DC611D9-ACDB-5446-BE93-DD9C8C6C5F9F}"/>
              </a:ext>
            </a:extLst>
          </p:cNvPr>
          <p:cNvSpPr txBox="1"/>
          <p:nvPr/>
        </p:nvSpPr>
        <p:spPr>
          <a:xfrm>
            <a:off x="8120138" y="2605323"/>
            <a:ext cx="3345371" cy="1200329"/>
          </a:xfrm>
          <a:prstGeom prst="rect">
            <a:avLst/>
          </a:prstGeom>
          <a:noFill/>
          <a:ln w="38100">
            <a:solidFill>
              <a:srgbClr val="00B050"/>
            </a:solidFill>
          </a:ln>
        </p:spPr>
        <p:txBody>
          <a:bodyPr wrap="square" rtlCol="0">
            <a:spAutoFit/>
          </a:bodyPr>
          <a:lstStyle/>
          <a:p>
            <a:r>
              <a:rPr lang="en-SG" sz="2400" dirty="0"/>
              <a:t>Many subproblems are overlapping: a lot of </a:t>
            </a:r>
            <a:r>
              <a:rPr lang="en-SG" sz="2400" dirty="0" err="1"/>
              <a:t>recomputation</a:t>
            </a:r>
            <a:endParaRPr lang="en-SG" sz="2400" dirty="0"/>
          </a:p>
        </p:txBody>
      </p:sp>
      <p:sp>
        <p:nvSpPr>
          <p:cNvPr id="7" name="TextBox 6">
            <a:extLst>
              <a:ext uri="{FF2B5EF4-FFF2-40B4-BE49-F238E27FC236}">
                <a16:creationId xmlns:a16="http://schemas.microsoft.com/office/drawing/2014/main" id="{99E86574-F7A0-E043-AE5D-3A01C25E3028}"/>
              </a:ext>
            </a:extLst>
          </p:cNvPr>
          <p:cNvSpPr txBox="1"/>
          <p:nvPr/>
        </p:nvSpPr>
        <p:spPr>
          <a:xfrm>
            <a:off x="8120138" y="3990102"/>
            <a:ext cx="2499402" cy="461665"/>
          </a:xfrm>
          <a:prstGeom prst="rect">
            <a:avLst/>
          </a:prstGeom>
          <a:noFill/>
          <a:ln w="28575">
            <a:solidFill>
              <a:srgbClr val="0070C0"/>
            </a:solidFill>
          </a:ln>
        </p:spPr>
        <p:txBody>
          <a:bodyPr wrap="none" rtlCol="0">
            <a:spAutoFit/>
          </a:bodyPr>
          <a:lstStyle/>
          <a:p>
            <a:r>
              <a:rPr lang="en-SG" sz="2400" b="1" dirty="0"/>
              <a:t>Complexity: O(2</a:t>
            </a:r>
            <a:r>
              <a:rPr lang="en-SG" sz="2400" b="1" baseline="30000" dirty="0"/>
              <a:t>n</a:t>
            </a:r>
            <a:r>
              <a:rPr lang="en-SG" sz="2400" b="1" dirty="0"/>
              <a:t>)</a:t>
            </a:r>
          </a:p>
        </p:txBody>
      </p:sp>
    </p:spTree>
    <p:extLst>
      <p:ext uri="{BB962C8B-B14F-4D97-AF65-F5344CB8AC3E}">
        <p14:creationId xmlns:p14="http://schemas.microsoft.com/office/powerpoint/2010/main" val="302306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Dynamic Programming (DP)?</a:t>
            </a:r>
          </a:p>
        </p:txBody>
      </p:sp>
      <p:sp>
        <p:nvSpPr>
          <p:cNvPr id="3" name="Content Placeholder 2"/>
          <p:cNvSpPr>
            <a:spLocks noGrp="1"/>
          </p:cNvSpPr>
          <p:nvPr>
            <p:ph idx="1"/>
          </p:nvPr>
        </p:nvSpPr>
        <p:spPr>
          <a:xfrm>
            <a:off x="838200" y="1825625"/>
            <a:ext cx="10968318" cy="4351338"/>
          </a:xfrm>
        </p:spPr>
        <p:txBody>
          <a:bodyPr>
            <a:normAutofit/>
          </a:bodyPr>
          <a:lstStyle/>
          <a:p>
            <a:pPr marL="0" indent="0" algn="ctr">
              <a:buNone/>
            </a:pPr>
            <a:r>
              <a:rPr lang="en-US" dirty="0"/>
              <a:t>Dynamic Programming  = Recursion + </a:t>
            </a:r>
            <a:r>
              <a:rPr lang="en-US" dirty="0" err="1"/>
              <a:t>Memoization</a:t>
            </a:r>
            <a:endParaRPr lang="en-US" dirty="0"/>
          </a:p>
          <a:p>
            <a:pPr marL="0" indent="0">
              <a:buNone/>
            </a:pPr>
            <a:endParaRPr lang="en-US" dirty="0"/>
          </a:p>
          <a:p>
            <a:r>
              <a:rPr lang="en-US" dirty="0"/>
              <a:t>Recursion: problem can be solved recursively</a:t>
            </a:r>
          </a:p>
          <a:p>
            <a:r>
              <a:rPr lang="en-US" dirty="0" err="1">
                <a:solidFill>
                  <a:srgbClr val="FF0000"/>
                </a:solidFill>
              </a:rPr>
              <a:t>Memoization</a:t>
            </a:r>
            <a:r>
              <a:rPr lang="en-US" dirty="0"/>
              <a:t>: Store optimal solutions to sub-problems in table (or memory or cache)</a:t>
            </a:r>
          </a:p>
        </p:txBody>
      </p:sp>
      <p:sp>
        <p:nvSpPr>
          <p:cNvPr id="9" name="Rectangle 8">
            <a:extLst>
              <a:ext uri="{FF2B5EF4-FFF2-40B4-BE49-F238E27FC236}">
                <a16:creationId xmlns:a16="http://schemas.microsoft.com/office/drawing/2014/main" id="{6BEEEE42-C6EB-954B-AB5A-3CFD214CE424}"/>
              </a:ext>
            </a:extLst>
          </p:cNvPr>
          <p:cNvSpPr/>
          <p:nvPr/>
        </p:nvSpPr>
        <p:spPr>
          <a:xfrm>
            <a:off x="2511541" y="1825625"/>
            <a:ext cx="7621636" cy="4572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872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Dynamic Programming (DP)?</a:t>
            </a:r>
          </a:p>
        </p:txBody>
      </p:sp>
      <p:sp>
        <p:nvSpPr>
          <p:cNvPr id="3" name="Content Placeholder 2"/>
          <p:cNvSpPr>
            <a:spLocks noGrp="1"/>
          </p:cNvSpPr>
          <p:nvPr>
            <p:ph idx="1"/>
          </p:nvPr>
        </p:nvSpPr>
        <p:spPr/>
        <p:txBody>
          <a:bodyPr>
            <a:normAutofit lnSpcReduction="10000"/>
          </a:bodyPr>
          <a:lstStyle/>
          <a:p>
            <a:r>
              <a:rPr lang="en-US" dirty="0"/>
              <a:t>It is similar to divide-and-conquer strategy</a:t>
            </a:r>
          </a:p>
          <a:p>
            <a:pPr lvl="1"/>
            <a:r>
              <a:rPr lang="en-US" dirty="0"/>
              <a:t>Breaking the big problem into sub-problems</a:t>
            </a:r>
          </a:p>
          <a:p>
            <a:pPr lvl="1"/>
            <a:r>
              <a:rPr lang="en-US" dirty="0"/>
              <a:t>Solve the sub-problems recursively</a:t>
            </a:r>
          </a:p>
          <a:p>
            <a:pPr lvl="1"/>
            <a:r>
              <a:rPr lang="en-US" dirty="0"/>
              <a:t>Combining the solutions to the sub-problems</a:t>
            </a:r>
          </a:p>
          <a:p>
            <a:pPr lvl="1"/>
            <a:endParaRPr lang="en-US" dirty="0"/>
          </a:p>
          <a:p>
            <a:r>
              <a:rPr lang="en-US" dirty="0"/>
              <a:t>What is the difference between them?</a:t>
            </a:r>
          </a:p>
          <a:p>
            <a:pPr lvl="1"/>
            <a:r>
              <a:rPr lang="en-US" dirty="0"/>
              <a:t>DP can be applied when the sub-problems are not independent</a:t>
            </a:r>
          </a:p>
          <a:p>
            <a:pPr lvl="2"/>
            <a:r>
              <a:rPr lang="en-US" dirty="0"/>
              <a:t>Every sub-problem is solved once and is saved in a table</a:t>
            </a:r>
          </a:p>
          <a:p>
            <a:pPr lvl="1"/>
            <a:r>
              <a:rPr lang="en-US" dirty="0"/>
              <a:t>The problem usually can have multiple optimal solutions</a:t>
            </a:r>
          </a:p>
          <a:p>
            <a:pPr lvl="2"/>
            <a:r>
              <a:rPr lang="en-US" dirty="0"/>
              <a:t>DP may just return one of them</a:t>
            </a:r>
          </a:p>
          <a:p>
            <a:r>
              <a:rPr lang="en-US" dirty="0"/>
              <a:t>If the sub-problems are independent, DP is not useful!</a:t>
            </a:r>
          </a:p>
        </p:txBody>
      </p:sp>
    </p:spTree>
    <p:extLst>
      <p:ext uri="{BB962C8B-B14F-4D97-AF65-F5344CB8AC3E}">
        <p14:creationId xmlns:p14="http://schemas.microsoft.com/office/powerpoint/2010/main" val="41537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Programming Approaches</a:t>
            </a:r>
          </a:p>
        </p:txBody>
      </p:sp>
      <p:sp>
        <p:nvSpPr>
          <p:cNvPr id="3" name="Content Placeholder 2"/>
          <p:cNvSpPr>
            <a:spLocks noGrp="1"/>
          </p:cNvSpPr>
          <p:nvPr>
            <p:ph idx="1"/>
          </p:nvPr>
        </p:nvSpPr>
        <p:spPr/>
        <p:txBody>
          <a:bodyPr/>
          <a:lstStyle/>
          <a:p>
            <a:r>
              <a:rPr lang="en-US" dirty="0"/>
              <a:t>Top-down approach</a:t>
            </a:r>
          </a:p>
          <a:p>
            <a:pPr lvl="1"/>
            <a:r>
              <a:rPr lang="en-US" dirty="0"/>
              <a:t>Recursively using the solution to its sub-problems</a:t>
            </a:r>
          </a:p>
          <a:p>
            <a:pPr lvl="1"/>
            <a:r>
              <a:rPr lang="en-US" dirty="0" err="1"/>
              <a:t>Memoize</a:t>
            </a:r>
            <a:r>
              <a:rPr lang="en-US" dirty="0"/>
              <a:t> the solutions to the sub-problems and reuse them later</a:t>
            </a:r>
          </a:p>
          <a:p>
            <a:pPr marL="0" indent="0">
              <a:buNone/>
            </a:pPr>
            <a:endParaRPr lang="en-US" dirty="0"/>
          </a:p>
          <a:p>
            <a:r>
              <a:rPr lang="en-US" dirty="0"/>
              <a:t>Bottom-up approach</a:t>
            </a:r>
          </a:p>
          <a:p>
            <a:pPr lvl="1"/>
            <a:r>
              <a:rPr lang="en-US" dirty="0"/>
              <a:t>Figure out the order of calculation</a:t>
            </a:r>
          </a:p>
          <a:p>
            <a:pPr lvl="1"/>
            <a:r>
              <a:rPr lang="en-US" dirty="0"/>
              <a:t>Solve the sub-problems to build up solutions to larger problem</a:t>
            </a:r>
          </a:p>
          <a:p>
            <a:endParaRPr lang="en-US" dirty="0"/>
          </a:p>
        </p:txBody>
      </p:sp>
    </p:spTree>
    <p:extLst>
      <p:ext uri="{BB962C8B-B14F-4D97-AF65-F5344CB8AC3E}">
        <p14:creationId xmlns:p14="http://schemas.microsoft.com/office/powerpoint/2010/main" val="27980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7C37A-96DD-8B4A-9E97-EAC022E06BAD}"/>
              </a:ext>
            </a:extLst>
          </p:cNvPr>
          <p:cNvSpPr>
            <a:spLocks noGrp="1"/>
          </p:cNvSpPr>
          <p:nvPr>
            <p:ph type="title"/>
          </p:nvPr>
        </p:nvSpPr>
        <p:spPr/>
        <p:txBody>
          <a:bodyPr/>
          <a:lstStyle/>
          <a:p>
            <a:r>
              <a:rPr lang="en-US" dirty="0"/>
              <a:t>Fibonacci: Top-down approach</a:t>
            </a:r>
          </a:p>
        </p:txBody>
      </p:sp>
      <p:sp>
        <p:nvSpPr>
          <p:cNvPr id="3" name="Content Placeholder 2">
            <a:extLst>
              <a:ext uri="{FF2B5EF4-FFF2-40B4-BE49-F238E27FC236}">
                <a16:creationId xmlns:a16="http://schemas.microsoft.com/office/drawing/2014/main" id="{CB9B7D2F-FAB3-7649-AFBD-570E00A2D84D}"/>
              </a:ext>
            </a:extLst>
          </p:cNvPr>
          <p:cNvSpPr>
            <a:spLocks noGrp="1"/>
          </p:cNvSpPr>
          <p:nvPr>
            <p:ph idx="1"/>
          </p:nvPr>
        </p:nvSpPr>
        <p:spPr>
          <a:xfrm>
            <a:off x="478971" y="1437481"/>
            <a:ext cx="10515600" cy="5208247"/>
          </a:xfrm>
        </p:spPr>
        <p:txBody>
          <a:bodyPr>
            <a:normAutofit fontScale="62500" lnSpcReduction="20000"/>
          </a:bodyPr>
          <a:lstStyle/>
          <a:p>
            <a:pPr marL="0" indent="0">
              <a:buNone/>
            </a:pPr>
            <a:r>
              <a:rPr lang="en-US" b="1" dirty="0"/>
              <a:t>Fib</a:t>
            </a:r>
            <a:r>
              <a:rPr lang="en-US" dirty="0"/>
              <a:t>(n)</a:t>
            </a:r>
          </a:p>
          <a:p>
            <a:pPr marL="0" indent="0">
              <a:buNone/>
            </a:pPr>
            <a:r>
              <a:rPr lang="en-US" dirty="0"/>
              <a:t>{</a:t>
            </a:r>
          </a:p>
          <a:p>
            <a:pPr marL="0" indent="0">
              <a:buNone/>
            </a:pPr>
            <a:r>
              <a:rPr lang="en-US" dirty="0"/>
              <a:t>    if (n == 0) </a:t>
            </a:r>
          </a:p>
          <a:p>
            <a:pPr marL="0" indent="0">
              <a:buNone/>
            </a:pPr>
            <a:r>
              <a:rPr lang="en-US" dirty="0"/>
              <a:t>	M[0] = 0; return 0;</a:t>
            </a:r>
          </a:p>
          <a:p>
            <a:pPr marL="0" indent="0">
              <a:buNone/>
            </a:pPr>
            <a:r>
              <a:rPr lang="en-US" dirty="0"/>
              <a:t>    if (n == 1)</a:t>
            </a:r>
          </a:p>
          <a:p>
            <a:pPr marL="0" indent="0">
              <a:buNone/>
            </a:pPr>
            <a:r>
              <a:rPr lang="en-US" dirty="0"/>
              <a:t>    	M[1] = 1; return 1;</a:t>
            </a:r>
          </a:p>
          <a:p>
            <a:pPr marL="0" indent="0">
              <a:buNone/>
            </a:pPr>
            <a:r>
              <a:rPr lang="en-US" dirty="0"/>
              <a:t>    </a:t>
            </a:r>
          </a:p>
          <a:p>
            <a:pPr marL="0" indent="0">
              <a:buNone/>
            </a:pPr>
            <a:r>
              <a:rPr lang="en-US" dirty="0"/>
              <a:t>    if (M[n-1] == -1)			//F(n-1) was not calculated</a:t>
            </a:r>
          </a:p>
          <a:p>
            <a:pPr marL="0" indent="0">
              <a:buNone/>
            </a:pPr>
            <a:r>
              <a:rPr lang="en-US" dirty="0"/>
              <a:t>   	M[n-1] = </a:t>
            </a:r>
            <a:r>
              <a:rPr lang="en-US" b="1" dirty="0"/>
              <a:t>Fib</a:t>
            </a:r>
            <a:r>
              <a:rPr lang="en-US" dirty="0"/>
              <a:t>(n-1)		//calculate F(n-1) and store in M</a:t>
            </a:r>
          </a:p>
          <a:p>
            <a:pPr marL="0" indent="0">
              <a:buNone/>
            </a:pPr>
            <a:r>
              <a:rPr lang="en-US" dirty="0"/>
              <a:t>   </a:t>
            </a:r>
          </a:p>
          <a:p>
            <a:pPr marL="0" indent="0">
              <a:buNone/>
            </a:pPr>
            <a:r>
              <a:rPr lang="en-US" dirty="0"/>
              <a:t>    if (M[n-2] == -1)			//F(n-2) was not calculated</a:t>
            </a:r>
          </a:p>
          <a:p>
            <a:pPr marL="0" indent="0">
              <a:buNone/>
            </a:pPr>
            <a:r>
              <a:rPr lang="en-US" dirty="0"/>
              <a:t>   	M[n-2] = </a:t>
            </a:r>
            <a:r>
              <a:rPr lang="en-US" b="1" dirty="0"/>
              <a:t>Fib</a:t>
            </a:r>
            <a:r>
              <a:rPr lang="en-US" dirty="0"/>
              <a:t>(n-2)		//calculate F(n-2) and store in M</a:t>
            </a:r>
          </a:p>
          <a:p>
            <a:pPr marL="0" indent="0">
              <a:buNone/>
            </a:pPr>
            <a:endParaRPr lang="en-US" dirty="0"/>
          </a:p>
          <a:p>
            <a:pPr marL="0" indent="0">
              <a:buNone/>
            </a:pPr>
            <a:r>
              <a:rPr lang="en-US" dirty="0"/>
              <a:t>   </a:t>
            </a:r>
            <a:r>
              <a:rPr lang="en-CA" dirty="0"/>
              <a:t>M[n] = M[n-1] + M[n-2]</a:t>
            </a:r>
          </a:p>
          <a:p>
            <a:pPr marL="0" indent="0">
              <a:buNone/>
            </a:pPr>
            <a:r>
              <a:rPr lang="de-DE" dirty="0"/>
              <a:t>   </a:t>
            </a:r>
            <a:r>
              <a:rPr lang="de-DE" dirty="0" err="1"/>
              <a:t>return</a:t>
            </a:r>
            <a:r>
              <a:rPr lang="de-DE" dirty="0"/>
              <a:t> M[</a:t>
            </a:r>
            <a:r>
              <a:rPr lang="de-DE" dirty="0" err="1"/>
              <a:t>n</a:t>
            </a:r>
            <a:r>
              <a:rPr lang="de-DE" dirty="0"/>
              <a:t>];</a:t>
            </a:r>
          </a:p>
          <a:p>
            <a:pPr marL="0" indent="0">
              <a:buNone/>
            </a:pPr>
            <a:r>
              <a:rPr lang="de-DE" sz="3600" dirty="0"/>
              <a:t>}</a:t>
            </a:r>
            <a:endParaRPr lang="en-US" sz="3600" dirty="0"/>
          </a:p>
          <a:p>
            <a:endParaRPr lang="en-US" dirty="0"/>
          </a:p>
        </p:txBody>
      </p:sp>
      <p:sp>
        <p:nvSpPr>
          <p:cNvPr id="5" name="TextBox 4">
            <a:extLst>
              <a:ext uri="{FF2B5EF4-FFF2-40B4-BE49-F238E27FC236}">
                <a16:creationId xmlns:a16="http://schemas.microsoft.com/office/drawing/2014/main" id="{3040696E-64FA-8D4A-A1F9-5593C3EC482B}"/>
              </a:ext>
            </a:extLst>
          </p:cNvPr>
          <p:cNvSpPr txBox="1"/>
          <p:nvPr/>
        </p:nvSpPr>
        <p:spPr>
          <a:xfrm>
            <a:off x="8012265" y="1206648"/>
            <a:ext cx="2260747" cy="461665"/>
          </a:xfrm>
          <a:prstGeom prst="rect">
            <a:avLst/>
          </a:prstGeom>
          <a:noFill/>
        </p:spPr>
        <p:txBody>
          <a:bodyPr wrap="none" rtlCol="0">
            <a:spAutoFit/>
          </a:bodyPr>
          <a:lstStyle/>
          <a:p>
            <a:r>
              <a:rPr lang="en-US" sz="2400" dirty="0"/>
              <a:t>Store an array M</a:t>
            </a:r>
          </a:p>
        </p:txBody>
      </p:sp>
      <p:graphicFrame>
        <p:nvGraphicFramePr>
          <p:cNvPr id="6" name="Table 5">
            <a:extLst>
              <a:ext uri="{FF2B5EF4-FFF2-40B4-BE49-F238E27FC236}">
                <a16:creationId xmlns:a16="http://schemas.microsoft.com/office/drawing/2014/main" id="{37F31338-40AA-E74F-911A-6C96508CF8C9}"/>
              </a:ext>
            </a:extLst>
          </p:cNvPr>
          <p:cNvGraphicFramePr>
            <a:graphicFrameLocks noGrp="1"/>
          </p:cNvGraphicFramePr>
          <p:nvPr/>
        </p:nvGraphicFramePr>
        <p:xfrm>
          <a:off x="7649935" y="1690687"/>
          <a:ext cx="4174672" cy="914400"/>
        </p:xfrm>
        <a:graphic>
          <a:graphicData uri="http://schemas.openxmlformats.org/drawingml/2006/table">
            <a:tbl>
              <a:tblPr firstRow="1" bandRow="1">
                <a:tableStyleId>{5940675A-B579-460E-94D1-54222C63F5DA}</a:tableStyleId>
              </a:tblPr>
              <a:tblGrid>
                <a:gridCol w="521834">
                  <a:extLst>
                    <a:ext uri="{9D8B030D-6E8A-4147-A177-3AD203B41FA5}">
                      <a16:colId xmlns:a16="http://schemas.microsoft.com/office/drawing/2014/main" val="2888717814"/>
                    </a:ext>
                  </a:extLst>
                </a:gridCol>
                <a:gridCol w="521834">
                  <a:extLst>
                    <a:ext uri="{9D8B030D-6E8A-4147-A177-3AD203B41FA5}">
                      <a16:colId xmlns:a16="http://schemas.microsoft.com/office/drawing/2014/main" val="3581492149"/>
                    </a:ext>
                  </a:extLst>
                </a:gridCol>
                <a:gridCol w="521834">
                  <a:extLst>
                    <a:ext uri="{9D8B030D-6E8A-4147-A177-3AD203B41FA5}">
                      <a16:colId xmlns:a16="http://schemas.microsoft.com/office/drawing/2014/main" val="993069669"/>
                    </a:ext>
                  </a:extLst>
                </a:gridCol>
                <a:gridCol w="521834">
                  <a:extLst>
                    <a:ext uri="{9D8B030D-6E8A-4147-A177-3AD203B41FA5}">
                      <a16:colId xmlns:a16="http://schemas.microsoft.com/office/drawing/2014/main" val="1487077516"/>
                    </a:ext>
                  </a:extLst>
                </a:gridCol>
                <a:gridCol w="521834">
                  <a:extLst>
                    <a:ext uri="{9D8B030D-6E8A-4147-A177-3AD203B41FA5}">
                      <a16:colId xmlns:a16="http://schemas.microsoft.com/office/drawing/2014/main" val="3274287392"/>
                    </a:ext>
                  </a:extLst>
                </a:gridCol>
                <a:gridCol w="521834">
                  <a:extLst>
                    <a:ext uri="{9D8B030D-6E8A-4147-A177-3AD203B41FA5}">
                      <a16:colId xmlns:a16="http://schemas.microsoft.com/office/drawing/2014/main" val="1574657123"/>
                    </a:ext>
                  </a:extLst>
                </a:gridCol>
                <a:gridCol w="521834">
                  <a:extLst>
                    <a:ext uri="{9D8B030D-6E8A-4147-A177-3AD203B41FA5}">
                      <a16:colId xmlns:a16="http://schemas.microsoft.com/office/drawing/2014/main" val="3119575254"/>
                    </a:ext>
                  </a:extLst>
                </a:gridCol>
                <a:gridCol w="521834">
                  <a:extLst>
                    <a:ext uri="{9D8B030D-6E8A-4147-A177-3AD203B41FA5}">
                      <a16:colId xmlns:a16="http://schemas.microsoft.com/office/drawing/2014/main" val="2779370047"/>
                    </a:ext>
                  </a:extLst>
                </a:gridCol>
              </a:tblGrid>
              <a:tr h="314666">
                <a:tc>
                  <a:txBody>
                    <a:bodyPr/>
                    <a:lstStyle/>
                    <a:p>
                      <a:endParaRPr lang="en-SG"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0</a:t>
                      </a: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3</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6</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6514563"/>
                  </a:ext>
                </a:extLst>
              </a:tr>
              <a:tr h="314666">
                <a:tc>
                  <a:txBody>
                    <a:bodyPr/>
                    <a:lstStyle/>
                    <a:p>
                      <a:endParaRPr lang="en-SG" sz="2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8494469"/>
                  </a:ext>
                </a:extLst>
              </a:tr>
            </a:tbl>
          </a:graphicData>
        </a:graphic>
      </p:graphicFrame>
      <p:sp>
        <p:nvSpPr>
          <p:cNvPr id="8" name="Rectangle 7">
            <a:extLst>
              <a:ext uri="{FF2B5EF4-FFF2-40B4-BE49-F238E27FC236}">
                <a16:creationId xmlns:a16="http://schemas.microsoft.com/office/drawing/2014/main" id="{2A0FDC7B-F8F6-1C40-9C00-2EC00E935F40}"/>
              </a:ext>
            </a:extLst>
          </p:cNvPr>
          <p:cNvSpPr/>
          <p:nvPr/>
        </p:nvSpPr>
        <p:spPr>
          <a:xfrm>
            <a:off x="367393" y="1330780"/>
            <a:ext cx="7282542" cy="5445578"/>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405AD0B-526E-AE4D-A822-950ABB0EDF6C}"/>
              </a:ext>
            </a:extLst>
          </p:cNvPr>
          <p:cNvSpPr txBox="1"/>
          <p:nvPr/>
        </p:nvSpPr>
        <p:spPr>
          <a:xfrm>
            <a:off x="8150297" y="2967335"/>
            <a:ext cx="2343911" cy="461665"/>
          </a:xfrm>
          <a:prstGeom prst="rect">
            <a:avLst/>
          </a:prstGeom>
          <a:noFill/>
          <a:ln w="28575">
            <a:solidFill>
              <a:srgbClr val="0070C0"/>
            </a:solidFill>
          </a:ln>
        </p:spPr>
        <p:txBody>
          <a:bodyPr wrap="none" rtlCol="0">
            <a:spAutoFit/>
          </a:bodyPr>
          <a:lstStyle/>
          <a:p>
            <a:r>
              <a:rPr lang="en-SG" sz="2400" b="1" dirty="0"/>
              <a:t>Complexity: O(n)</a:t>
            </a:r>
          </a:p>
        </p:txBody>
      </p:sp>
    </p:spTree>
    <p:extLst>
      <p:ext uri="{BB962C8B-B14F-4D97-AF65-F5344CB8AC3E}">
        <p14:creationId xmlns:p14="http://schemas.microsoft.com/office/powerpoint/2010/main" val="22648639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7C37A-96DD-8B4A-9E97-EAC022E06BAD}"/>
              </a:ext>
            </a:extLst>
          </p:cNvPr>
          <p:cNvSpPr>
            <a:spLocks noGrp="1"/>
          </p:cNvSpPr>
          <p:nvPr>
            <p:ph type="title"/>
          </p:nvPr>
        </p:nvSpPr>
        <p:spPr/>
        <p:txBody>
          <a:bodyPr/>
          <a:lstStyle/>
          <a:p>
            <a:r>
              <a:rPr lang="en-US" dirty="0"/>
              <a:t>Fibonacci: Bottom-up approach</a:t>
            </a:r>
          </a:p>
        </p:txBody>
      </p:sp>
      <p:sp>
        <p:nvSpPr>
          <p:cNvPr id="3" name="Content Placeholder 2">
            <a:extLst>
              <a:ext uri="{FF2B5EF4-FFF2-40B4-BE49-F238E27FC236}">
                <a16:creationId xmlns:a16="http://schemas.microsoft.com/office/drawing/2014/main" id="{CB9B7D2F-FAB3-7649-AFBD-570E00A2D84D}"/>
              </a:ext>
            </a:extLst>
          </p:cNvPr>
          <p:cNvSpPr>
            <a:spLocks noGrp="1"/>
          </p:cNvSpPr>
          <p:nvPr>
            <p:ph idx="1"/>
          </p:nvPr>
        </p:nvSpPr>
        <p:spPr>
          <a:xfrm>
            <a:off x="478971" y="1437481"/>
            <a:ext cx="10515600" cy="5208247"/>
          </a:xfrm>
        </p:spPr>
        <p:txBody>
          <a:bodyPr>
            <a:normAutofit/>
          </a:bodyPr>
          <a:lstStyle/>
          <a:p>
            <a:pPr marL="0" indent="0">
              <a:buNone/>
            </a:pPr>
            <a:r>
              <a:rPr lang="en-US" b="1" dirty="0"/>
              <a:t>Fib</a:t>
            </a:r>
            <a:r>
              <a:rPr lang="en-US" dirty="0"/>
              <a:t>(n)</a:t>
            </a:r>
          </a:p>
          <a:p>
            <a:pPr marL="0" indent="0">
              <a:buNone/>
            </a:pPr>
            <a:r>
              <a:rPr lang="en-US" dirty="0"/>
              <a:t>{</a:t>
            </a:r>
          </a:p>
          <a:p>
            <a:pPr marL="0" indent="0">
              <a:buNone/>
            </a:pPr>
            <a:r>
              <a:rPr lang="en-US" dirty="0"/>
              <a:t>    M[0] = 0;</a:t>
            </a:r>
          </a:p>
          <a:p>
            <a:pPr marL="0" indent="0">
              <a:buNone/>
            </a:pPr>
            <a:r>
              <a:rPr lang="en-US" dirty="0"/>
              <a:t>    M[1] = 1;</a:t>
            </a:r>
          </a:p>
          <a:p>
            <a:pPr marL="0" indent="0">
              <a:buNone/>
            </a:pPr>
            <a:endParaRPr lang="en-US" dirty="0"/>
          </a:p>
          <a:p>
            <a:pPr marL="0" indent="0">
              <a:buNone/>
            </a:pPr>
            <a:r>
              <a:rPr lang="en-US" dirty="0"/>
              <a:t>    int </a:t>
            </a:r>
            <a:r>
              <a:rPr lang="en-US" dirty="0" err="1"/>
              <a:t>i</a:t>
            </a:r>
            <a:r>
              <a:rPr lang="en-US" dirty="0"/>
              <a:t> = 0;</a:t>
            </a:r>
          </a:p>
          <a:p>
            <a:pPr marL="0" indent="0">
              <a:buNone/>
            </a:pPr>
            <a:r>
              <a:rPr lang="en-US" dirty="0"/>
              <a:t>    for (</a:t>
            </a:r>
            <a:r>
              <a:rPr lang="en-US" dirty="0" err="1"/>
              <a:t>i</a:t>
            </a:r>
            <a:r>
              <a:rPr lang="en-US" dirty="0"/>
              <a:t> = 2; </a:t>
            </a:r>
            <a:r>
              <a:rPr lang="en-US" dirty="0" err="1"/>
              <a:t>i</a:t>
            </a:r>
            <a:r>
              <a:rPr lang="en-US" dirty="0"/>
              <a:t>&lt;=n; </a:t>
            </a:r>
            <a:r>
              <a:rPr lang="en-US" dirty="0" err="1"/>
              <a:t>i</a:t>
            </a:r>
            <a:r>
              <a:rPr lang="en-US" dirty="0"/>
              <a:t>++)</a:t>
            </a:r>
          </a:p>
          <a:p>
            <a:pPr marL="0" indent="0">
              <a:buNone/>
            </a:pPr>
            <a:r>
              <a:rPr lang="en-US" dirty="0"/>
              <a:t>	M[</a:t>
            </a:r>
            <a:r>
              <a:rPr lang="en-US" dirty="0" err="1"/>
              <a:t>i</a:t>
            </a:r>
            <a:r>
              <a:rPr lang="en-US" dirty="0"/>
              <a:t>] = M[i-1] + M[i-2];</a:t>
            </a:r>
          </a:p>
          <a:p>
            <a:pPr marL="0" indent="0">
              <a:buNone/>
            </a:pPr>
            <a:r>
              <a:rPr lang="de-DE" dirty="0"/>
              <a:t>    </a:t>
            </a:r>
            <a:r>
              <a:rPr lang="de-DE" dirty="0" err="1"/>
              <a:t>return</a:t>
            </a:r>
            <a:r>
              <a:rPr lang="de-DE" dirty="0"/>
              <a:t> M[</a:t>
            </a:r>
            <a:r>
              <a:rPr lang="de-DE" dirty="0" err="1"/>
              <a:t>n</a:t>
            </a:r>
            <a:r>
              <a:rPr lang="de-DE" dirty="0"/>
              <a:t>];</a:t>
            </a:r>
          </a:p>
          <a:p>
            <a:pPr marL="0" indent="0">
              <a:buNone/>
            </a:pPr>
            <a:r>
              <a:rPr lang="de-DE" sz="3600" dirty="0"/>
              <a:t>}</a:t>
            </a:r>
            <a:endParaRPr lang="en-US" sz="3600" dirty="0"/>
          </a:p>
          <a:p>
            <a:endParaRPr lang="en-US" dirty="0"/>
          </a:p>
        </p:txBody>
      </p:sp>
      <p:sp>
        <p:nvSpPr>
          <p:cNvPr id="5" name="TextBox 4">
            <a:extLst>
              <a:ext uri="{FF2B5EF4-FFF2-40B4-BE49-F238E27FC236}">
                <a16:creationId xmlns:a16="http://schemas.microsoft.com/office/drawing/2014/main" id="{3040696E-64FA-8D4A-A1F9-5593C3EC482B}"/>
              </a:ext>
            </a:extLst>
          </p:cNvPr>
          <p:cNvSpPr txBox="1"/>
          <p:nvPr/>
        </p:nvSpPr>
        <p:spPr>
          <a:xfrm>
            <a:off x="8012265" y="1206648"/>
            <a:ext cx="2260747" cy="461665"/>
          </a:xfrm>
          <a:prstGeom prst="rect">
            <a:avLst/>
          </a:prstGeom>
          <a:noFill/>
        </p:spPr>
        <p:txBody>
          <a:bodyPr wrap="none" rtlCol="0">
            <a:spAutoFit/>
          </a:bodyPr>
          <a:lstStyle/>
          <a:p>
            <a:r>
              <a:rPr lang="en-US" sz="2400" dirty="0"/>
              <a:t>Store an array M</a:t>
            </a:r>
          </a:p>
        </p:txBody>
      </p:sp>
      <p:graphicFrame>
        <p:nvGraphicFramePr>
          <p:cNvPr id="6" name="Table 5">
            <a:extLst>
              <a:ext uri="{FF2B5EF4-FFF2-40B4-BE49-F238E27FC236}">
                <a16:creationId xmlns:a16="http://schemas.microsoft.com/office/drawing/2014/main" id="{37F31338-40AA-E74F-911A-6C96508CF8C9}"/>
              </a:ext>
            </a:extLst>
          </p:cNvPr>
          <p:cNvGraphicFramePr>
            <a:graphicFrameLocks noGrp="1"/>
          </p:cNvGraphicFramePr>
          <p:nvPr/>
        </p:nvGraphicFramePr>
        <p:xfrm>
          <a:off x="7649935" y="1690687"/>
          <a:ext cx="4174672" cy="914400"/>
        </p:xfrm>
        <a:graphic>
          <a:graphicData uri="http://schemas.openxmlformats.org/drawingml/2006/table">
            <a:tbl>
              <a:tblPr firstRow="1" bandRow="1">
                <a:tableStyleId>{5940675A-B579-460E-94D1-54222C63F5DA}</a:tableStyleId>
              </a:tblPr>
              <a:tblGrid>
                <a:gridCol w="521834">
                  <a:extLst>
                    <a:ext uri="{9D8B030D-6E8A-4147-A177-3AD203B41FA5}">
                      <a16:colId xmlns:a16="http://schemas.microsoft.com/office/drawing/2014/main" val="2888717814"/>
                    </a:ext>
                  </a:extLst>
                </a:gridCol>
                <a:gridCol w="521834">
                  <a:extLst>
                    <a:ext uri="{9D8B030D-6E8A-4147-A177-3AD203B41FA5}">
                      <a16:colId xmlns:a16="http://schemas.microsoft.com/office/drawing/2014/main" val="3581492149"/>
                    </a:ext>
                  </a:extLst>
                </a:gridCol>
                <a:gridCol w="521834">
                  <a:extLst>
                    <a:ext uri="{9D8B030D-6E8A-4147-A177-3AD203B41FA5}">
                      <a16:colId xmlns:a16="http://schemas.microsoft.com/office/drawing/2014/main" val="993069669"/>
                    </a:ext>
                  </a:extLst>
                </a:gridCol>
                <a:gridCol w="521834">
                  <a:extLst>
                    <a:ext uri="{9D8B030D-6E8A-4147-A177-3AD203B41FA5}">
                      <a16:colId xmlns:a16="http://schemas.microsoft.com/office/drawing/2014/main" val="1487077516"/>
                    </a:ext>
                  </a:extLst>
                </a:gridCol>
                <a:gridCol w="521834">
                  <a:extLst>
                    <a:ext uri="{9D8B030D-6E8A-4147-A177-3AD203B41FA5}">
                      <a16:colId xmlns:a16="http://schemas.microsoft.com/office/drawing/2014/main" val="3274287392"/>
                    </a:ext>
                  </a:extLst>
                </a:gridCol>
                <a:gridCol w="521834">
                  <a:extLst>
                    <a:ext uri="{9D8B030D-6E8A-4147-A177-3AD203B41FA5}">
                      <a16:colId xmlns:a16="http://schemas.microsoft.com/office/drawing/2014/main" val="1574657123"/>
                    </a:ext>
                  </a:extLst>
                </a:gridCol>
                <a:gridCol w="521834">
                  <a:extLst>
                    <a:ext uri="{9D8B030D-6E8A-4147-A177-3AD203B41FA5}">
                      <a16:colId xmlns:a16="http://schemas.microsoft.com/office/drawing/2014/main" val="3119575254"/>
                    </a:ext>
                  </a:extLst>
                </a:gridCol>
                <a:gridCol w="521834">
                  <a:extLst>
                    <a:ext uri="{9D8B030D-6E8A-4147-A177-3AD203B41FA5}">
                      <a16:colId xmlns:a16="http://schemas.microsoft.com/office/drawing/2014/main" val="2779370047"/>
                    </a:ext>
                  </a:extLst>
                </a:gridCol>
              </a:tblGrid>
              <a:tr h="314666">
                <a:tc>
                  <a:txBody>
                    <a:bodyPr/>
                    <a:lstStyle/>
                    <a:p>
                      <a:endParaRPr lang="en-SG"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0</a:t>
                      </a: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1</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2</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3</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6</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6514563"/>
                  </a:ext>
                </a:extLst>
              </a:tr>
              <a:tr h="314666">
                <a:tc>
                  <a:txBody>
                    <a:bodyPr/>
                    <a:lstStyle/>
                    <a:p>
                      <a:endParaRPr lang="en-SG" sz="2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sz="2400" dirty="0"/>
                        <a:t>-1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tc>
                  <a:txBody>
                    <a:bodyPr/>
                    <a:lstStyle/>
                    <a:p>
                      <a:r>
                        <a:rPr lang="en-SG" sz="2400" dirty="0"/>
                        <a:t>-1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8494469"/>
                  </a:ext>
                </a:extLst>
              </a:tr>
            </a:tbl>
          </a:graphicData>
        </a:graphic>
      </p:graphicFrame>
      <p:sp>
        <p:nvSpPr>
          <p:cNvPr id="8" name="Rectangle 7">
            <a:extLst>
              <a:ext uri="{FF2B5EF4-FFF2-40B4-BE49-F238E27FC236}">
                <a16:creationId xmlns:a16="http://schemas.microsoft.com/office/drawing/2014/main" id="{2A0FDC7B-F8F6-1C40-9C00-2EC00E935F40}"/>
              </a:ext>
            </a:extLst>
          </p:cNvPr>
          <p:cNvSpPr/>
          <p:nvPr/>
        </p:nvSpPr>
        <p:spPr>
          <a:xfrm>
            <a:off x="367393" y="1330780"/>
            <a:ext cx="7282542" cy="5445578"/>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405AD0B-526E-AE4D-A822-950ABB0EDF6C}"/>
              </a:ext>
            </a:extLst>
          </p:cNvPr>
          <p:cNvSpPr txBox="1"/>
          <p:nvPr/>
        </p:nvSpPr>
        <p:spPr>
          <a:xfrm>
            <a:off x="8150297" y="2967335"/>
            <a:ext cx="2343911" cy="461665"/>
          </a:xfrm>
          <a:prstGeom prst="rect">
            <a:avLst/>
          </a:prstGeom>
          <a:noFill/>
          <a:ln w="28575">
            <a:solidFill>
              <a:srgbClr val="0070C0"/>
            </a:solidFill>
          </a:ln>
        </p:spPr>
        <p:txBody>
          <a:bodyPr wrap="none" rtlCol="0">
            <a:spAutoFit/>
          </a:bodyPr>
          <a:lstStyle/>
          <a:p>
            <a:r>
              <a:rPr lang="en-SG" sz="2400" b="1" dirty="0"/>
              <a:t>Complexity: O(n)</a:t>
            </a:r>
          </a:p>
        </p:txBody>
      </p:sp>
    </p:spTree>
    <p:extLst>
      <p:ext uri="{BB962C8B-B14F-4D97-AF65-F5344CB8AC3E}">
        <p14:creationId xmlns:p14="http://schemas.microsoft.com/office/powerpoint/2010/main" val="10323625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examples of DP</a:t>
            </a:r>
          </a:p>
        </p:txBody>
      </p:sp>
      <p:sp>
        <p:nvSpPr>
          <p:cNvPr id="3" name="Content Placeholder 2"/>
          <p:cNvSpPr>
            <a:spLocks noGrp="1"/>
          </p:cNvSpPr>
          <p:nvPr>
            <p:ph idx="1"/>
          </p:nvPr>
        </p:nvSpPr>
        <p:spPr/>
        <p:txBody>
          <a:bodyPr>
            <a:normAutofit lnSpcReduction="10000"/>
          </a:bodyPr>
          <a:lstStyle/>
          <a:p>
            <a:r>
              <a:rPr lang="en-US" dirty="0"/>
              <a:t>String algorithms like longest common subsequence, longest increasing subsequence, longest common substring etc.</a:t>
            </a:r>
          </a:p>
          <a:p>
            <a:r>
              <a:rPr lang="en-US" dirty="0"/>
              <a:t>Graph algorithms like Bellman-Ford algorithm, Floyd’s algorithm</a:t>
            </a:r>
          </a:p>
          <a:p>
            <a:r>
              <a:rPr lang="en-US" dirty="0"/>
              <a:t>Chain matrix multiplication</a:t>
            </a:r>
          </a:p>
          <a:p>
            <a:endParaRPr lang="en-US" dirty="0"/>
          </a:p>
          <a:p>
            <a:r>
              <a:rPr lang="en-US" dirty="0"/>
              <a:t>Rod Cutting</a:t>
            </a:r>
          </a:p>
          <a:p>
            <a:r>
              <a:rPr lang="en-US" dirty="0"/>
              <a:t>0/1 Knapsack</a:t>
            </a:r>
          </a:p>
          <a:p>
            <a:r>
              <a:rPr lang="en-US" dirty="0"/>
              <a:t>Travelling salesman problem </a:t>
            </a:r>
          </a:p>
          <a:p>
            <a:r>
              <a:rPr lang="en-US" dirty="0"/>
              <a:t>Subset Sum</a:t>
            </a:r>
          </a:p>
          <a:p>
            <a:endParaRPr lang="en-US" dirty="0"/>
          </a:p>
        </p:txBody>
      </p:sp>
    </p:spTree>
    <p:extLst>
      <p:ext uri="{BB962C8B-B14F-4D97-AF65-F5344CB8AC3E}">
        <p14:creationId xmlns:p14="http://schemas.microsoft.com/office/powerpoint/2010/main" val="14700980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Rod Cutting Problem</a:t>
            </a:r>
            <a:endParaRPr lang="en-SG" dirty="0"/>
          </a:p>
        </p:txBody>
      </p:sp>
      <p:sp>
        <p:nvSpPr>
          <p:cNvPr id="3" name="Content Placeholder 2"/>
          <p:cNvSpPr>
            <a:spLocks noGrp="1"/>
          </p:cNvSpPr>
          <p:nvPr>
            <p:ph idx="1"/>
          </p:nvPr>
        </p:nvSpPr>
        <p:spPr/>
        <p:txBody>
          <a:bodyPr/>
          <a:lstStyle/>
          <a:p>
            <a:pPr marL="0" indent="0">
              <a:buNone/>
            </a:pPr>
            <a:r>
              <a:rPr lang="en-US" dirty="0"/>
              <a:t>Given a rod of a certain length and price of rod of different lengths, determine the maximum revenue obtainable by cutting up the rod at different lengths based on the prices.</a:t>
            </a:r>
            <a:endParaRPr lang="en-SG" dirty="0"/>
          </a:p>
        </p:txBody>
      </p:sp>
      <p:sp>
        <p:nvSpPr>
          <p:cNvPr id="6" name="Can 5"/>
          <p:cNvSpPr/>
          <p:nvPr/>
        </p:nvSpPr>
        <p:spPr>
          <a:xfrm rot="5400000">
            <a:off x="5593080" y="-11430"/>
            <a:ext cx="198120" cy="69113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Can 6"/>
          <p:cNvSpPr/>
          <p:nvPr/>
        </p:nvSpPr>
        <p:spPr>
          <a:xfrm rot="5400000">
            <a:off x="8498205" y="3351689"/>
            <a:ext cx="198120" cy="110109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Can 7"/>
          <p:cNvSpPr/>
          <p:nvPr/>
        </p:nvSpPr>
        <p:spPr>
          <a:xfrm rot="5400000">
            <a:off x="7355205" y="3351689"/>
            <a:ext cx="198120" cy="110109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Can 8"/>
          <p:cNvSpPr/>
          <p:nvPr/>
        </p:nvSpPr>
        <p:spPr>
          <a:xfrm rot="5400000">
            <a:off x="6143625" y="3351689"/>
            <a:ext cx="198120" cy="110109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Can 9"/>
          <p:cNvSpPr/>
          <p:nvPr/>
        </p:nvSpPr>
        <p:spPr>
          <a:xfrm rot="5400000">
            <a:off x="4705350" y="3069748"/>
            <a:ext cx="198120" cy="16649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Can 10"/>
          <p:cNvSpPr/>
          <p:nvPr/>
        </p:nvSpPr>
        <p:spPr>
          <a:xfrm rot="5400000">
            <a:off x="2969895" y="3069749"/>
            <a:ext cx="198120" cy="16649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12" name="Table 11"/>
          <p:cNvGraphicFramePr>
            <a:graphicFrameLocks noGrp="1"/>
          </p:cNvGraphicFramePr>
          <p:nvPr/>
        </p:nvGraphicFramePr>
        <p:xfrm>
          <a:off x="1668780" y="4528185"/>
          <a:ext cx="8216898" cy="741680"/>
        </p:xfrm>
        <a:graphic>
          <a:graphicData uri="http://schemas.openxmlformats.org/drawingml/2006/table">
            <a:tbl>
              <a:tblPr firstRow="1" bandRow="1">
                <a:tableStyleId>{5C22544A-7EE6-4342-B048-85BDC9FD1C3A}</a:tableStyleId>
              </a:tblPr>
              <a:tblGrid>
                <a:gridCol w="1173480">
                  <a:extLst>
                    <a:ext uri="{9D8B030D-6E8A-4147-A177-3AD203B41FA5}">
                      <a16:colId xmlns:a16="http://schemas.microsoft.com/office/drawing/2014/main" val="1225786274"/>
                    </a:ext>
                  </a:extLst>
                </a:gridCol>
                <a:gridCol w="782602">
                  <a:extLst>
                    <a:ext uri="{9D8B030D-6E8A-4147-A177-3AD203B41FA5}">
                      <a16:colId xmlns:a16="http://schemas.microsoft.com/office/drawing/2014/main" val="972349709"/>
                    </a:ext>
                  </a:extLst>
                </a:gridCol>
                <a:gridCol w="782602">
                  <a:extLst>
                    <a:ext uri="{9D8B030D-6E8A-4147-A177-3AD203B41FA5}">
                      <a16:colId xmlns:a16="http://schemas.microsoft.com/office/drawing/2014/main" val="3412412175"/>
                    </a:ext>
                  </a:extLst>
                </a:gridCol>
                <a:gridCol w="782602">
                  <a:extLst>
                    <a:ext uri="{9D8B030D-6E8A-4147-A177-3AD203B41FA5}">
                      <a16:colId xmlns:a16="http://schemas.microsoft.com/office/drawing/2014/main" val="3342357647"/>
                    </a:ext>
                  </a:extLst>
                </a:gridCol>
                <a:gridCol w="782602">
                  <a:extLst>
                    <a:ext uri="{9D8B030D-6E8A-4147-A177-3AD203B41FA5}">
                      <a16:colId xmlns:a16="http://schemas.microsoft.com/office/drawing/2014/main" val="1343287510"/>
                    </a:ext>
                  </a:extLst>
                </a:gridCol>
                <a:gridCol w="782602">
                  <a:extLst>
                    <a:ext uri="{9D8B030D-6E8A-4147-A177-3AD203B41FA5}">
                      <a16:colId xmlns:a16="http://schemas.microsoft.com/office/drawing/2014/main" val="4229917298"/>
                    </a:ext>
                  </a:extLst>
                </a:gridCol>
                <a:gridCol w="782602">
                  <a:extLst>
                    <a:ext uri="{9D8B030D-6E8A-4147-A177-3AD203B41FA5}">
                      <a16:colId xmlns:a16="http://schemas.microsoft.com/office/drawing/2014/main" val="105941039"/>
                    </a:ext>
                  </a:extLst>
                </a:gridCol>
                <a:gridCol w="782602">
                  <a:extLst>
                    <a:ext uri="{9D8B030D-6E8A-4147-A177-3AD203B41FA5}">
                      <a16:colId xmlns:a16="http://schemas.microsoft.com/office/drawing/2014/main" val="441237174"/>
                    </a:ext>
                  </a:extLst>
                </a:gridCol>
                <a:gridCol w="782602">
                  <a:extLst>
                    <a:ext uri="{9D8B030D-6E8A-4147-A177-3AD203B41FA5}">
                      <a16:colId xmlns:a16="http://schemas.microsoft.com/office/drawing/2014/main" val="3650286519"/>
                    </a:ext>
                  </a:extLst>
                </a:gridCol>
                <a:gridCol w="782602">
                  <a:extLst>
                    <a:ext uri="{9D8B030D-6E8A-4147-A177-3AD203B41FA5}">
                      <a16:colId xmlns:a16="http://schemas.microsoft.com/office/drawing/2014/main" val="3633819785"/>
                    </a:ext>
                  </a:extLst>
                </a:gridCol>
              </a:tblGrid>
              <a:tr h="370840">
                <a:tc>
                  <a:txBody>
                    <a:bodyPr/>
                    <a:lstStyle/>
                    <a:p>
                      <a:r>
                        <a:rPr lang="en-US" dirty="0"/>
                        <a:t>Length cm</a:t>
                      </a:r>
                      <a:endParaRPr lang="en-SG" dirty="0"/>
                    </a:p>
                  </a:txBody>
                  <a:tcPr/>
                </a:tc>
                <a:tc>
                  <a:txBody>
                    <a:bodyPr/>
                    <a:lstStyle/>
                    <a:p>
                      <a:pPr algn="ctr"/>
                      <a:r>
                        <a:rPr lang="en-US" dirty="0"/>
                        <a:t>1</a:t>
                      </a:r>
                      <a:endParaRPr lang="en-SG" dirty="0"/>
                    </a:p>
                  </a:txBody>
                  <a:tcPr/>
                </a:tc>
                <a:tc>
                  <a:txBody>
                    <a:bodyPr/>
                    <a:lstStyle/>
                    <a:p>
                      <a:pPr algn="ctr"/>
                      <a:r>
                        <a:rPr lang="en-US" dirty="0"/>
                        <a:t>2</a:t>
                      </a:r>
                      <a:endParaRPr lang="en-SG" dirty="0"/>
                    </a:p>
                  </a:txBody>
                  <a:tcPr/>
                </a:tc>
                <a:tc>
                  <a:txBody>
                    <a:bodyPr/>
                    <a:lstStyle/>
                    <a:p>
                      <a:pPr algn="ctr"/>
                      <a:r>
                        <a:rPr lang="en-US" dirty="0"/>
                        <a:t>3</a:t>
                      </a:r>
                      <a:endParaRPr lang="en-SG" dirty="0"/>
                    </a:p>
                  </a:txBody>
                  <a:tcPr/>
                </a:tc>
                <a:tc>
                  <a:txBody>
                    <a:bodyPr/>
                    <a:lstStyle/>
                    <a:p>
                      <a:pPr algn="ctr"/>
                      <a:r>
                        <a:rPr lang="en-US" dirty="0"/>
                        <a:t>4</a:t>
                      </a:r>
                      <a:endParaRPr lang="en-SG" dirty="0"/>
                    </a:p>
                  </a:txBody>
                  <a:tcPr/>
                </a:tc>
                <a:tc>
                  <a:txBody>
                    <a:bodyPr/>
                    <a:lstStyle/>
                    <a:p>
                      <a:pPr algn="ctr"/>
                      <a:r>
                        <a:rPr lang="en-US" dirty="0"/>
                        <a:t>5</a:t>
                      </a:r>
                      <a:endParaRPr lang="en-SG" dirty="0"/>
                    </a:p>
                  </a:txBody>
                  <a:tcPr/>
                </a:tc>
                <a:tc>
                  <a:txBody>
                    <a:bodyPr/>
                    <a:lstStyle/>
                    <a:p>
                      <a:pPr algn="ctr"/>
                      <a:r>
                        <a:rPr lang="en-US" dirty="0"/>
                        <a:t>6</a:t>
                      </a:r>
                      <a:endParaRPr lang="en-SG" dirty="0"/>
                    </a:p>
                  </a:txBody>
                  <a:tcPr/>
                </a:tc>
                <a:tc>
                  <a:txBody>
                    <a:bodyPr/>
                    <a:lstStyle/>
                    <a:p>
                      <a:pPr algn="ctr"/>
                      <a:r>
                        <a:rPr lang="en-US" dirty="0"/>
                        <a:t>7</a:t>
                      </a:r>
                      <a:endParaRPr lang="en-SG" dirty="0"/>
                    </a:p>
                  </a:txBody>
                  <a:tcPr/>
                </a:tc>
                <a:tc>
                  <a:txBody>
                    <a:bodyPr/>
                    <a:lstStyle/>
                    <a:p>
                      <a:pPr algn="ctr"/>
                      <a:r>
                        <a:rPr lang="en-US" dirty="0"/>
                        <a:t>8</a:t>
                      </a:r>
                      <a:endParaRPr lang="en-SG" dirty="0"/>
                    </a:p>
                  </a:txBody>
                  <a:tcPr/>
                </a:tc>
                <a:tc>
                  <a:txBody>
                    <a:bodyPr/>
                    <a:lstStyle/>
                    <a:p>
                      <a:pPr algn="ctr"/>
                      <a:r>
                        <a:rPr lang="en-US" dirty="0"/>
                        <a:t>9</a:t>
                      </a:r>
                      <a:endParaRPr lang="en-SG" dirty="0"/>
                    </a:p>
                  </a:txBody>
                  <a:tcPr/>
                </a:tc>
                <a:extLst>
                  <a:ext uri="{0D108BD9-81ED-4DB2-BD59-A6C34878D82A}">
                    <a16:rowId xmlns:a16="http://schemas.microsoft.com/office/drawing/2014/main" val="561386764"/>
                  </a:ext>
                </a:extLst>
              </a:tr>
              <a:tr h="370840">
                <a:tc>
                  <a:txBody>
                    <a:bodyPr/>
                    <a:lstStyle/>
                    <a:p>
                      <a:r>
                        <a:rPr lang="en-US" dirty="0"/>
                        <a:t>Price $</a:t>
                      </a:r>
                      <a:endParaRPr lang="en-SG" dirty="0"/>
                    </a:p>
                  </a:txBody>
                  <a:tcPr/>
                </a:tc>
                <a:tc>
                  <a:txBody>
                    <a:bodyPr/>
                    <a:lstStyle/>
                    <a:p>
                      <a:pPr algn="ctr"/>
                      <a:r>
                        <a:rPr lang="en-US" dirty="0"/>
                        <a:t>1</a:t>
                      </a:r>
                      <a:endParaRPr lang="en-SG" dirty="0"/>
                    </a:p>
                  </a:txBody>
                  <a:tcPr/>
                </a:tc>
                <a:tc>
                  <a:txBody>
                    <a:bodyPr/>
                    <a:lstStyle/>
                    <a:p>
                      <a:pPr algn="ctr"/>
                      <a:r>
                        <a:rPr lang="en-US" dirty="0"/>
                        <a:t>5</a:t>
                      </a:r>
                      <a:endParaRPr lang="en-SG" dirty="0"/>
                    </a:p>
                  </a:txBody>
                  <a:tcPr/>
                </a:tc>
                <a:tc>
                  <a:txBody>
                    <a:bodyPr/>
                    <a:lstStyle/>
                    <a:p>
                      <a:pPr algn="ctr"/>
                      <a:r>
                        <a:rPr lang="en-US" dirty="0"/>
                        <a:t>8</a:t>
                      </a:r>
                      <a:endParaRPr lang="en-SG" dirty="0"/>
                    </a:p>
                  </a:txBody>
                  <a:tcPr/>
                </a:tc>
                <a:tc>
                  <a:txBody>
                    <a:bodyPr/>
                    <a:lstStyle/>
                    <a:p>
                      <a:pPr algn="ctr"/>
                      <a:r>
                        <a:rPr lang="en-US" dirty="0"/>
                        <a:t>9</a:t>
                      </a:r>
                      <a:endParaRPr lang="en-SG" dirty="0"/>
                    </a:p>
                  </a:txBody>
                  <a:tcPr/>
                </a:tc>
                <a:tc>
                  <a:txBody>
                    <a:bodyPr/>
                    <a:lstStyle/>
                    <a:p>
                      <a:pPr algn="ctr"/>
                      <a:r>
                        <a:rPr lang="en-US" dirty="0"/>
                        <a:t>10</a:t>
                      </a:r>
                      <a:endParaRPr lang="en-SG" dirty="0"/>
                    </a:p>
                  </a:txBody>
                  <a:tcPr/>
                </a:tc>
                <a:tc>
                  <a:txBody>
                    <a:bodyPr/>
                    <a:lstStyle/>
                    <a:p>
                      <a:pPr algn="ctr"/>
                      <a:r>
                        <a:rPr lang="en-US" dirty="0"/>
                        <a:t>17</a:t>
                      </a:r>
                      <a:endParaRPr lang="en-SG" dirty="0"/>
                    </a:p>
                  </a:txBody>
                  <a:tcPr/>
                </a:tc>
                <a:tc>
                  <a:txBody>
                    <a:bodyPr/>
                    <a:lstStyle/>
                    <a:p>
                      <a:pPr algn="ctr"/>
                      <a:r>
                        <a:rPr lang="en-US" dirty="0"/>
                        <a:t>17</a:t>
                      </a:r>
                      <a:endParaRPr lang="en-SG" dirty="0"/>
                    </a:p>
                  </a:txBody>
                  <a:tcPr/>
                </a:tc>
                <a:tc>
                  <a:txBody>
                    <a:bodyPr/>
                    <a:lstStyle/>
                    <a:p>
                      <a:pPr algn="ctr"/>
                      <a:r>
                        <a:rPr lang="en-US" dirty="0"/>
                        <a:t>20</a:t>
                      </a:r>
                      <a:endParaRPr lang="en-SG" dirty="0"/>
                    </a:p>
                  </a:txBody>
                  <a:tcPr/>
                </a:tc>
                <a:tc>
                  <a:txBody>
                    <a:bodyPr/>
                    <a:lstStyle/>
                    <a:p>
                      <a:pPr algn="ctr"/>
                      <a:r>
                        <a:rPr lang="en-US" dirty="0"/>
                        <a:t>24</a:t>
                      </a:r>
                      <a:endParaRPr lang="en-SG" dirty="0"/>
                    </a:p>
                  </a:txBody>
                  <a:tcPr/>
                </a:tc>
                <a:extLst>
                  <a:ext uri="{0D108BD9-81ED-4DB2-BD59-A6C34878D82A}">
                    <a16:rowId xmlns:a16="http://schemas.microsoft.com/office/drawing/2014/main" val="1420937418"/>
                  </a:ext>
                </a:extLst>
              </a:tr>
            </a:tbl>
          </a:graphicData>
        </a:graphic>
      </p:graphicFrame>
      <p:cxnSp>
        <p:nvCxnSpPr>
          <p:cNvPr id="14" name="Straight Arrow Connector 13"/>
          <p:cNvCxnSpPr/>
          <p:nvPr/>
        </p:nvCxnSpPr>
        <p:spPr>
          <a:xfrm>
            <a:off x="2274570" y="3203813"/>
            <a:ext cx="6835140" cy="114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242560" y="3019147"/>
            <a:ext cx="639919" cy="369332"/>
          </a:xfrm>
          <a:prstGeom prst="rect">
            <a:avLst/>
          </a:prstGeom>
          <a:noFill/>
        </p:spPr>
        <p:txBody>
          <a:bodyPr wrap="none" rtlCol="0">
            <a:spAutoFit/>
          </a:bodyPr>
          <a:lstStyle/>
          <a:p>
            <a:r>
              <a:rPr lang="en-US" dirty="0"/>
              <a:t>X cm</a:t>
            </a:r>
            <a:endParaRPr lang="en-SG" dirty="0"/>
          </a:p>
        </p:txBody>
      </p:sp>
    </p:spTree>
    <p:extLst>
      <p:ext uri="{BB962C8B-B14F-4D97-AF65-F5344CB8AC3E}">
        <p14:creationId xmlns:p14="http://schemas.microsoft.com/office/powerpoint/2010/main" val="314277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mj-lt"/>
                  <a:buAutoNum type="arabicPeriod" startAt="3"/>
                </a:pPr>
                <a:r>
                  <a:rPr lang="en-US" dirty="0"/>
                  <a:t>Mid-square</a:t>
                </a:r>
              </a:p>
              <a:p>
                <a:pPr lvl="1"/>
                <a:r>
                  <a:rPr lang="en-US" dirty="0"/>
                  <a:t>The key is squared and the middle part of the result is used as the hash address</a:t>
                </a:r>
              </a:p>
              <a:p>
                <a:pPr lvl="2"/>
                <a:r>
                  <a:rPr lang="en-US" dirty="0"/>
                  <a:t>E.g. </a:t>
                </a:r>
                <a:r>
                  <a:rPr lang="en-US" i="1" dirty="0"/>
                  <a:t>k=3121, k</a:t>
                </a:r>
                <a:r>
                  <a:rPr lang="en-US" i="1" baseline="30000" dirty="0"/>
                  <a:t>2</a:t>
                </a:r>
                <a:r>
                  <a:rPr lang="en-US" i="1" dirty="0"/>
                  <a:t> = 3121</a:t>
                </a:r>
                <a:r>
                  <a:rPr lang="en-US" i="1" baseline="30000" dirty="0"/>
                  <a:t>2</a:t>
                </a:r>
                <a:r>
                  <a:rPr lang="en-US" i="1" dirty="0"/>
                  <a:t> = 97</a:t>
                </a:r>
                <a:r>
                  <a:rPr lang="en-US" i="1" dirty="0">
                    <a:solidFill>
                      <a:srgbClr val="FF0000"/>
                    </a:solidFill>
                  </a:rPr>
                  <a:t>406</a:t>
                </a:r>
                <a:r>
                  <a:rPr lang="en-US" i="1" dirty="0"/>
                  <a:t>41 → H(k) = 406 </a:t>
                </a:r>
              </a:p>
              <a:p>
                <a:pPr lvl="1"/>
                <a:endParaRPr lang="en-US" dirty="0"/>
              </a:p>
              <a:p>
                <a:pPr marL="514350" indent="-514350">
                  <a:buFont typeface="+mj-lt"/>
                  <a:buAutoNum type="arabicPeriod" startAt="4"/>
                </a:pPr>
                <a:r>
                  <a:rPr lang="en-US" dirty="0"/>
                  <a:t>Multiplicative Congruential Method</a:t>
                </a:r>
              </a:p>
              <a:p>
                <a:pPr lvl="1"/>
                <a:r>
                  <a:rPr lang="en-US" dirty="0"/>
                  <a:t>Pseudo-random number generator</a:t>
                </a:r>
              </a:p>
              <a:p>
                <a:pPr lvl="2"/>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h</m:t>
                    </m:r>
                  </m:oMath>
                </a14:m>
                <a:endParaRPr lang="en-US" dirty="0"/>
              </a:p>
              <a:p>
                <a:pPr lvl="2"/>
                <a:r>
                  <a:rPr lang="en-US" dirty="0"/>
                  <a:t>E.g. </a:t>
                </a:r>
                <a:r>
                  <a:rPr lang="en-US" i="1" dirty="0"/>
                  <a:t>k = 5, a = 13 </a:t>
                </a:r>
                <a:r>
                  <a:rPr lang="en-US" i="1" dirty="0">
                    <a:sym typeface="Wingdings" pitchFamily="2" charset="2"/>
                  </a:rPr>
                  <a:t> H(k) = (5</a:t>
                </a:r>
                <a:r>
                  <a:rPr lang="en-US" i="1"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i="1" dirty="0"/>
                  <a:t> 6) mod 13 = 4</a:t>
                </a:r>
              </a:p>
              <a:p>
                <a:pPr marL="914400" lvl="2"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Tree>
    <p:extLst>
      <p:ext uri="{BB962C8B-B14F-4D97-AF65-F5344CB8AC3E}">
        <p14:creationId xmlns:p14="http://schemas.microsoft.com/office/powerpoint/2010/main" val="7762549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Rod Cutting Problem</a:t>
            </a:r>
            <a:endParaRPr lang="en-SG" dirty="0"/>
          </a:p>
        </p:txBody>
      </p:sp>
      <p:sp>
        <p:nvSpPr>
          <p:cNvPr id="3" name="Content Placeholder 2"/>
          <p:cNvSpPr>
            <a:spLocks noGrp="1"/>
          </p:cNvSpPr>
          <p:nvPr>
            <p:ph idx="1"/>
          </p:nvPr>
        </p:nvSpPr>
        <p:spPr>
          <a:xfrm>
            <a:off x="838200" y="2392679"/>
            <a:ext cx="10515600" cy="3784283"/>
          </a:xfrm>
        </p:spPr>
        <p:txBody>
          <a:bodyPr/>
          <a:lstStyle/>
          <a:p>
            <a:pPr marL="0" indent="0">
              <a:buNone/>
            </a:pPr>
            <a:r>
              <a:rPr lang="en-US" dirty="0"/>
              <a:t>If a rod of length 4, </a:t>
            </a:r>
            <a:endParaRPr lang="en-SG" dirty="0"/>
          </a:p>
        </p:txBody>
      </p:sp>
      <p:graphicFrame>
        <p:nvGraphicFramePr>
          <p:cNvPr id="5" name="Table 4"/>
          <p:cNvGraphicFramePr>
            <a:graphicFrameLocks noGrp="1"/>
          </p:cNvGraphicFramePr>
          <p:nvPr/>
        </p:nvGraphicFramePr>
        <p:xfrm>
          <a:off x="1802130" y="1468755"/>
          <a:ext cx="8216898" cy="741680"/>
        </p:xfrm>
        <a:graphic>
          <a:graphicData uri="http://schemas.openxmlformats.org/drawingml/2006/table">
            <a:tbl>
              <a:tblPr firstRow="1" bandRow="1">
                <a:tableStyleId>{5C22544A-7EE6-4342-B048-85BDC9FD1C3A}</a:tableStyleId>
              </a:tblPr>
              <a:tblGrid>
                <a:gridCol w="1173480">
                  <a:extLst>
                    <a:ext uri="{9D8B030D-6E8A-4147-A177-3AD203B41FA5}">
                      <a16:colId xmlns:a16="http://schemas.microsoft.com/office/drawing/2014/main" val="1225786274"/>
                    </a:ext>
                  </a:extLst>
                </a:gridCol>
                <a:gridCol w="782602">
                  <a:extLst>
                    <a:ext uri="{9D8B030D-6E8A-4147-A177-3AD203B41FA5}">
                      <a16:colId xmlns:a16="http://schemas.microsoft.com/office/drawing/2014/main" val="972349709"/>
                    </a:ext>
                  </a:extLst>
                </a:gridCol>
                <a:gridCol w="782602">
                  <a:extLst>
                    <a:ext uri="{9D8B030D-6E8A-4147-A177-3AD203B41FA5}">
                      <a16:colId xmlns:a16="http://schemas.microsoft.com/office/drawing/2014/main" val="3412412175"/>
                    </a:ext>
                  </a:extLst>
                </a:gridCol>
                <a:gridCol w="782602">
                  <a:extLst>
                    <a:ext uri="{9D8B030D-6E8A-4147-A177-3AD203B41FA5}">
                      <a16:colId xmlns:a16="http://schemas.microsoft.com/office/drawing/2014/main" val="3342357647"/>
                    </a:ext>
                  </a:extLst>
                </a:gridCol>
                <a:gridCol w="782602">
                  <a:extLst>
                    <a:ext uri="{9D8B030D-6E8A-4147-A177-3AD203B41FA5}">
                      <a16:colId xmlns:a16="http://schemas.microsoft.com/office/drawing/2014/main" val="1343287510"/>
                    </a:ext>
                  </a:extLst>
                </a:gridCol>
                <a:gridCol w="782602">
                  <a:extLst>
                    <a:ext uri="{9D8B030D-6E8A-4147-A177-3AD203B41FA5}">
                      <a16:colId xmlns:a16="http://schemas.microsoft.com/office/drawing/2014/main" val="4229917298"/>
                    </a:ext>
                  </a:extLst>
                </a:gridCol>
                <a:gridCol w="782602">
                  <a:extLst>
                    <a:ext uri="{9D8B030D-6E8A-4147-A177-3AD203B41FA5}">
                      <a16:colId xmlns:a16="http://schemas.microsoft.com/office/drawing/2014/main" val="105941039"/>
                    </a:ext>
                  </a:extLst>
                </a:gridCol>
                <a:gridCol w="782602">
                  <a:extLst>
                    <a:ext uri="{9D8B030D-6E8A-4147-A177-3AD203B41FA5}">
                      <a16:colId xmlns:a16="http://schemas.microsoft.com/office/drawing/2014/main" val="441237174"/>
                    </a:ext>
                  </a:extLst>
                </a:gridCol>
                <a:gridCol w="782602">
                  <a:extLst>
                    <a:ext uri="{9D8B030D-6E8A-4147-A177-3AD203B41FA5}">
                      <a16:colId xmlns:a16="http://schemas.microsoft.com/office/drawing/2014/main" val="3650286519"/>
                    </a:ext>
                  </a:extLst>
                </a:gridCol>
                <a:gridCol w="782602">
                  <a:extLst>
                    <a:ext uri="{9D8B030D-6E8A-4147-A177-3AD203B41FA5}">
                      <a16:colId xmlns:a16="http://schemas.microsoft.com/office/drawing/2014/main" val="3633819785"/>
                    </a:ext>
                  </a:extLst>
                </a:gridCol>
              </a:tblGrid>
              <a:tr h="370840">
                <a:tc>
                  <a:txBody>
                    <a:bodyPr/>
                    <a:lstStyle/>
                    <a:p>
                      <a:r>
                        <a:rPr lang="en-US" dirty="0"/>
                        <a:t>Length cm</a:t>
                      </a:r>
                      <a:endParaRPr lang="en-SG" dirty="0"/>
                    </a:p>
                  </a:txBody>
                  <a:tcPr/>
                </a:tc>
                <a:tc>
                  <a:txBody>
                    <a:bodyPr/>
                    <a:lstStyle/>
                    <a:p>
                      <a:pPr algn="ctr"/>
                      <a:r>
                        <a:rPr lang="en-US" dirty="0"/>
                        <a:t>1</a:t>
                      </a:r>
                      <a:endParaRPr lang="en-SG" dirty="0"/>
                    </a:p>
                  </a:txBody>
                  <a:tcPr/>
                </a:tc>
                <a:tc>
                  <a:txBody>
                    <a:bodyPr/>
                    <a:lstStyle/>
                    <a:p>
                      <a:pPr algn="ctr"/>
                      <a:r>
                        <a:rPr lang="en-US" dirty="0"/>
                        <a:t>2</a:t>
                      </a:r>
                      <a:endParaRPr lang="en-SG" dirty="0"/>
                    </a:p>
                  </a:txBody>
                  <a:tcPr/>
                </a:tc>
                <a:tc>
                  <a:txBody>
                    <a:bodyPr/>
                    <a:lstStyle/>
                    <a:p>
                      <a:pPr algn="ctr"/>
                      <a:r>
                        <a:rPr lang="en-US" dirty="0"/>
                        <a:t>3</a:t>
                      </a:r>
                      <a:endParaRPr lang="en-SG" dirty="0"/>
                    </a:p>
                  </a:txBody>
                  <a:tcPr/>
                </a:tc>
                <a:tc>
                  <a:txBody>
                    <a:bodyPr/>
                    <a:lstStyle/>
                    <a:p>
                      <a:pPr algn="ctr"/>
                      <a:r>
                        <a:rPr lang="en-US" dirty="0"/>
                        <a:t>4</a:t>
                      </a:r>
                      <a:endParaRPr lang="en-SG" dirty="0"/>
                    </a:p>
                  </a:txBody>
                  <a:tcPr/>
                </a:tc>
                <a:tc>
                  <a:txBody>
                    <a:bodyPr/>
                    <a:lstStyle/>
                    <a:p>
                      <a:pPr algn="ctr"/>
                      <a:r>
                        <a:rPr lang="en-US" dirty="0"/>
                        <a:t>5</a:t>
                      </a:r>
                      <a:endParaRPr lang="en-SG" dirty="0"/>
                    </a:p>
                  </a:txBody>
                  <a:tcPr/>
                </a:tc>
                <a:tc>
                  <a:txBody>
                    <a:bodyPr/>
                    <a:lstStyle/>
                    <a:p>
                      <a:pPr algn="ctr"/>
                      <a:r>
                        <a:rPr lang="en-US" dirty="0"/>
                        <a:t>6</a:t>
                      </a:r>
                      <a:endParaRPr lang="en-SG" dirty="0"/>
                    </a:p>
                  </a:txBody>
                  <a:tcPr/>
                </a:tc>
                <a:tc>
                  <a:txBody>
                    <a:bodyPr/>
                    <a:lstStyle/>
                    <a:p>
                      <a:pPr algn="ctr"/>
                      <a:r>
                        <a:rPr lang="en-US" dirty="0"/>
                        <a:t>7</a:t>
                      </a:r>
                      <a:endParaRPr lang="en-SG" dirty="0"/>
                    </a:p>
                  </a:txBody>
                  <a:tcPr/>
                </a:tc>
                <a:tc>
                  <a:txBody>
                    <a:bodyPr/>
                    <a:lstStyle/>
                    <a:p>
                      <a:pPr algn="ctr"/>
                      <a:r>
                        <a:rPr lang="en-US" dirty="0"/>
                        <a:t>8</a:t>
                      </a:r>
                      <a:endParaRPr lang="en-SG" dirty="0"/>
                    </a:p>
                  </a:txBody>
                  <a:tcPr/>
                </a:tc>
                <a:tc>
                  <a:txBody>
                    <a:bodyPr/>
                    <a:lstStyle/>
                    <a:p>
                      <a:pPr algn="ctr"/>
                      <a:r>
                        <a:rPr lang="en-US" dirty="0"/>
                        <a:t>9</a:t>
                      </a:r>
                      <a:endParaRPr lang="en-SG" dirty="0"/>
                    </a:p>
                  </a:txBody>
                  <a:tcPr/>
                </a:tc>
                <a:extLst>
                  <a:ext uri="{0D108BD9-81ED-4DB2-BD59-A6C34878D82A}">
                    <a16:rowId xmlns:a16="http://schemas.microsoft.com/office/drawing/2014/main" val="561386764"/>
                  </a:ext>
                </a:extLst>
              </a:tr>
              <a:tr h="370840">
                <a:tc>
                  <a:txBody>
                    <a:bodyPr/>
                    <a:lstStyle/>
                    <a:p>
                      <a:r>
                        <a:rPr lang="en-US" dirty="0"/>
                        <a:t>Price $</a:t>
                      </a:r>
                      <a:endParaRPr lang="en-SG" dirty="0"/>
                    </a:p>
                  </a:txBody>
                  <a:tcPr/>
                </a:tc>
                <a:tc>
                  <a:txBody>
                    <a:bodyPr/>
                    <a:lstStyle/>
                    <a:p>
                      <a:pPr algn="ctr"/>
                      <a:r>
                        <a:rPr lang="en-US" dirty="0"/>
                        <a:t>1</a:t>
                      </a:r>
                      <a:endParaRPr lang="en-SG" dirty="0"/>
                    </a:p>
                  </a:txBody>
                  <a:tcPr/>
                </a:tc>
                <a:tc>
                  <a:txBody>
                    <a:bodyPr/>
                    <a:lstStyle/>
                    <a:p>
                      <a:pPr algn="ctr"/>
                      <a:r>
                        <a:rPr lang="en-US" dirty="0"/>
                        <a:t>5</a:t>
                      </a:r>
                      <a:endParaRPr lang="en-SG" dirty="0"/>
                    </a:p>
                  </a:txBody>
                  <a:tcPr/>
                </a:tc>
                <a:tc>
                  <a:txBody>
                    <a:bodyPr/>
                    <a:lstStyle/>
                    <a:p>
                      <a:pPr algn="ctr"/>
                      <a:r>
                        <a:rPr lang="en-US" dirty="0"/>
                        <a:t>8</a:t>
                      </a:r>
                      <a:endParaRPr lang="en-SG" dirty="0"/>
                    </a:p>
                  </a:txBody>
                  <a:tcPr/>
                </a:tc>
                <a:tc>
                  <a:txBody>
                    <a:bodyPr/>
                    <a:lstStyle/>
                    <a:p>
                      <a:pPr algn="ctr"/>
                      <a:r>
                        <a:rPr lang="en-US" dirty="0"/>
                        <a:t>9</a:t>
                      </a:r>
                      <a:endParaRPr lang="en-SG" dirty="0"/>
                    </a:p>
                  </a:txBody>
                  <a:tcPr/>
                </a:tc>
                <a:tc>
                  <a:txBody>
                    <a:bodyPr/>
                    <a:lstStyle/>
                    <a:p>
                      <a:pPr algn="ctr"/>
                      <a:r>
                        <a:rPr lang="en-US" dirty="0"/>
                        <a:t>10</a:t>
                      </a:r>
                      <a:endParaRPr lang="en-SG" dirty="0"/>
                    </a:p>
                  </a:txBody>
                  <a:tcPr/>
                </a:tc>
                <a:tc>
                  <a:txBody>
                    <a:bodyPr/>
                    <a:lstStyle/>
                    <a:p>
                      <a:pPr algn="ctr"/>
                      <a:r>
                        <a:rPr lang="en-US" dirty="0"/>
                        <a:t>17</a:t>
                      </a:r>
                      <a:endParaRPr lang="en-SG" dirty="0"/>
                    </a:p>
                  </a:txBody>
                  <a:tcPr/>
                </a:tc>
                <a:tc>
                  <a:txBody>
                    <a:bodyPr/>
                    <a:lstStyle/>
                    <a:p>
                      <a:pPr algn="ctr"/>
                      <a:r>
                        <a:rPr lang="en-US" dirty="0"/>
                        <a:t>17</a:t>
                      </a:r>
                      <a:endParaRPr lang="en-SG" dirty="0"/>
                    </a:p>
                  </a:txBody>
                  <a:tcPr/>
                </a:tc>
                <a:tc>
                  <a:txBody>
                    <a:bodyPr/>
                    <a:lstStyle/>
                    <a:p>
                      <a:pPr algn="ctr"/>
                      <a:r>
                        <a:rPr lang="en-US" dirty="0"/>
                        <a:t>20</a:t>
                      </a:r>
                      <a:endParaRPr lang="en-SG" dirty="0"/>
                    </a:p>
                  </a:txBody>
                  <a:tcPr/>
                </a:tc>
                <a:tc>
                  <a:txBody>
                    <a:bodyPr/>
                    <a:lstStyle/>
                    <a:p>
                      <a:pPr algn="ctr"/>
                      <a:r>
                        <a:rPr lang="en-US" dirty="0"/>
                        <a:t>24</a:t>
                      </a:r>
                      <a:endParaRPr lang="en-SG" dirty="0"/>
                    </a:p>
                  </a:txBody>
                  <a:tcPr/>
                </a:tc>
                <a:extLst>
                  <a:ext uri="{0D108BD9-81ED-4DB2-BD59-A6C34878D82A}">
                    <a16:rowId xmlns:a16="http://schemas.microsoft.com/office/drawing/2014/main" val="1420937418"/>
                  </a:ext>
                </a:extLst>
              </a:tr>
            </a:tbl>
          </a:graphicData>
        </a:graphic>
      </p:graphicFrame>
      <p:graphicFrame>
        <p:nvGraphicFramePr>
          <p:cNvPr id="6" name="Table 5"/>
          <p:cNvGraphicFramePr>
            <a:graphicFrameLocks noGrp="1"/>
          </p:cNvGraphicFramePr>
          <p:nvPr/>
        </p:nvGraphicFramePr>
        <p:xfrm>
          <a:off x="3242310" y="2912426"/>
          <a:ext cx="4015740" cy="2194560"/>
        </p:xfrm>
        <a:graphic>
          <a:graphicData uri="http://schemas.openxmlformats.org/drawingml/2006/table">
            <a:tbl>
              <a:tblPr firstRow="1" bandRow="1">
                <a:tableStyleId>{5C22544A-7EE6-4342-B048-85BDC9FD1C3A}</a:tableStyleId>
              </a:tblPr>
              <a:tblGrid>
                <a:gridCol w="2225040">
                  <a:extLst>
                    <a:ext uri="{9D8B030D-6E8A-4147-A177-3AD203B41FA5}">
                      <a16:colId xmlns:a16="http://schemas.microsoft.com/office/drawing/2014/main" val="3833638558"/>
                    </a:ext>
                  </a:extLst>
                </a:gridCol>
                <a:gridCol w="1790700">
                  <a:extLst>
                    <a:ext uri="{9D8B030D-6E8A-4147-A177-3AD203B41FA5}">
                      <a16:colId xmlns:a16="http://schemas.microsoft.com/office/drawing/2014/main" val="2321116328"/>
                    </a:ext>
                  </a:extLst>
                </a:gridCol>
              </a:tblGrid>
              <a:tr h="311473">
                <a:tc>
                  <a:txBody>
                    <a:bodyPr/>
                    <a:lstStyle/>
                    <a:p>
                      <a:r>
                        <a:rPr lang="en-US" dirty="0"/>
                        <a:t>Length of each piece</a:t>
                      </a:r>
                      <a:endParaRPr lang="en-SG" dirty="0"/>
                    </a:p>
                  </a:txBody>
                  <a:tcPr/>
                </a:tc>
                <a:tc>
                  <a:txBody>
                    <a:bodyPr/>
                    <a:lstStyle/>
                    <a:p>
                      <a:r>
                        <a:rPr lang="en-US" dirty="0"/>
                        <a:t>Total</a:t>
                      </a:r>
                      <a:r>
                        <a:rPr lang="en-US" baseline="0" dirty="0"/>
                        <a:t> Revenue</a:t>
                      </a:r>
                      <a:endParaRPr lang="en-SG" dirty="0"/>
                    </a:p>
                  </a:txBody>
                  <a:tcPr/>
                </a:tc>
                <a:extLst>
                  <a:ext uri="{0D108BD9-81ED-4DB2-BD59-A6C34878D82A}">
                    <a16:rowId xmlns:a16="http://schemas.microsoft.com/office/drawing/2014/main" val="1432730046"/>
                  </a:ext>
                </a:extLst>
              </a:tr>
              <a:tr h="0">
                <a:tc>
                  <a:txBody>
                    <a:bodyPr/>
                    <a:lstStyle/>
                    <a:p>
                      <a:r>
                        <a:rPr lang="en-US" dirty="0"/>
                        <a:t>4</a:t>
                      </a:r>
                      <a:endParaRPr lang="en-SG" dirty="0"/>
                    </a:p>
                  </a:txBody>
                  <a:tcPr/>
                </a:tc>
                <a:tc>
                  <a:txBody>
                    <a:bodyPr/>
                    <a:lstStyle/>
                    <a:p>
                      <a:r>
                        <a:rPr lang="en-US" dirty="0"/>
                        <a:t>                   9</a:t>
                      </a:r>
                      <a:endParaRPr lang="en-SG" dirty="0"/>
                    </a:p>
                  </a:txBody>
                  <a:tcPr/>
                </a:tc>
                <a:extLst>
                  <a:ext uri="{0D108BD9-81ED-4DB2-BD59-A6C34878D82A}">
                    <a16:rowId xmlns:a16="http://schemas.microsoft.com/office/drawing/2014/main" val="3832327461"/>
                  </a:ext>
                </a:extLst>
              </a:tr>
              <a:tr h="0">
                <a:tc>
                  <a:txBody>
                    <a:bodyPr/>
                    <a:lstStyle/>
                    <a:p>
                      <a:r>
                        <a:rPr lang="en-US" dirty="0"/>
                        <a:t>1 + 3</a:t>
                      </a:r>
                      <a:endParaRPr lang="en-SG" dirty="0"/>
                    </a:p>
                  </a:txBody>
                  <a:tcPr/>
                </a:tc>
                <a:tc>
                  <a:txBody>
                    <a:bodyPr/>
                    <a:lstStyle/>
                    <a:p>
                      <a:r>
                        <a:rPr lang="en-US" dirty="0"/>
                        <a:t>1+8         = 9</a:t>
                      </a:r>
                      <a:endParaRPr lang="en-SG" dirty="0"/>
                    </a:p>
                  </a:txBody>
                  <a:tcPr/>
                </a:tc>
                <a:extLst>
                  <a:ext uri="{0D108BD9-81ED-4DB2-BD59-A6C34878D82A}">
                    <a16:rowId xmlns:a16="http://schemas.microsoft.com/office/drawing/2014/main" val="1820435639"/>
                  </a:ext>
                </a:extLst>
              </a:tr>
              <a:tr h="0">
                <a:tc>
                  <a:txBody>
                    <a:bodyPr/>
                    <a:lstStyle/>
                    <a:p>
                      <a:r>
                        <a:rPr lang="en-US" dirty="0"/>
                        <a:t>1 + 1 + 2</a:t>
                      </a:r>
                      <a:endParaRPr lang="en-SG" dirty="0"/>
                    </a:p>
                  </a:txBody>
                  <a:tcPr/>
                </a:tc>
                <a:tc>
                  <a:txBody>
                    <a:bodyPr/>
                    <a:lstStyle/>
                    <a:p>
                      <a:r>
                        <a:rPr lang="en-US" dirty="0"/>
                        <a:t>1+1+5     =7</a:t>
                      </a:r>
                      <a:endParaRPr lang="en-SG" dirty="0"/>
                    </a:p>
                  </a:txBody>
                  <a:tcPr/>
                </a:tc>
                <a:extLst>
                  <a:ext uri="{0D108BD9-81ED-4DB2-BD59-A6C34878D82A}">
                    <a16:rowId xmlns:a16="http://schemas.microsoft.com/office/drawing/2014/main" val="359995107"/>
                  </a:ext>
                </a:extLst>
              </a:tr>
              <a:tr h="0">
                <a:tc>
                  <a:txBody>
                    <a:bodyPr/>
                    <a:lstStyle/>
                    <a:p>
                      <a:r>
                        <a:rPr lang="en-US" dirty="0"/>
                        <a:t>1 + 1 + 1 + 1</a:t>
                      </a:r>
                      <a:endParaRPr lang="en-SG" dirty="0"/>
                    </a:p>
                  </a:txBody>
                  <a:tcPr/>
                </a:tc>
                <a:tc>
                  <a:txBody>
                    <a:bodyPr/>
                    <a:lstStyle/>
                    <a:p>
                      <a:r>
                        <a:rPr lang="en-US" dirty="0"/>
                        <a:t>1+1+1+1=4</a:t>
                      </a:r>
                    </a:p>
                  </a:txBody>
                  <a:tcPr/>
                </a:tc>
                <a:extLst>
                  <a:ext uri="{0D108BD9-81ED-4DB2-BD59-A6C34878D82A}">
                    <a16:rowId xmlns:a16="http://schemas.microsoft.com/office/drawing/2014/main" val="1188297110"/>
                  </a:ext>
                </a:extLst>
              </a:tr>
              <a:tr h="0">
                <a:tc>
                  <a:txBody>
                    <a:bodyPr/>
                    <a:lstStyle/>
                    <a:p>
                      <a:r>
                        <a:rPr lang="en-US" b="1" dirty="0">
                          <a:solidFill>
                            <a:srgbClr val="FF0000"/>
                          </a:solidFill>
                        </a:rPr>
                        <a:t>2 + 2</a:t>
                      </a:r>
                      <a:endParaRPr lang="en-SG" b="1" dirty="0">
                        <a:solidFill>
                          <a:srgbClr val="FF0000"/>
                        </a:solidFill>
                      </a:endParaRPr>
                    </a:p>
                  </a:txBody>
                  <a:tcPr/>
                </a:tc>
                <a:tc>
                  <a:txBody>
                    <a:bodyPr/>
                    <a:lstStyle/>
                    <a:p>
                      <a:r>
                        <a:rPr lang="en-US" b="1" dirty="0">
                          <a:solidFill>
                            <a:srgbClr val="FF0000"/>
                          </a:solidFill>
                        </a:rPr>
                        <a:t>5+5         =10</a:t>
                      </a:r>
                      <a:endParaRPr lang="en-SG" b="1" dirty="0">
                        <a:solidFill>
                          <a:srgbClr val="FF0000"/>
                        </a:solidFill>
                      </a:endParaRPr>
                    </a:p>
                  </a:txBody>
                  <a:tcPr/>
                </a:tc>
                <a:extLst>
                  <a:ext uri="{0D108BD9-81ED-4DB2-BD59-A6C34878D82A}">
                    <a16:rowId xmlns:a16="http://schemas.microsoft.com/office/drawing/2014/main" val="61799094"/>
                  </a:ext>
                </a:extLst>
              </a:tr>
            </a:tbl>
          </a:graphicData>
        </a:graphic>
      </p:graphicFrame>
      <p:sp>
        <p:nvSpPr>
          <p:cNvPr id="7" name="TextBox 6"/>
          <p:cNvSpPr txBox="1"/>
          <p:nvPr/>
        </p:nvSpPr>
        <p:spPr>
          <a:xfrm>
            <a:off x="1101090" y="5326380"/>
            <a:ext cx="10149060" cy="369332"/>
          </a:xfrm>
          <a:prstGeom prst="rect">
            <a:avLst/>
          </a:prstGeom>
          <a:noFill/>
        </p:spPr>
        <p:txBody>
          <a:bodyPr wrap="none" rtlCol="0">
            <a:spAutoFit/>
          </a:bodyPr>
          <a:lstStyle/>
          <a:p>
            <a:r>
              <a:rPr lang="en-US" dirty="0"/>
              <a:t>From all possible solutions, the maximum revenue is 10 by cutting the rod into two pieces of length 2 each.</a:t>
            </a:r>
            <a:endParaRPr lang="en-SG" dirty="0"/>
          </a:p>
        </p:txBody>
      </p:sp>
    </p:spTree>
    <p:extLst>
      <p:ext uri="{BB962C8B-B14F-4D97-AF65-F5344CB8AC3E}">
        <p14:creationId xmlns:p14="http://schemas.microsoft.com/office/powerpoint/2010/main" val="2667994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Top-down Recursive Approach</a:t>
            </a:r>
            <a:endParaRPr lang="en-SG" dirty="0"/>
          </a:p>
        </p:txBody>
      </p:sp>
      <p:sp>
        <p:nvSpPr>
          <p:cNvPr id="3" name="Content Placeholder 2"/>
          <p:cNvSpPr>
            <a:spLocks noGrp="1"/>
          </p:cNvSpPr>
          <p:nvPr>
            <p:ph idx="1"/>
          </p:nvPr>
        </p:nvSpPr>
        <p:spPr>
          <a:xfrm>
            <a:off x="349891" y="2710430"/>
            <a:ext cx="5628876" cy="2847557"/>
          </a:xfrm>
        </p:spPr>
        <p:txBody>
          <a:bodyPr>
            <a:normAutofit fontScale="55000" lnSpcReduction="20000"/>
          </a:bodyPr>
          <a:lstStyle/>
          <a:p>
            <a:pPr marL="0" indent="0">
              <a:buNone/>
            </a:pPr>
            <a:r>
              <a:rPr lang="en-US" b="1" dirty="0">
                <a:latin typeface="Courier New" panose="02070309020205020404" pitchFamily="49" charset="0"/>
                <a:cs typeface="Courier New" panose="02070309020205020404" pitchFamily="49" charset="0"/>
              </a:rPr>
              <a:t>Cut-Rod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p,n</a:t>
            </a:r>
            <a:r>
              <a:rPr lang="en-US"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begin</a:t>
            </a:r>
          </a:p>
          <a:p>
            <a:pPr marL="0" indent="0">
              <a:buNone/>
            </a:pPr>
            <a:r>
              <a:rPr lang="en-US" b="1" dirty="0">
                <a:latin typeface="Courier New" panose="02070309020205020404" pitchFamily="49" charset="0"/>
                <a:cs typeface="Courier New" panose="02070309020205020404" pitchFamily="49" charset="0"/>
              </a:rPr>
              <a:t>    if</a:t>
            </a:r>
            <a:r>
              <a:rPr lang="en-US" dirty="0">
                <a:latin typeface="Courier New" panose="02070309020205020404" pitchFamily="49" charset="0"/>
                <a:cs typeface="Courier New" panose="02070309020205020404" pitchFamily="49" charset="0"/>
              </a:rPr>
              <a:t> n==0</a:t>
            </a:r>
          </a:p>
          <a:p>
            <a:pPr marL="0" indent="0">
              <a:buNone/>
            </a:pP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return</a:t>
            </a:r>
            <a:r>
              <a:rPr lang="en-US" dirty="0">
                <a:latin typeface="Courier New" panose="02070309020205020404" pitchFamily="49" charset="0"/>
                <a:cs typeface="Courier New" panose="02070309020205020404" pitchFamily="49" charset="0"/>
              </a:rPr>
              <a:t> 0</a:t>
            </a:r>
          </a:p>
          <a:p>
            <a:pPr marL="0" indent="0">
              <a:buNone/>
            </a:pPr>
            <a:r>
              <a:rPr lang="en-US" dirty="0">
                <a:latin typeface="Courier New" panose="02070309020205020404" pitchFamily="49" charset="0"/>
                <a:cs typeface="Courier New" panose="02070309020205020404" pitchFamily="49" charset="0"/>
              </a:rPr>
              <a:t>    q ← -</a:t>
            </a:r>
            <a:r>
              <a:rPr lang="en-US" dirty="0"/>
              <a:t> ∞</a:t>
            </a:r>
            <a:endParaRPr lang="en-US"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1 to n do</a:t>
            </a:r>
          </a:p>
          <a:p>
            <a:pPr marL="0" indent="0">
              <a:buNone/>
            </a:pPr>
            <a:r>
              <a:rPr lang="en-US" dirty="0">
                <a:latin typeface="Courier New" panose="02070309020205020404" pitchFamily="49" charset="0"/>
                <a:cs typeface="Courier New" panose="02070309020205020404" pitchFamily="49" charset="0"/>
              </a:rPr>
              <a:t>	q ← </a:t>
            </a:r>
            <a:r>
              <a:rPr lang="en-US" b="1" dirty="0">
                <a:latin typeface="Courier New" panose="02070309020205020404" pitchFamily="49" charset="0"/>
                <a:cs typeface="Courier New" panose="02070309020205020404" pitchFamily="49" charset="0"/>
              </a:rPr>
              <a:t>max</a:t>
            </a:r>
            <a:r>
              <a:rPr lang="en-US" dirty="0">
                <a:latin typeface="Courier New" panose="02070309020205020404" pitchFamily="49" charset="0"/>
                <a:cs typeface="Courier New" panose="02070309020205020404" pitchFamily="49" charset="0"/>
              </a:rPr>
              <a:t> (q, p[</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Cut-Rod</a:t>
            </a:r>
            <a:r>
              <a:rPr lang="en-US" dirty="0">
                <a:latin typeface="Courier New" panose="02070309020205020404" pitchFamily="49" charset="0"/>
                <a:cs typeface="Courier New" panose="02070309020205020404" pitchFamily="49" charset="0"/>
              </a:rPr>
              <a:t>(p, n-</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p>
          <a:p>
            <a:pPr marL="0" indent="0">
              <a:buNone/>
            </a:pPr>
            <a:r>
              <a:rPr lang="en-US" b="1" dirty="0">
                <a:latin typeface="Courier New" panose="02070309020205020404" pitchFamily="49" charset="0"/>
                <a:cs typeface="Courier New" panose="02070309020205020404" pitchFamily="49" charset="0"/>
              </a:rPr>
              <a:t>    return</a:t>
            </a:r>
            <a:r>
              <a:rPr lang="en-US" dirty="0">
                <a:latin typeface="Courier New" panose="02070309020205020404" pitchFamily="49" charset="0"/>
                <a:cs typeface="Courier New" panose="02070309020205020404" pitchFamily="49" charset="0"/>
              </a:rPr>
              <a:t> q</a:t>
            </a:r>
          </a:p>
          <a:p>
            <a:pPr marL="0" indent="0">
              <a:buNone/>
            </a:pPr>
            <a:r>
              <a:rPr lang="en-US" b="1" dirty="0">
                <a:latin typeface="Courier New" panose="02070309020205020404" pitchFamily="49" charset="0"/>
                <a:cs typeface="Courier New" panose="02070309020205020404" pitchFamily="49" charset="0"/>
              </a:rPr>
              <a:t>end</a:t>
            </a:r>
          </a:p>
          <a:p>
            <a:pPr marL="0" indent="0">
              <a:buNone/>
            </a:pPr>
            <a:endParaRPr lang="en-SG" dirty="0">
              <a:latin typeface="Courier New" panose="02070309020205020404" pitchFamily="49" charset="0"/>
              <a:cs typeface="Courier New" panose="02070309020205020404" pitchFamily="49" charset="0"/>
            </a:endParaRPr>
          </a:p>
        </p:txBody>
      </p:sp>
      <p:sp>
        <p:nvSpPr>
          <p:cNvPr id="4" name="TextBox 3"/>
          <p:cNvSpPr txBox="1"/>
          <p:nvPr/>
        </p:nvSpPr>
        <p:spPr>
          <a:xfrm>
            <a:off x="6477000" y="1690688"/>
            <a:ext cx="184731" cy="369332"/>
          </a:xfrm>
          <a:prstGeom prst="rect">
            <a:avLst/>
          </a:prstGeom>
          <a:noFill/>
        </p:spPr>
        <p:txBody>
          <a:bodyPr wrap="none" rtlCol="0">
            <a:spAutoFit/>
          </a:bodyPr>
          <a:lstStyle/>
          <a:p>
            <a:endParaRPr lang="en-SG" dirty="0"/>
          </a:p>
        </p:txBody>
      </p:sp>
      <mc:AlternateContent xmlns:mc="http://schemas.openxmlformats.org/markup-compatibility/2006" xmlns:a14="http://schemas.microsoft.com/office/drawing/2010/main">
        <mc:Choice Requires="a14">
          <p:sp>
            <p:nvSpPr>
              <p:cNvPr id="6" name="TextBox 5"/>
              <p:cNvSpPr txBox="1"/>
              <p:nvPr/>
            </p:nvSpPr>
            <p:spPr>
              <a:xfrm>
                <a:off x="6716078" y="5223809"/>
                <a:ext cx="4107968" cy="953154"/>
              </a:xfrm>
              <a:prstGeom prst="rect">
                <a:avLst/>
              </a:prstGeom>
              <a:noFill/>
              <a:ln>
                <a:solidFill>
                  <a:schemeClr val="accent1"/>
                </a:solidFill>
              </a:ln>
            </p:spPr>
            <p:txBody>
              <a:bodyPr wrap="square" rtlCol="0">
                <a:spAutoFit/>
              </a:bodyPr>
              <a:lstStyle/>
              <a:p>
                <a:r>
                  <a:rPr lang="en-US" dirty="0"/>
                  <a:t>The recursive calls will repeatedly find the revenue for a rod of the same length. Its time complexity is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m:t>
                        </m:r>
                      </m:e>
                      <m:sup>
                        <m:r>
                          <a:rPr lang="en-US" i="1">
                            <a:latin typeface="Cambria Math" panose="02040503050406030204" pitchFamily="18" charset="0"/>
                            <a:ea typeface="Cambria Math" panose="02040503050406030204" pitchFamily="18" charset="0"/>
                          </a:rPr>
                          <m:t>𝑛</m:t>
                        </m:r>
                      </m:sup>
                    </m:sSup>
                    <m:r>
                      <a:rPr lang="en-US" i="1">
                        <a:latin typeface="Cambria Math" panose="02040503050406030204" pitchFamily="18" charset="0"/>
                        <a:ea typeface="Cambria Math" panose="02040503050406030204" pitchFamily="18" charset="0"/>
                      </a:rPr>
                      <m:t>)</m:t>
                    </m:r>
                  </m:oMath>
                </a14:m>
                <a:endParaRPr lang="en-SG" dirty="0"/>
              </a:p>
            </p:txBody>
          </p:sp>
        </mc:Choice>
        <mc:Fallback xmlns="">
          <p:sp>
            <p:nvSpPr>
              <p:cNvPr id="6" name="TextBox 5"/>
              <p:cNvSpPr txBox="1">
                <a:spLocks noRot="1" noChangeAspect="1" noMove="1" noResize="1" noEditPoints="1" noAdjustHandles="1" noChangeArrowheads="1" noChangeShapeType="1" noTextEdit="1"/>
              </p:cNvSpPr>
              <p:nvPr/>
            </p:nvSpPr>
            <p:spPr>
              <a:xfrm>
                <a:off x="6716078" y="5223809"/>
                <a:ext cx="4107968" cy="953154"/>
              </a:xfrm>
              <a:prstGeom prst="rect">
                <a:avLst/>
              </a:prstGeom>
              <a:blipFill>
                <a:blip r:embed="rId3"/>
                <a:stretch>
                  <a:fillRect l="-1183" t="-3165" r="-1479" b="-5696"/>
                </a:stretch>
              </a:blipFill>
              <a:ln>
                <a:solidFill>
                  <a:schemeClr val="accent1"/>
                </a:solidFill>
              </a:ln>
            </p:spPr>
            <p:txBody>
              <a:bodyPr/>
              <a:lstStyle/>
              <a:p>
                <a:r>
                  <a:rPr lang="en-SG">
                    <a:noFill/>
                  </a:rPr>
                  <a:t> </a:t>
                </a:r>
              </a:p>
            </p:txBody>
          </p:sp>
        </mc:Fallback>
      </mc:AlternateContent>
      <p:sp>
        <p:nvSpPr>
          <p:cNvPr id="10" name="Can 9"/>
          <p:cNvSpPr/>
          <p:nvPr/>
        </p:nvSpPr>
        <p:spPr>
          <a:xfrm rot="5400000">
            <a:off x="9001189" y="848528"/>
            <a:ext cx="198120" cy="110109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4</a:t>
            </a:r>
            <a:endParaRPr lang="en-SG" dirty="0"/>
          </a:p>
        </p:txBody>
      </p:sp>
      <p:sp>
        <p:nvSpPr>
          <p:cNvPr id="11" name="Can 10"/>
          <p:cNvSpPr/>
          <p:nvPr/>
        </p:nvSpPr>
        <p:spPr>
          <a:xfrm rot="5400000">
            <a:off x="5429515" y="1813181"/>
            <a:ext cx="198120" cy="4149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1</a:t>
            </a:r>
            <a:endParaRPr lang="en-SG" dirty="0"/>
          </a:p>
        </p:txBody>
      </p:sp>
      <p:sp>
        <p:nvSpPr>
          <p:cNvPr id="12" name="Can 11"/>
          <p:cNvSpPr/>
          <p:nvPr/>
        </p:nvSpPr>
        <p:spPr>
          <a:xfrm rot="5400000">
            <a:off x="6233572" y="1470098"/>
            <a:ext cx="198120" cy="110109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3</a:t>
            </a:r>
            <a:endParaRPr lang="en-SG" dirty="0"/>
          </a:p>
        </p:txBody>
      </p:sp>
      <p:sp>
        <p:nvSpPr>
          <p:cNvPr id="13" name="Can 12"/>
          <p:cNvSpPr/>
          <p:nvPr/>
        </p:nvSpPr>
        <p:spPr>
          <a:xfrm rot="5400000">
            <a:off x="7430639" y="1710129"/>
            <a:ext cx="198120" cy="6210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2</a:t>
            </a:r>
            <a:endParaRPr lang="en-SG" dirty="0"/>
          </a:p>
        </p:txBody>
      </p:sp>
      <p:sp>
        <p:nvSpPr>
          <p:cNvPr id="15" name="Can 14"/>
          <p:cNvSpPr/>
          <p:nvPr/>
        </p:nvSpPr>
        <p:spPr>
          <a:xfrm rot="5400000">
            <a:off x="9063780" y="1710129"/>
            <a:ext cx="198120" cy="6210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3</a:t>
            </a:r>
            <a:endParaRPr lang="en-SG" dirty="0"/>
          </a:p>
        </p:txBody>
      </p:sp>
      <p:sp>
        <p:nvSpPr>
          <p:cNvPr id="16" name="Can 15"/>
          <p:cNvSpPr/>
          <p:nvPr/>
        </p:nvSpPr>
        <p:spPr>
          <a:xfrm rot="5400000">
            <a:off x="9776807" y="1683759"/>
            <a:ext cx="198120" cy="67376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1</a:t>
            </a:r>
            <a:endParaRPr lang="en-SG" dirty="0"/>
          </a:p>
        </p:txBody>
      </p:sp>
      <p:sp>
        <p:nvSpPr>
          <p:cNvPr id="17" name="Can 16"/>
          <p:cNvSpPr/>
          <p:nvPr/>
        </p:nvSpPr>
        <p:spPr>
          <a:xfrm rot="5400000">
            <a:off x="10822576" y="1470098"/>
            <a:ext cx="198120" cy="110109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4</a:t>
            </a:r>
            <a:endParaRPr lang="en-SG" dirty="0"/>
          </a:p>
        </p:txBody>
      </p:sp>
      <p:sp>
        <p:nvSpPr>
          <p:cNvPr id="18" name="Can 17"/>
          <p:cNvSpPr/>
          <p:nvPr/>
        </p:nvSpPr>
        <p:spPr>
          <a:xfrm rot="5400000">
            <a:off x="11490202" y="1957296"/>
            <a:ext cx="198120" cy="1327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0</a:t>
            </a:r>
            <a:endParaRPr lang="en-SG" dirty="0"/>
          </a:p>
        </p:txBody>
      </p:sp>
      <p:cxnSp>
        <p:nvCxnSpPr>
          <p:cNvPr id="20" name="Straight Arrow Connector 19"/>
          <p:cNvCxnSpPr>
            <a:stCxn id="10" idx="4"/>
            <a:endCxn id="12" idx="2"/>
          </p:cNvCxnSpPr>
          <p:nvPr/>
        </p:nvCxnSpPr>
        <p:spPr>
          <a:xfrm flipH="1">
            <a:off x="6332632" y="1498133"/>
            <a:ext cx="2767617" cy="42345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4"/>
          </p:cNvCxnSpPr>
          <p:nvPr/>
        </p:nvCxnSpPr>
        <p:spPr>
          <a:xfrm flipH="1">
            <a:off x="8207113" y="1498133"/>
            <a:ext cx="893136" cy="42093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4"/>
            <a:endCxn id="16" idx="2"/>
          </p:cNvCxnSpPr>
          <p:nvPr/>
        </p:nvCxnSpPr>
        <p:spPr>
          <a:xfrm>
            <a:off x="9100249" y="1498133"/>
            <a:ext cx="775618" cy="42345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4"/>
            <a:endCxn id="18" idx="2"/>
          </p:cNvCxnSpPr>
          <p:nvPr/>
        </p:nvCxnSpPr>
        <p:spPr>
          <a:xfrm>
            <a:off x="9100249" y="1498133"/>
            <a:ext cx="2489013" cy="42646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Can 30"/>
          <p:cNvSpPr/>
          <p:nvPr/>
        </p:nvSpPr>
        <p:spPr>
          <a:xfrm rot="5400000">
            <a:off x="5655868" y="2319053"/>
            <a:ext cx="198120" cy="4149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1</a:t>
            </a:r>
            <a:endParaRPr lang="en-SG" dirty="0"/>
          </a:p>
        </p:txBody>
      </p:sp>
      <p:sp>
        <p:nvSpPr>
          <p:cNvPr id="32" name="Can 31"/>
          <p:cNvSpPr/>
          <p:nvPr/>
        </p:nvSpPr>
        <p:spPr>
          <a:xfrm rot="5400000">
            <a:off x="4350577" y="2203612"/>
            <a:ext cx="198120" cy="6210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2</a:t>
            </a:r>
            <a:endParaRPr lang="en-SG" dirty="0"/>
          </a:p>
        </p:txBody>
      </p:sp>
      <p:sp>
        <p:nvSpPr>
          <p:cNvPr id="33" name="Can 32"/>
          <p:cNvSpPr/>
          <p:nvPr/>
        </p:nvSpPr>
        <p:spPr>
          <a:xfrm rot="5400000">
            <a:off x="6978408" y="2460468"/>
            <a:ext cx="198120" cy="13271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0</a:t>
            </a:r>
            <a:endParaRPr lang="en-SG" dirty="0"/>
          </a:p>
        </p:txBody>
      </p:sp>
      <p:sp>
        <p:nvSpPr>
          <p:cNvPr id="34" name="Can 33"/>
          <p:cNvSpPr/>
          <p:nvPr/>
        </p:nvSpPr>
        <p:spPr>
          <a:xfrm rot="5400000">
            <a:off x="3809992" y="2306664"/>
            <a:ext cx="198120" cy="4149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1</a:t>
            </a:r>
            <a:endParaRPr lang="en-SG" dirty="0"/>
          </a:p>
        </p:txBody>
      </p:sp>
      <p:sp>
        <p:nvSpPr>
          <p:cNvPr id="35" name="Can 34"/>
          <p:cNvSpPr/>
          <p:nvPr/>
        </p:nvSpPr>
        <p:spPr>
          <a:xfrm rot="5400000">
            <a:off x="5137890" y="2216001"/>
            <a:ext cx="198120" cy="6210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2</a:t>
            </a:r>
            <a:endParaRPr lang="en-SG" dirty="0"/>
          </a:p>
        </p:txBody>
      </p:sp>
      <p:sp>
        <p:nvSpPr>
          <p:cNvPr id="36" name="Can 35"/>
          <p:cNvSpPr/>
          <p:nvPr/>
        </p:nvSpPr>
        <p:spPr>
          <a:xfrm rot="5400000">
            <a:off x="6475426" y="2089454"/>
            <a:ext cx="198120" cy="873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3</a:t>
            </a:r>
            <a:endParaRPr lang="en-SG" dirty="0"/>
          </a:p>
        </p:txBody>
      </p:sp>
      <p:sp>
        <p:nvSpPr>
          <p:cNvPr id="37" name="Can 36"/>
          <p:cNvSpPr/>
          <p:nvPr/>
        </p:nvSpPr>
        <p:spPr>
          <a:xfrm rot="5400000">
            <a:off x="7617380" y="2318616"/>
            <a:ext cx="198120" cy="4149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1</a:t>
            </a:r>
            <a:endParaRPr lang="en-SG" dirty="0"/>
          </a:p>
        </p:txBody>
      </p:sp>
      <p:sp>
        <p:nvSpPr>
          <p:cNvPr id="38" name="Can 37"/>
          <p:cNvSpPr/>
          <p:nvPr/>
        </p:nvSpPr>
        <p:spPr>
          <a:xfrm rot="5400000">
            <a:off x="8032306" y="2318615"/>
            <a:ext cx="198120" cy="4149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1</a:t>
            </a:r>
            <a:endParaRPr lang="en-SG" dirty="0"/>
          </a:p>
        </p:txBody>
      </p:sp>
      <p:cxnSp>
        <p:nvCxnSpPr>
          <p:cNvPr id="39" name="Straight Arrow Connector 38"/>
          <p:cNvCxnSpPr>
            <a:stCxn id="12" idx="4"/>
            <a:endCxn id="32" idx="2"/>
          </p:cNvCxnSpPr>
          <p:nvPr/>
        </p:nvCxnSpPr>
        <p:spPr>
          <a:xfrm flipH="1">
            <a:off x="4449637" y="2119703"/>
            <a:ext cx="1882995" cy="2953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2" idx="4"/>
            <a:endCxn id="31" idx="2"/>
          </p:cNvCxnSpPr>
          <p:nvPr/>
        </p:nvCxnSpPr>
        <p:spPr>
          <a:xfrm flipH="1">
            <a:off x="5754928" y="2119703"/>
            <a:ext cx="577704" cy="30775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2" idx="4"/>
            <a:endCxn id="33" idx="2"/>
          </p:cNvCxnSpPr>
          <p:nvPr/>
        </p:nvCxnSpPr>
        <p:spPr>
          <a:xfrm>
            <a:off x="6332632" y="2119703"/>
            <a:ext cx="744836" cy="308062"/>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6" name="Can 55"/>
          <p:cNvSpPr/>
          <p:nvPr/>
        </p:nvSpPr>
        <p:spPr>
          <a:xfrm rot="5400000">
            <a:off x="8746510" y="2179612"/>
            <a:ext cx="198120" cy="67376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2</a:t>
            </a:r>
            <a:endParaRPr lang="en-SG" dirty="0"/>
          </a:p>
        </p:txBody>
      </p:sp>
      <p:sp>
        <p:nvSpPr>
          <p:cNvPr id="58" name="Can 57"/>
          <p:cNvSpPr/>
          <p:nvPr/>
        </p:nvSpPr>
        <p:spPr>
          <a:xfrm rot="5400000">
            <a:off x="8111260" y="1681246"/>
            <a:ext cx="198120" cy="67376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2</a:t>
            </a:r>
            <a:endParaRPr lang="en-SG" dirty="0"/>
          </a:p>
        </p:txBody>
      </p:sp>
      <p:sp>
        <p:nvSpPr>
          <p:cNvPr id="60" name="Can 59"/>
          <p:cNvSpPr/>
          <p:nvPr/>
        </p:nvSpPr>
        <p:spPr>
          <a:xfrm rot="5400000">
            <a:off x="9169025" y="2447771"/>
            <a:ext cx="198120" cy="13271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0</a:t>
            </a:r>
            <a:endParaRPr lang="en-SG" dirty="0"/>
          </a:p>
        </p:txBody>
      </p:sp>
      <p:cxnSp>
        <p:nvCxnSpPr>
          <p:cNvPr id="61" name="Straight Arrow Connector 60"/>
          <p:cNvCxnSpPr>
            <a:stCxn id="58" idx="4"/>
            <a:endCxn id="38" idx="2"/>
          </p:cNvCxnSpPr>
          <p:nvPr/>
        </p:nvCxnSpPr>
        <p:spPr>
          <a:xfrm flipH="1">
            <a:off x="8131366" y="2117191"/>
            <a:ext cx="78954" cy="30982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8" idx="4"/>
            <a:endCxn id="60" idx="2"/>
          </p:cNvCxnSpPr>
          <p:nvPr/>
        </p:nvCxnSpPr>
        <p:spPr>
          <a:xfrm>
            <a:off x="8210320" y="2117191"/>
            <a:ext cx="1057765" cy="29787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8" name="Can 67"/>
          <p:cNvSpPr/>
          <p:nvPr/>
        </p:nvSpPr>
        <p:spPr>
          <a:xfrm rot="5400000">
            <a:off x="4224919" y="2796487"/>
            <a:ext cx="198120" cy="4149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1</a:t>
            </a:r>
            <a:endParaRPr lang="en-SG" dirty="0"/>
          </a:p>
        </p:txBody>
      </p:sp>
      <p:sp>
        <p:nvSpPr>
          <p:cNvPr id="69" name="Can 68"/>
          <p:cNvSpPr/>
          <p:nvPr/>
        </p:nvSpPr>
        <p:spPr>
          <a:xfrm rot="5400000">
            <a:off x="4661092" y="2796487"/>
            <a:ext cx="198120" cy="4149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1</a:t>
            </a:r>
            <a:endParaRPr lang="en-SG" dirty="0"/>
          </a:p>
        </p:txBody>
      </p:sp>
      <p:sp>
        <p:nvSpPr>
          <p:cNvPr id="70" name="Can 69"/>
          <p:cNvSpPr/>
          <p:nvPr/>
        </p:nvSpPr>
        <p:spPr>
          <a:xfrm rot="5400000">
            <a:off x="5380909" y="2704707"/>
            <a:ext cx="198120" cy="67376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2</a:t>
            </a:r>
            <a:endParaRPr lang="en-SG" dirty="0"/>
          </a:p>
        </p:txBody>
      </p:sp>
      <p:cxnSp>
        <p:nvCxnSpPr>
          <p:cNvPr id="71" name="Straight Arrow Connector 70"/>
          <p:cNvCxnSpPr>
            <a:stCxn id="32" idx="4"/>
          </p:cNvCxnSpPr>
          <p:nvPr/>
        </p:nvCxnSpPr>
        <p:spPr>
          <a:xfrm>
            <a:off x="4449637" y="2613187"/>
            <a:ext cx="1452847" cy="3269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2" name="Can 71"/>
          <p:cNvSpPr/>
          <p:nvPr/>
        </p:nvSpPr>
        <p:spPr>
          <a:xfrm rot="5400000">
            <a:off x="5813350" y="2972867"/>
            <a:ext cx="198120" cy="132713"/>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0</a:t>
            </a:r>
            <a:endParaRPr lang="en-SG" dirty="0"/>
          </a:p>
        </p:txBody>
      </p:sp>
      <p:cxnSp>
        <p:nvCxnSpPr>
          <p:cNvPr id="74" name="Straight Arrow Connector 73"/>
          <p:cNvCxnSpPr>
            <a:stCxn id="32" idx="4"/>
            <a:endCxn id="69" idx="2"/>
          </p:cNvCxnSpPr>
          <p:nvPr/>
        </p:nvCxnSpPr>
        <p:spPr>
          <a:xfrm>
            <a:off x="4449637" y="2613187"/>
            <a:ext cx="310515" cy="29170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4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5" grpId="0" animBg="1"/>
      <p:bldP spid="16" grpId="0" animBg="1"/>
      <p:bldP spid="17" grpId="0" animBg="1"/>
      <p:bldP spid="18" grpId="0" animBg="1"/>
      <p:bldP spid="31" grpId="0" animBg="1"/>
      <p:bldP spid="32" grpId="0" animBg="1"/>
      <p:bldP spid="33" grpId="0" animBg="1"/>
      <p:bldP spid="34" grpId="0" animBg="1"/>
      <p:bldP spid="35" grpId="0" animBg="1"/>
      <p:bldP spid="36" grpId="0" animBg="1"/>
      <p:bldP spid="37" grpId="0" animBg="1"/>
      <p:bldP spid="38" grpId="0" animBg="1"/>
      <p:bldP spid="56" grpId="0" animBg="1"/>
      <p:bldP spid="58" grpId="0" animBg="1"/>
      <p:bldP spid="60" grpId="0" animBg="1"/>
      <p:bldP spid="68" grpId="0" animBg="1"/>
      <p:bldP spid="69" grpId="0" animBg="1"/>
      <p:bldP spid="70" grpId="0" animBg="1"/>
      <p:bldP spid="7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a:t>
            </a:r>
            <a:r>
              <a:rPr lang="en-US" dirty="0" err="1"/>
              <a:t>Memoized</a:t>
            </a:r>
            <a:r>
              <a:rPr lang="en-US" dirty="0"/>
              <a:t> Approach</a:t>
            </a:r>
            <a:endParaRPr lang="en-SG" dirty="0"/>
          </a:p>
        </p:txBody>
      </p:sp>
      <p:sp>
        <p:nvSpPr>
          <p:cNvPr id="3" name="Content Placeholder 2"/>
          <p:cNvSpPr>
            <a:spLocks noGrp="1"/>
          </p:cNvSpPr>
          <p:nvPr>
            <p:ph idx="1"/>
          </p:nvPr>
        </p:nvSpPr>
        <p:spPr/>
        <p:txBody>
          <a:bodyPr/>
          <a:lstStyle/>
          <a:p>
            <a:r>
              <a:rPr lang="en-US" dirty="0"/>
              <a:t>The result of each sub-problem is stored and reused</a:t>
            </a:r>
            <a:endParaRPr lang="en-SG" dirty="0"/>
          </a:p>
        </p:txBody>
      </p:sp>
      <p:sp>
        <p:nvSpPr>
          <p:cNvPr id="4" name="Content Placeholder 2"/>
          <p:cNvSpPr txBox="1">
            <a:spLocks/>
          </p:cNvSpPr>
          <p:nvPr/>
        </p:nvSpPr>
        <p:spPr>
          <a:xfrm>
            <a:off x="46091" y="2364060"/>
            <a:ext cx="4646341" cy="1802036"/>
          </a:xfrm>
          <a:prstGeom prst="rect">
            <a:avLst/>
          </a:prstGeom>
          <a:ln>
            <a:solidFill>
              <a:srgbClr val="7030A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latin typeface="Courier New" panose="02070309020205020404" pitchFamily="49" charset="0"/>
                <a:cs typeface="Courier New" panose="02070309020205020404" pitchFamily="49" charset="0"/>
              </a:rPr>
              <a:t>Cut-Rod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p,n</a:t>
            </a:r>
            <a:r>
              <a:rPr lang="en-US" sz="1600"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sz="1600" b="1" dirty="0">
                <a:latin typeface="Courier New" panose="02070309020205020404" pitchFamily="49" charset="0"/>
                <a:cs typeface="Courier New" panose="02070309020205020404" pitchFamily="49" charset="0"/>
              </a:rPr>
              <a:t>begin</a:t>
            </a:r>
          </a:p>
          <a:p>
            <a:pPr marL="0" indent="0">
              <a:buNone/>
            </a:pPr>
            <a:r>
              <a:rPr lang="en-US" sz="1600" b="1"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r[1,…,n] ← {0}</a:t>
            </a:r>
          </a:p>
          <a:p>
            <a:pPr marL="0" indent="0">
              <a:buNone/>
            </a:pPr>
            <a:r>
              <a:rPr lang="en-US" sz="1600" b="1" dirty="0">
                <a:latin typeface="Courier New" panose="02070309020205020404" pitchFamily="49" charset="0"/>
                <a:cs typeface="Courier New" panose="02070309020205020404" pitchFamily="49" charset="0"/>
              </a:rPr>
              <a:t> 	return Mem-Cut-Rod-Aux</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p,n,r</a:t>
            </a:r>
            <a:r>
              <a:rPr lang="en-US" sz="1600" dirty="0">
                <a:latin typeface="Courier New" panose="02070309020205020404" pitchFamily="49" charset="0"/>
                <a:cs typeface="Courier New" panose="02070309020205020404" pitchFamily="49" charset="0"/>
              </a:rPr>
              <a:t>)</a:t>
            </a:r>
          </a:p>
          <a:p>
            <a:pPr marL="0" indent="0">
              <a:buNone/>
            </a:pPr>
            <a:r>
              <a:rPr lang="en-US" sz="1600" b="1" dirty="0">
                <a:latin typeface="Courier New" panose="02070309020205020404" pitchFamily="49" charset="0"/>
                <a:cs typeface="Courier New" panose="02070309020205020404" pitchFamily="49" charset="0"/>
              </a:rPr>
              <a:t>end</a:t>
            </a:r>
          </a:p>
        </p:txBody>
      </p:sp>
      <p:sp>
        <p:nvSpPr>
          <p:cNvPr id="5" name="TextBox 4"/>
          <p:cNvSpPr txBox="1"/>
          <p:nvPr/>
        </p:nvSpPr>
        <p:spPr>
          <a:xfrm>
            <a:off x="4723657" y="2355138"/>
            <a:ext cx="7422252" cy="3370153"/>
          </a:xfrm>
          <a:prstGeom prst="rect">
            <a:avLst/>
          </a:prstGeom>
          <a:noFill/>
          <a:ln>
            <a:solidFill>
              <a:srgbClr val="7030A0"/>
            </a:solidFill>
          </a:ln>
        </p:spPr>
        <p:txBody>
          <a:bodyPr wrap="square" rtlCol="0">
            <a:spAutoFit/>
          </a:bodyPr>
          <a:lstStyle/>
          <a:p>
            <a:r>
              <a:rPr lang="en-US" sz="1500" b="1" dirty="0">
                <a:latin typeface="Courier New" panose="02070309020205020404" pitchFamily="49" charset="0"/>
                <a:cs typeface="Courier New" panose="02070309020205020404" pitchFamily="49" charset="0"/>
              </a:rPr>
              <a:t>Mem-Cut-Rod-Aux </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p,n,r</a:t>
            </a:r>
            <a:r>
              <a:rPr lang="en-US" sz="1500" dirty="0">
                <a:latin typeface="Courier New" panose="02070309020205020404" pitchFamily="49" charset="0"/>
                <a:cs typeface="Courier New" panose="02070309020205020404" pitchFamily="49" charset="0"/>
              </a:rPr>
              <a:t>)</a:t>
            </a:r>
          </a:p>
          <a:p>
            <a:r>
              <a:rPr lang="en-US" sz="1500" b="1" dirty="0">
                <a:latin typeface="Courier New" panose="02070309020205020404" pitchFamily="49" charset="0"/>
                <a:cs typeface="Courier New" panose="02070309020205020404" pitchFamily="49" charset="0"/>
              </a:rPr>
              <a:t>begin</a:t>
            </a:r>
          </a:p>
          <a:p>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if</a:t>
            </a:r>
            <a:r>
              <a:rPr lang="en-US" sz="1500" dirty="0">
                <a:latin typeface="Courier New" panose="02070309020205020404" pitchFamily="49" charset="0"/>
                <a:cs typeface="Courier New" panose="02070309020205020404" pitchFamily="49" charset="0"/>
              </a:rPr>
              <a:t> n==0</a:t>
            </a:r>
          </a:p>
          <a:p>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return</a:t>
            </a:r>
            <a:r>
              <a:rPr lang="en-US" sz="1500" dirty="0">
                <a:latin typeface="Courier New" panose="02070309020205020404" pitchFamily="49" charset="0"/>
                <a:cs typeface="Courier New" panose="02070309020205020404" pitchFamily="49" charset="0"/>
              </a:rPr>
              <a:t> 0</a:t>
            </a:r>
          </a:p>
          <a:p>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if</a:t>
            </a:r>
            <a:r>
              <a:rPr lang="en-US" sz="1500" dirty="0">
                <a:latin typeface="Courier New" panose="02070309020205020404" pitchFamily="49" charset="0"/>
                <a:cs typeface="Courier New" panose="02070309020205020404" pitchFamily="49" charset="0"/>
              </a:rPr>
              <a:t>(r[n]&gt;0)</a:t>
            </a:r>
          </a:p>
          <a:p>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return</a:t>
            </a:r>
            <a:r>
              <a:rPr lang="en-US" sz="1500" dirty="0">
                <a:latin typeface="Courier New" panose="02070309020205020404" pitchFamily="49" charset="0"/>
                <a:cs typeface="Courier New" panose="02070309020205020404" pitchFamily="49" charset="0"/>
              </a:rPr>
              <a:t> r[n]</a:t>
            </a:r>
          </a:p>
          <a:p>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else</a:t>
            </a:r>
          </a:p>
          <a:p>
            <a:r>
              <a:rPr lang="en-US" sz="1500" dirty="0">
                <a:latin typeface="Courier New" panose="02070309020205020404" pitchFamily="49" charset="0"/>
                <a:cs typeface="Courier New" panose="02070309020205020404" pitchFamily="49" charset="0"/>
              </a:rPr>
              <a:t>	    q ← -</a:t>
            </a:r>
            <a:r>
              <a:rPr lang="en-US" sz="1600" dirty="0"/>
              <a:t> ∞</a:t>
            </a:r>
            <a:endParaRPr lang="en-US" sz="1500"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for</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a:t>
            </a:r>
            <a:r>
              <a:rPr lang="en-US" sz="1500" dirty="0">
                <a:latin typeface="Courier New" panose="02070309020205020404" pitchFamily="49" charset="0"/>
                <a:cs typeface="Courier New" panose="02070309020205020404" pitchFamily="49" charset="0"/>
              </a:rPr>
              <a:t> = 1 to n do</a:t>
            </a:r>
          </a:p>
          <a:p>
            <a:r>
              <a:rPr lang="en-US" sz="1500" dirty="0">
                <a:latin typeface="Courier New" panose="02070309020205020404" pitchFamily="49" charset="0"/>
                <a:cs typeface="Courier New" panose="02070309020205020404" pitchFamily="49" charset="0"/>
              </a:rPr>
              <a:t>		q ← </a:t>
            </a:r>
            <a:r>
              <a:rPr lang="en-US" sz="1500" b="1" dirty="0">
                <a:latin typeface="Courier New" panose="02070309020205020404" pitchFamily="49" charset="0"/>
                <a:cs typeface="Courier New" panose="02070309020205020404" pitchFamily="49" charset="0"/>
              </a:rPr>
              <a:t>max</a:t>
            </a:r>
            <a:r>
              <a:rPr lang="en-US" sz="1500" dirty="0">
                <a:latin typeface="Courier New" panose="02070309020205020404" pitchFamily="49" charset="0"/>
                <a:cs typeface="Courier New" panose="02070309020205020404" pitchFamily="49" charset="0"/>
              </a:rPr>
              <a:t> (q, p[</a:t>
            </a:r>
            <a:r>
              <a:rPr lang="en-US" sz="1500" dirty="0" err="1">
                <a:latin typeface="Courier New" panose="02070309020205020404" pitchFamily="49" charset="0"/>
                <a:cs typeface="Courier New" panose="02070309020205020404" pitchFamily="49" charset="0"/>
              </a:rPr>
              <a:t>i</a:t>
            </a:r>
            <a:r>
              <a:rPr lang="en-US" sz="1500" dirty="0">
                <a:latin typeface="Courier New" panose="02070309020205020404" pitchFamily="49" charset="0"/>
                <a:cs typeface="Courier New" panose="02070309020205020404" pitchFamily="49" charset="0"/>
              </a:rPr>
              <a:t>] + </a:t>
            </a:r>
            <a:r>
              <a:rPr lang="en-US" sz="1500" b="1" dirty="0">
                <a:latin typeface="Courier New" panose="02070309020205020404" pitchFamily="49" charset="0"/>
                <a:cs typeface="Courier New" panose="02070309020205020404" pitchFamily="49" charset="0"/>
              </a:rPr>
              <a:t>Mem-Cut-Rod-Aux</a:t>
            </a:r>
            <a:r>
              <a:rPr lang="en-US" sz="1500" dirty="0">
                <a:latin typeface="Courier New" panose="02070309020205020404" pitchFamily="49" charset="0"/>
                <a:cs typeface="Courier New" panose="02070309020205020404" pitchFamily="49" charset="0"/>
              </a:rPr>
              <a:t>(p, n-</a:t>
            </a:r>
            <a:r>
              <a:rPr lang="en-US" sz="1500" dirty="0" err="1">
                <a:latin typeface="Courier New" panose="02070309020205020404" pitchFamily="49" charset="0"/>
                <a:cs typeface="Courier New" panose="02070309020205020404" pitchFamily="49" charset="0"/>
              </a:rPr>
              <a:t>i</a:t>
            </a:r>
            <a:r>
              <a:rPr lang="en-US" sz="1500" dirty="0">
                <a:latin typeface="Courier New" panose="02070309020205020404" pitchFamily="49" charset="0"/>
                <a:cs typeface="Courier New" panose="02070309020205020404" pitchFamily="49" charset="0"/>
              </a:rPr>
              <a:t>, r))</a:t>
            </a:r>
          </a:p>
          <a:p>
            <a:r>
              <a:rPr lang="en-US" sz="1500" dirty="0">
                <a:latin typeface="Courier New" panose="02070309020205020404" pitchFamily="49" charset="0"/>
                <a:cs typeface="Courier New" panose="02070309020205020404" pitchFamily="49" charset="0"/>
              </a:rPr>
              <a:t>            r[n] ← q </a:t>
            </a:r>
          </a:p>
          <a:p>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return</a:t>
            </a:r>
            <a:r>
              <a:rPr lang="en-US" sz="1500" dirty="0">
                <a:latin typeface="Courier New" panose="02070309020205020404" pitchFamily="49" charset="0"/>
                <a:cs typeface="Courier New" panose="02070309020205020404" pitchFamily="49" charset="0"/>
              </a:rPr>
              <a:t> q</a:t>
            </a:r>
          </a:p>
          <a:p>
            <a:r>
              <a:rPr lang="en-US" sz="1500" b="1" dirty="0">
                <a:latin typeface="Courier New" panose="02070309020205020404" pitchFamily="49" charset="0"/>
                <a:cs typeface="Courier New" panose="02070309020205020404" pitchFamily="49" charset="0"/>
              </a:rPr>
              <a:t>end</a:t>
            </a:r>
          </a:p>
          <a:p>
            <a:endParaRPr lang="en-SG" sz="1500" dirty="0"/>
          </a:p>
        </p:txBody>
      </p:sp>
    </p:spTree>
    <p:extLst>
      <p:ext uri="{BB962C8B-B14F-4D97-AF65-F5344CB8AC3E}">
        <p14:creationId xmlns:p14="http://schemas.microsoft.com/office/powerpoint/2010/main" val="243027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Bottom-up DP Approach</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16052" y="1534408"/>
                <a:ext cx="5678200" cy="4642555"/>
              </a:xfrm>
            </p:spPr>
            <p:txBody>
              <a:bodyPr/>
              <a:lstStyle/>
              <a:p>
                <a:r>
                  <a:rPr lang="en-US" dirty="0"/>
                  <a:t>The bottom-up and top-down versions has the same asymptotic running time,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16052" y="1534408"/>
                <a:ext cx="5678200" cy="4642555"/>
              </a:xfrm>
              <a:blipFill>
                <a:blip r:embed="rId2"/>
                <a:stretch>
                  <a:fillRect l="-1931" t="-2234"/>
                </a:stretch>
              </a:blipFill>
            </p:spPr>
            <p:txBody>
              <a:bodyPr/>
              <a:lstStyle/>
              <a:p>
                <a:r>
                  <a:rPr lang="en-SG">
                    <a:noFill/>
                  </a:rPr>
                  <a:t> </a:t>
                </a:r>
              </a:p>
            </p:txBody>
          </p:sp>
        </mc:Fallback>
      </mc:AlternateContent>
      <p:sp>
        <p:nvSpPr>
          <p:cNvPr id="4" name="TextBox 3"/>
          <p:cNvSpPr txBox="1"/>
          <p:nvPr/>
        </p:nvSpPr>
        <p:spPr>
          <a:xfrm>
            <a:off x="334537" y="1534408"/>
            <a:ext cx="5892303" cy="2169825"/>
          </a:xfrm>
          <a:prstGeom prst="rect">
            <a:avLst/>
          </a:prstGeom>
          <a:noFill/>
          <a:ln>
            <a:solidFill>
              <a:srgbClr val="7030A0"/>
            </a:solidFill>
          </a:ln>
        </p:spPr>
        <p:txBody>
          <a:bodyPr wrap="square" rtlCol="0">
            <a:spAutoFit/>
          </a:bodyPr>
          <a:lstStyle/>
          <a:p>
            <a:r>
              <a:rPr lang="en-US" sz="1500" b="1" dirty="0">
                <a:latin typeface="Courier New" panose="02070309020205020404" pitchFamily="49" charset="0"/>
                <a:cs typeface="Courier New" panose="02070309020205020404" pitchFamily="49" charset="0"/>
              </a:rPr>
              <a:t>DP-Cut-Rod </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p,n</a:t>
            </a:r>
            <a:r>
              <a:rPr lang="en-US" sz="1500" dirty="0">
                <a:latin typeface="Courier New" panose="02070309020205020404" pitchFamily="49" charset="0"/>
                <a:cs typeface="Courier New" panose="02070309020205020404" pitchFamily="49" charset="0"/>
              </a:rPr>
              <a:t>)</a:t>
            </a:r>
          </a:p>
          <a:p>
            <a:r>
              <a:rPr lang="en-US" sz="1500" b="1" dirty="0">
                <a:latin typeface="Courier New" panose="02070309020205020404" pitchFamily="49" charset="0"/>
                <a:cs typeface="Courier New" panose="02070309020205020404" pitchFamily="49" charset="0"/>
              </a:rPr>
              <a:t>begin</a:t>
            </a:r>
          </a:p>
          <a:p>
            <a:r>
              <a:rPr lang="en-US" sz="15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r[1, …, n] ← {0}</a:t>
            </a:r>
          </a:p>
          <a:p>
            <a:r>
              <a:rPr lang="en-US" sz="1400" b="1"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for</a:t>
            </a:r>
            <a:r>
              <a:rPr lang="en-US" sz="1500" dirty="0">
                <a:latin typeface="Courier New" panose="02070309020205020404" pitchFamily="49" charset="0"/>
                <a:cs typeface="Courier New" panose="02070309020205020404" pitchFamily="49" charset="0"/>
              </a:rPr>
              <a:t> j = 1 to n do</a:t>
            </a:r>
          </a:p>
          <a:p>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for</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a:t>
            </a:r>
            <a:r>
              <a:rPr lang="en-US" sz="1500" dirty="0">
                <a:latin typeface="Courier New" panose="02070309020205020404" pitchFamily="49" charset="0"/>
                <a:cs typeface="Courier New" panose="02070309020205020404" pitchFamily="49" charset="0"/>
              </a:rPr>
              <a:t> = 1 to j do</a:t>
            </a:r>
          </a:p>
          <a:p>
            <a:r>
              <a:rPr lang="en-US" sz="1500" dirty="0">
                <a:latin typeface="Courier New" panose="02070309020205020404" pitchFamily="49" charset="0"/>
                <a:cs typeface="Courier New" panose="02070309020205020404" pitchFamily="49" charset="0"/>
              </a:rPr>
              <a:t>		 r[j] ← </a:t>
            </a:r>
            <a:r>
              <a:rPr lang="en-US" sz="1500" b="1" dirty="0">
                <a:latin typeface="Courier New" panose="02070309020205020404" pitchFamily="49" charset="0"/>
                <a:cs typeface="Courier New" panose="02070309020205020404" pitchFamily="49" charset="0"/>
              </a:rPr>
              <a:t>max</a:t>
            </a:r>
            <a:r>
              <a:rPr lang="en-US" sz="1500" dirty="0">
                <a:latin typeface="Courier New" panose="02070309020205020404" pitchFamily="49" charset="0"/>
                <a:cs typeface="Courier New" panose="02070309020205020404" pitchFamily="49" charset="0"/>
              </a:rPr>
              <a:t> (r[j], p[</a:t>
            </a:r>
            <a:r>
              <a:rPr lang="en-US" sz="1500" dirty="0" err="1">
                <a:latin typeface="Courier New" panose="02070309020205020404" pitchFamily="49" charset="0"/>
                <a:cs typeface="Courier New" panose="02070309020205020404" pitchFamily="49" charset="0"/>
              </a:rPr>
              <a:t>i</a:t>
            </a:r>
            <a:r>
              <a:rPr lang="en-US" sz="1500" dirty="0">
                <a:latin typeface="Courier New" panose="02070309020205020404" pitchFamily="49" charset="0"/>
                <a:cs typeface="Courier New" panose="02070309020205020404" pitchFamily="49" charset="0"/>
              </a:rPr>
              <a:t>] + r[j-</a:t>
            </a:r>
            <a:r>
              <a:rPr lang="en-US" sz="1500" dirty="0" err="1">
                <a:latin typeface="Courier New" panose="02070309020205020404" pitchFamily="49" charset="0"/>
                <a:cs typeface="Courier New" panose="02070309020205020404" pitchFamily="49" charset="0"/>
              </a:rPr>
              <a:t>i</a:t>
            </a:r>
            <a:r>
              <a:rPr lang="en-US" sz="1500" dirty="0">
                <a:latin typeface="Courier New" panose="02070309020205020404" pitchFamily="49" charset="0"/>
                <a:cs typeface="Courier New" panose="02070309020205020404" pitchFamily="49" charset="0"/>
              </a:rPr>
              <a:t>]) </a:t>
            </a:r>
          </a:p>
          <a:p>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return</a:t>
            </a:r>
            <a:r>
              <a:rPr lang="en-US" sz="1500" dirty="0">
                <a:latin typeface="Courier New" panose="02070309020205020404" pitchFamily="49" charset="0"/>
                <a:cs typeface="Courier New" panose="02070309020205020404" pitchFamily="49" charset="0"/>
              </a:rPr>
              <a:t> r[n]</a:t>
            </a:r>
          </a:p>
          <a:p>
            <a:r>
              <a:rPr lang="en-US" sz="1500" b="1" dirty="0">
                <a:latin typeface="Courier New" panose="02070309020205020404" pitchFamily="49" charset="0"/>
                <a:cs typeface="Courier New" panose="02070309020205020404" pitchFamily="49" charset="0"/>
              </a:rPr>
              <a:t>end</a:t>
            </a:r>
          </a:p>
          <a:p>
            <a:endParaRPr lang="en-SG" sz="1500" dirty="0"/>
          </a:p>
        </p:txBody>
      </p:sp>
      <p:graphicFrame>
        <p:nvGraphicFramePr>
          <p:cNvPr id="5" name="Table 4"/>
          <p:cNvGraphicFramePr>
            <a:graphicFrameLocks noGrp="1"/>
          </p:cNvGraphicFramePr>
          <p:nvPr/>
        </p:nvGraphicFramePr>
        <p:xfrm>
          <a:off x="1650008" y="4220907"/>
          <a:ext cx="8216898" cy="1112520"/>
        </p:xfrm>
        <a:graphic>
          <a:graphicData uri="http://schemas.openxmlformats.org/drawingml/2006/table">
            <a:tbl>
              <a:tblPr firstRow="1" bandRow="1">
                <a:tableStyleId>{5C22544A-7EE6-4342-B048-85BDC9FD1C3A}</a:tableStyleId>
              </a:tblPr>
              <a:tblGrid>
                <a:gridCol w="1173480">
                  <a:extLst>
                    <a:ext uri="{9D8B030D-6E8A-4147-A177-3AD203B41FA5}">
                      <a16:colId xmlns:a16="http://schemas.microsoft.com/office/drawing/2014/main" val="474582028"/>
                    </a:ext>
                  </a:extLst>
                </a:gridCol>
                <a:gridCol w="782602">
                  <a:extLst>
                    <a:ext uri="{9D8B030D-6E8A-4147-A177-3AD203B41FA5}">
                      <a16:colId xmlns:a16="http://schemas.microsoft.com/office/drawing/2014/main" val="3040907497"/>
                    </a:ext>
                  </a:extLst>
                </a:gridCol>
                <a:gridCol w="782602">
                  <a:extLst>
                    <a:ext uri="{9D8B030D-6E8A-4147-A177-3AD203B41FA5}">
                      <a16:colId xmlns:a16="http://schemas.microsoft.com/office/drawing/2014/main" val="173305571"/>
                    </a:ext>
                  </a:extLst>
                </a:gridCol>
                <a:gridCol w="782602">
                  <a:extLst>
                    <a:ext uri="{9D8B030D-6E8A-4147-A177-3AD203B41FA5}">
                      <a16:colId xmlns:a16="http://schemas.microsoft.com/office/drawing/2014/main" val="219973256"/>
                    </a:ext>
                  </a:extLst>
                </a:gridCol>
                <a:gridCol w="782602">
                  <a:extLst>
                    <a:ext uri="{9D8B030D-6E8A-4147-A177-3AD203B41FA5}">
                      <a16:colId xmlns:a16="http://schemas.microsoft.com/office/drawing/2014/main" val="3865396741"/>
                    </a:ext>
                  </a:extLst>
                </a:gridCol>
                <a:gridCol w="782602">
                  <a:extLst>
                    <a:ext uri="{9D8B030D-6E8A-4147-A177-3AD203B41FA5}">
                      <a16:colId xmlns:a16="http://schemas.microsoft.com/office/drawing/2014/main" val="2089332305"/>
                    </a:ext>
                  </a:extLst>
                </a:gridCol>
                <a:gridCol w="782602">
                  <a:extLst>
                    <a:ext uri="{9D8B030D-6E8A-4147-A177-3AD203B41FA5}">
                      <a16:colId xmlns:a16="http://schemas.microsoft.com/office/drawing/2014/main" val="3685887144"/>
                    </a:ext>
                  </a:extLst>
                </a:gridCol>
                <a:gridCol w="782602">
                  <a:extLst>
                    <a:ext uri="{9D8B030D-6E8A-4147-A177-3AD203B41FA5}">
                      <a16:colId xmlns:a16="http://schemas.microsoft.com/office/drawing/2014/main" val="3290851729"/>
                    </a:ext>
                  </a:extLst>
                </a:gridCol>
                <a:gridCol w="782602">
                  <a:extLst>
                    <a:ext uri="{9D8B030D-6E8A-4147-A177-3AD203B41FA5}">
                      <a16:colId xmlns:a16="http://schemas.microsoft.com/office/drawing/2014/main" val="1595781326"/>
                    </a:ext>
                  </a:extLst>
                </a:gridCol>
                <a:gridCol w="782602">
                  <a:extLst>
                    <a:ext uri="{9D8B030D-6E8A-4147-A177-3AD203B41FA5}">
                      <a16:colId xmlns:a16="http://schemas.microsoft.com/office/drawing/2014/main" val="1267627214"/>
                    </a:ext>
                  </a:extLst>
                </a:gridCol>
              </a:tblGrid>
              <a:tr h="370840">
                <a:tc>
                  <a:txBody>
                    <a:bodyPr/>
                    <a:lstStyle/>
                    <a:p>
                      <a:r>
                        <a:rPr lang="en-US" dirty="0"/>
                        <a:t>Length cm</a:t>
                      </a:r>
                      <a:endParaRPr lang="en-SG" dirty="0"/>
                    </a:p>
                  </a:txBody>
                  <a:tcPr/>
                </a:tc>
                <a:tc>
                  <a:txBody>
                    <a:bodyPr/>
                    <a:lstStyle/>
                    <a:p>
                      <a:pPr algn="ctr"/>
                      <a:r>
                        <a:rPr lang="en-US" dirty="0"/>
                        <a:t>1</a:t>
                      </a:r>
                      <a:endParaRPr lang="en-SG" dirty="0"/>
                    </a:p>
                  </a:txBody>
                  <a:tcPr/>
                </a:tc>
                <a:tc>
                  <a:txBody>
                    <a:bodyPr/>
                    <a:lstStyle/>
                    <a:p>
                      <a:pPr algn="ctr"/>
                      <a:r>
                        <a:rPr lang="en-US" dirty="0"/>
                        <a:t>2</a:t>
                      </a:r>
                      <a:endParaRPr lang="en-SG" dirty="0"/>
                    </a:p>
                  </a:txBody>
                  <a:tcPr/>
                </a:tc>
                <a:tc>
                  <a:txBody>
                    <a:bodyPr/>
                    <a:lstStyle/>
                    <a:p>
                      <a:pPr algn="ctr"/>
                      <a:r>
                        <a:rPr lang="en-US" dirty="0"/>
                        <a:t>3</a:t>
                      </a:r>
                      <a:endParaRPr lang="en-SG" dirty="0"/>
                    </a:p>
                  </a:txBody>
                  <a:tcPr/>
                </a:tc>
                <a:tc>
                  <a:txBody>
                    <a:bodyPr/>
                    <a:lstStyle/>
                    <a:p>
                      <a:pPr algn="ctr"/>
                      <a:r>
                        <a:rPr lang="en-US" dirty="0"/>
                        <a:t>4</a:t>
                      </a:r>
                      <a:endParaRPr lang="en-SG" dirty="0"/>
                    </a:p>
                  </a:txBody>
                  <a:tcPr/>
                </a:tc>
                <a:tc>
                  <a:txBody>
                    <a:bodyPr/>
                    <a:lstStyle/>
                    <a:p>
                      <a:pPr algn="ctr"/>
                      <a:r>
                        <a:rPr lang="en-US" dirty="0"/>
                        <a:t>5</a:t>
                      </a:r>
                      <a:endParaRPr lang="en-SG" dirty="0"/>
                    </a:p>
                  </a:txBody>
                  <a:tcPr/>
                </a:tc>
                <a:tc>
                  <a:txBody>
                    <a:bodyPr/>
                    <a:lstStyle/>
                    <a:p>
                      <a:pPr algn="ctr"/>
                      <a:r>
                        <a:rPr lang="en-US" dirty="0"/>
                        <a:t>6</a:t>
                      </a:r>
                      <a:endParaRPr lang="en-SG" dirty="0"/>
                    </a:p>
                  </a:txBody>
                  <a:tcPr/>
                </a:tc>
                <a:tc>
                  <a:txBody>
                    <a:bodyPr/>
                    <a:lstStyle/>
                    <a:p>
                      <a:pPr algn="ctr"/>
                      <a:r>
                        <a:rPr lang="en-US" dirty="0"/>
                        <a:t>7</a:t>
                      </a:r>
                      <a:endParaRPr lang="en-SG" dirty="0"/>
                    </a:p>
                  </a:txBody>
                  <a:tcPr/>
                </a:tc>
                <a:tc>
                  <a:txBody>
                    <a:bodyPr/>
                    <a:lstStyle/>
                    <a:p>
                      <a:pPr algn="ctr"/>
                      <a:r>
                        <a:rPr lang="en-US" dirty="0"/>
                        <a:t>8</a:t>
                      </a:r>
                      <a:endParaRPr lang="en-SG" dirty="0"/>
                    </a:p>
                  </a:txBody>
                  <a:tcPr/>
                </a:tc>
                <a:tc>
                  <a:txBody>
                    <a:bodyPr/>
                    <a:lstStyle/>
                    <a:p>
                      <a:pPr algn="ctr"/>
                      <a:r>
                        <a:rPr lang="en-US" dirty="0"/>
                        <a:t>9</a:t>
                      </a:r>
                      <a:endParaRPr lang="en-SG" dirty="0"/>
                    </a:p>
                  </a:txBody>
                  <a:tcPr/>
                </a:tc>
                <a:extLst>
                  <a:ext uri="{0D108BD9-81ED-4DB2-BD59-A6C34878D82A}">
                    <a16:rowId xmlns:a16="http://schemas.microsoft.com/office/drawing/2014/main" val="2559042934"/>
                  </a:ext>
                </a:extLst>
              </a:tr>
              <a:tr h="370840">
                <a:tc>
                  <a:txBody>
                    <a:bodyPr/>
                    <a:lstStyle/>
                    <a:p>
                      <a:r>
                        <a:rPr lang="en-US" dirty="0"/>
                        <a:t>Price $</a:t>
                      </a:r>
                      <a:endParaRPr lang="en-SG" dirty="0"/>
                    </a:p>
                  </a:txBody>
                  <a:tcPr/>
                </a:tc>
                <a:tc>
                  <a:txBody>
                    <a:bodyPr/>
                    <a:lstStyle/>
                    <a:p>
                      <a:pPr algn="ctr"/>
                      <a:r>
                        <a:rPr lang="en-US" dirty="0"/>
                        <a:t>1</a:t>
                      </a:r>
                      <a:endParaRPr lang="en-SG" dirty="0"/>
                    </a:p>
                  </a:txBody>
                  <a:tcPr/>
                </a:tc>
                <a:tc>
                  <a:txBody>
                    <a:bodyPr/>
                    <a:lstStyle/>
                    <a:p>
                      <a:pPr algn="ctr"/>
                      <a:r>
                        <a:rPr lang="en-US" dirty="0"/>
                        <a:t>5</a:t>
                      </a:r>
                      <a:endParaRPr lang="en-SG" dirty="0"/>
                    </a:p>
                  </a:txBody>
                  <a:tcPr/>
                </a:tc>
                <a:tc>
                  <a:txBody>
                    <a:bodyPr/>
                    <a:lstStyle/>
                    <a:p>
                      <a:pPr algn="ctr"/>
                      <a:r>
                        <a:rPr lang="en-US" dirty="0"/>
                        <a:t>8</a:t>
                      </a:r>
                      <a:endParaRPr lang="en-SG" dirty="0"/>
                    </a:p>
                  </a:txBody>
                  <a:tcPr/>
                </a:tc>
                <a:tc>
                  <a:txBody>
                    <a:bodyPr/>
                    <a:lstStyle/>
                    <a:p>
                      <a:pPr algn="ctr"/>
                      <a:r>
                        <a:rPr lang="en-US" dirty="0"/>
                        <a:t>9</a:t>
                      </a:r>
                      <a:endParaRPr lang="en-SG" dirty="0"/>
                    </a:p>
                  </a:txBody>
                  <a:tcPr/>
                </a:tc>
                <a:tc>
                  <a:txBody>
                    <a:bodyPr/>
                    <a:lstStyle/>
                    <a:p>
                      <a:pPr algn="ctr"/>
                      <a:r>
                        <a:rPr lang="en-US" dirty="0"/>
                        <a:t>10</a:t>
                      </a:r>
                      <a:endParaRPr lang="en-SG" dirty="0"/>
                    </a:p>
                  </a:txBody>
                  <a:tcPr/>
                </a:tc>
                <a:tc>
                  <a:txBody>
                    <a:bodyPr/>
                    <a:lstStyle/>
                    <a:p>
                      <a:pPr algn="ctr"/>
                      <a:r>
                        <a:rPr lang="en-US" dirty="0"/>
                        <a:t>17</a:t>
                      </a:r>
                      <a:endParaRPr lang="en-SG" dirty="0"/>
                    </a:p>
                  </a:txBody>
                  <a:tcPr/>
                </a:tc>
                <a:tc>
                  <a:txBody>
                    <a:bodyPr/>
                    <a:lstStyle/>
                    <a:p>
                      <a:pPr algn="ctr"/>
                      <a:r>
                        <a:rPr lang="en-US" dirty="0"/>
                        <a:t>17</a:t>
                      </a:r>
                      <a:endParaRPr lang="en-SG" dirty="0"/>
                    </a:p>
                  </a:txBody>
                  <a:tcPr/>
                </a:tc>
                <a:tc>
                  <a:txBody>
                    <a:bodyPr/>
                    <a:lstStyle/>
                    <a:p>
                      <a:pPr algn="ctr"/>
                      <a:r>
                        <a:rPr lang="en-US" dirty="0"/>
                        <a:t>20</a:t>
                      </a:r>
                      <a:endParaRPr lang="en-SG" dirty="0"/>
                    </a:p>
                  </a:txBody>
                  <a:tcPr/>
                </a:tc>
                <a:tc>
                  <a:txBody>
                    <a:bodyPr/>
                    <a:lstStyle/>
                    <a:p>
                      <a:pPr algn="ctr"/>
                      <a:r>
                        <a:rPr lang="en-US" dirty="0"/>
                        <a:t>24</a:t>
                      </a:r>
                      <a:endParaRPr lang="en-SG" dirty="0"/>
                    </a:p>
                  </a:txBody>
                  <a:tcPr/>
                </a:tc>
                <a:extLst>
                  <a:ext uri="{0D108BD9-81ED-4DB2-BD59-A6C34878D82A}">
                    <a16:rowId xmlns:a16="http://schemas.microsoft.com/office/drawing/2014/main" val="26967091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Max Rev $</a:t>
                      </a:r>
                      <a:endParaRPr lang="en-SG" dirty="0"/>
                    </a:p>
                  </a:txBody>
                  <a:tcPr/>
                </a:tc>
                <a:tc>
                  <a:txBody>
                    <a:bodyPr/>
                    <a:lstStyle/>
                    <a:p>
                      <a:pPr algn="ctr"/>
                      <a:r>
                        <a:rPr lang="en-US" dirty="0"/>
                        <a:t>1</a:t>
                      </a:r>
                      <a:endParaRPr lang="en-SG" dirty="0"/>
                    </a:p>
                  </a:txBody>
                  <a:tcPr/>
                </a:tc>
                <a:tc>
                  <a:txBody>
                    <a:bodyPr/>
                    <a:lstStyle/>
                    <a:p>
                      <a:pPr algn="ctr"/>
                      <a:r>
                        <a:rPr lang="en-US" dirty="0"/>
                        <a:t>5</a:t>
                      </a:r>
                      <a:endParaRPr lang="en-SG" dirty="0"/>
                    </a:p>
                  </a:txBody>
                  <a:tcPr/>
                </a:tc>
                <a:tc>
                  <a:txBody>
                    <a:bodyPr/>
                    <a:lstStyle/>
                    <a:p>
                      <a:pPr algn="ctr"/>
                      <a:r>
                        <a:rPr lang="en-US" dirty="0"/>
                        <a:t>8</a:t>
                      </a:r>
                      <a:endParaRPr lang="en-SG" dirty="0"/>
                    </a:p>
                  </a:txBody>
                  <a:tcPr/>
                </a:tc>
                <a:tc>
                  <a:txBody>
                    <a:bodyPr/>
                    <a:lstStyle/>
                    <a:p>
                      <a:pPr algn="ctr"/>
                      <a:r>
                        <a:rPr lang="en-US" dirty="0"/>
                        <a:t>10</a:t>
                      </a:r>
                      <a:endParaRPr lang="en-SG" dirty="0"/>
                    </a:p>
                  </a:txBody>
                  <a:tcPr/>
                </a:tc>
                <a:tc>
                  <a:txBody>
                    <a:bodyPr/>
                    <a:lstStyle/>
                    <a:p>
                      <a:pPr algn="ctr"/>
                      <a:r>
                        <a:rPr lang="en-US" dirty="0"/>
                        <a:t>13</a:t>
                      </a:r>
                      <a:endParaRPr lang="en-SG" dirty="0"/>
                    </a:p>
                  </a:txBody>
                  <a:tcPr/>
                </a:tc>
                <a:tc>
                  <a:txBody>
                    <a:bodyPr/>
                    <a:lstStyle/>
                    <a:p>
                      <a:pPr algn="ctr"/>
                      <a:r>
                        <a:rPr lang="en-US" dirty="0"/>
                        <a:t>17</a:t>
                      </a:r>
                      <a:endParaRPr lang="en-SG" dirty="0"/>
                    </a:p>
                  </a:txBody>
                  <a:tcPr/>
                </a:tc>
                <a:tc>
                  <a:txBody>
                    <a:bodyPr/>
                    <a:lstStyle/>
                    <a:p>
                      <a:pPr algn="ctr"/>
                      <a:r>
                        <a:rPr lang="en-US" dirty="0"/>
                        <a:t>18</a:t>
                      </a:r>
                      <a:endParaRPr lang="en-SG" dirty="0"/>
                    </a:p>
                  </a:txBody>
                  <a:tcPr/>
                </a:tc>
                <a:tc>
                  <a:txBody>
                    <a:bodyPr/>
                    <a:lstStyle/>
                    <a:p>
                      <a:pPr algn="ctr"/>
                      <a:r>
                        <a:rPr lang="en-US" dirty="0"/>
                        <a:t>22</a:t>
                      </a:r>
                      <a:endParaRPr lang="en-SG" dirty="0"/>
                    </a:p>
                  </a:txBody>
                  <a:tcPr/>
                </a:tc>
                <a:tc>
                  <a:txBody>
                    <a:bodyPr/>
                    <a:lstStyle/>
                    <a:p>
                      <a:pPr algn="ctr"/>
                      <a:r>
                        <a:rPr lang="en-US" dirty="0"/>
                        <a:t>25</a:t>
                      </a:r>
                      <a:endParaRPr lang="en-SG" dirty="0"/>
                    </a:p>
                  </a:txBody>
                  <a:tcPr/>
                </a:tc>
                <a:extLst>
                  <a:ext uri="{0D108BD9-81ED-4DB2-BD59-A6C34878D82A}">
                    <a16:rowId xmlns:a16="http://schemas.microsoft.com/office/drawing/2014/main" val="2034904048"/>
                  </a:ext>
                </a:extLst>
              </a:tr>
            </a:tbl>
          </a:graphicData>
        </a:graphic>
      </p:graphicFrame>
    </p:spTree>
    <p:extLst>
      <p:ext uri="{BB962C8B-B14F-4D97-AF65-F5344CB8AC3E}">
        <p14:creationId xmlns:p14="http://schemas.microsoft.com/office/powerpoint/2010/main" val="171433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0/1 Knapsack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2940" y="1479844"/>
                <a:ext cx="10211440" cy="4351338"/>
              </a:xfrm>
            </p:spPr>
            <p:txBody>
              <a:bodyPr>
                <a:normAutofit fontScale="85000" lnSpcReduction="20000"/>
              </a:bodyPr>
              <a:lstStyle/>
              <a:p>
                <a:r>
                  <a:rPr lang="en-US" dirty="0"/>
                  <a:t>Given </a:t>
                </a:r>
                <a:r>
                  <a:rPr lang="en-US" i="1" dirty="0"/>
                  <a:t>n</a:t>
                </a:r>
                <a:r>
                  <a:rPr lang="en-US" dirty="0"/>
                  <a:t> items, where the </a:t>
                </a:r>
                <a:r>
                  <a:rPr lang="en-US" dirty="0" err="1"/>
                  <a:t>i</a:t>
                </a:r>
                <a:r>
                  <a:rPr lang="en-US" baseline="30000" dirty="0" err="1"/>
                  <a:t>th</a:t>
                </a:r>
                <a:r>
                  <a:rPr lang="en-US" dirty="0"/>
                  <a:t> item has the size </a:t>
                </a:r>
                <a:r>
                  <a:rPr lang="en-US" dirty="0" err="1"/>
                  <a:t>s</a:t>
                </a:r>
                <a:r>
                  <a:rPr lang="en-US" baseline="-25000" dirty="0" err="1"/>
                  <a:t>i</a:t>
                </a:r>
                <a:r>
                  <a:rPr lang="en-US" dirty="0"/>
                  <a:t> and the value v</a:t>
                </a:r>
                <a:r>
                  <a:rPr lang="en-US" baseline="-25000" dirty="0"/>
                  <a:t>i</a:t>
                </a:r>
              </a:p>
              <a:p>
                <a:r>
                  <a:rPr lang="en-US" dirty="0"/>
                  <a:t>Put these items into a knapsack of capacity </a:t>
                </a:r>
                <a:r>
                  <a:rPr lang="en-US" i="1" dirty="0"/>
                  <a:t>C</a:t>
                </a:r>
              </a:p>
              <a:p>
                <a:endParaRPr lang="en-US" i="1" dirty="0"/>
              </a:p>
              <a:p>
                <a:r>
                  <a:rPr lang="en-US" i="1" dirty="0"/>
                  <a:t>Optimization problem: Find the largest total value of the items that fits in the knapsack</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𝑥</m:t>
                              </m:r>
                            </m:lim>
                          </m:limLow>
                        </m:fName>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e>
                      </m:func>
                    </m:oMath>
                  </m:oMathPara>
                </a14:m>
                <a:endParaRPr lang="en-US" i="1" dirty="0"/>
              </a:p>
              <a:p>
                <a:pPr marL="0" indent="0">
                  <a:buNone/>
                </a:pPr>
                <a:r>
                  <a:rPr lang="en-US" dirty="0"/>
                  <a:t>                                                    Subject to </a:t>
                </a:r>
              </a:p>
              <a:p>
                <a:pPr marL="0" indent="0" algn="ctr">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oMath>
                  </m:oMathPara>
                </a14:m>
                <a:endParaRPr lang="en-US" b="0" dirty="0">
                  <a:ea typeface="Cambria Math" panose="02040503050406030204" pitchFamily="18" charset="0"/>
                </a:endParaRPr>
              </a:p>
              <a:p>
                <a:pPr marL="0" indent="0" algn="ctr">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i="1" dirty="0"/>
                  <a:t>            </a:t>
                </a:r>
                <a14:m>
                  <m:oMath xmlns:m="http://schemas.openxmlformats.org/officeDocument/2006/math">
                    <m:r>
                      <a:rPr lang="en-US" b="0" i="1" dirty="0" smtClean="0">
                        <a:latin typeface="Cambria Math" panose="02040503050406030204" pitchFamily="18" charset="0"/>
                      </a:rPr>
                      <m:t>𝑖</m:t>
                    </m:r>
                    <m:r>
                      <a:rPr lang="en-US" b="0" i="1" dirty="0" smtClean="0">
                        <a:latin typeface="Cambria Math" panose="02040503050406030204" pitchFamily="18" charset="0"/>
                      </a:rPr>
                      <m:t>=1, 2, …,</m:t>
                    </m:r>
                    <m:r>
                      <a:rPr lang="en-US" b="0" i="1" dirty="0" smtClean="0">
                        <a:latin typeface="Cambria Math" panose="02040503050406030204" pitchFamily="18" charset="0"/>
                      </a:rPr>
                      <m:t>𝑛</m:t>
                    </m:r>
                  </m:oMath>
                </a14:m>
                <a:r>
                  <a:rPr lang="en-US" i="1" dirty="0"/>
                  <a:t>       </a:t>
                </a:r>
              </a:p>
              <a:p>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2940" y="1479844"/>
                <a:ext cx="10211440" cy="4351338"/>
              </a:xfrm>
              <a:blipFill>
                <a:blip r:embed="rId2"/>
                <a:stretch>
                  <a:fillRect l="-836" t="-3221"/>
                </a:stretch>
              </a:blipFill>
            </p:spPr>
            <p:txBody>
              <a:bodyPr/>
              <a:lstStyle/>
              <a:p>
                <a:r>
                  <a:rPr lang="en-US">
                    <a:noFill/>
                  </a:rPr>
                  <a:t> </a:t>
                </a:r>
              </a:p>
            </p:txBody>
          </p:sp>
        </mc:Fallback>
      </mc:AlternateContent>
      <p:sp>
        <p:nvSpPr>
          <p:cNvPr id="4" name="Cube 3"/>
          <p:cNvSpPr/>
          <p:nvPr/>
        </p:nvSpPr>
        <p:spPr>
          <a:xfrm>
            <a:off x="6129555" y="1271424"/>
            <a:ext cx="153228" cy="13749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p:cNvSpPr/>
          <p:nvPr/>
        </p:nvSpPr>
        <p:spPr>
          <a:xfrm>
            <a:off x="6416634" y="1203296"/>
            <a:ext cx="315192" cy="22977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p:cNvSpPr/>
          <p:nvPr/>
        </p:nvSpPr>
        <p:spPr>
          <a:xfrm>
            <a:off x="6883614" y="1109776"/>
            <a:ext cx="432128" cy="32329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7544441" y="987770"/>
            <a:ext cx="569899" cy="45335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ermès pre-owned Togo Birkin tot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895" b="93253" l="8500" r="97600"/>
                    </a14:imgEffect>
                  </a14:imgLayer>
                </a14:imgProps>
              </a:ext>
              <a:ext uri="{28A0092B-C50C-407E-A947-70E740481C1C}">
                <a14:useLocalDpi xmlns:a14="http://schemas.microsoft.com/office/drawing/2010/main" val="0"/>
              </a:ext>
            </a:extLst>
          </a:blip>
          <a:srcRect/>
          <a:stretch>
            <a:fillRect/>
          </a:stretch>
        </p:blipFill>
        <p:spPr bwMode="auto">
          <a:xfrm>
            <a:off x="8455874" y="58620"/>
            <a:ext cx="1324592" cy="176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76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54167E-6 -2.96296E-6 L 0.10273 0.01204 " pathEditMode="relative" rAng="0" ptsTypes="AA">
                                      <p:cBhvr>
                                        <p:cTn id="6" dur="2000" fill="hold"/>
                                        <p:tgtEl>
                                          <p:spTgt spid="7"/>
                                        </p:tgtEl>
                                        <p:attrNameLst>
                                          <p:attrName>ppt_x</p:attrName>
                                          <p:attrName>ppt_y</p:attrName>
                                        </p:attrNameLst>
                                      </p:cBhvr>
                                      <p:rCtr x="5156" y="67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1.66667E-6 3.33333E-6 L 0.17214 -0.00996 " pathEditMode="relative" rAng="0" ptsTypes="AA">
                                      <p:cBhvr>
                                        <p:cTn id="10" dur="2000" fill="hold"/>
                                        <p:tgtEl>
                                          <p:spTgt spid="6"/>
                                        </p:tgtEl>
                                        <p:attrNameLst>
                                          <p:attrName>ppt_x</p:attrName>
                                          <p:attrName>ppt_y</p:attrName>
                                        </p:attrNameLst>
                                      </p:cBhvr>
                                      <p:rCtr x="8607" y="-50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70833E-6 3.7037E-7 L 0.22904 -0.01667 " pathEditMode="relative" rAng="0" ptsTypes="AA">
                                      <p:cBhvr>
                                        <p:cTn id="14" dur="2000" fill="hold"/>
                                        <p:tgtEl>
                                          <p:spTgt spid="5"/>
                                        </p:tgtEl>
                                        <p:attrNameLst>
                                          <p:attrName>ppt_x</p:attrName>
                                          <p:attrName>ppt_y</p:attrName>
                                        </p:attrNameLst>
                                      </p:cBhvr>
                                      <p:rCtr x="11445" y="-83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4.375E-6 -3.7037E-7 L 0.25612 -0.04745 " pathEditMode="relative" rAng="0" ptsTypes="AA">
                                      <p:cBhvr>
                                        <p:cTn id="18" dur="2000" fill="hold"/>
                                        <p:tgtEl>
                                          <p:spTgt spid="4"/>
                                        </p:tgtEl>
                                        <p:attrNameLst>
                                          <p:attrName>ppt_x</p:attrName>
                                          <p:attrName>ppt_y</p:attrName>
                                        </p:attrNameLst>
                                      </p:cBhvr>
                                      <p:rCtr x="12799" y="-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loud 17"/>
          <p:cNvSpPr/>
          <p:nvPr/>
        </p:nvSpPr>
        <p:spPr>
          <a:xfrm>
            <a:off x="7559301" y="3161980"/>
            <a:ext cx="4353005" cy="1851853"/>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0/1 Knapsack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Brute-force algorithm</a:t>
                </a:r>
              </a:p>
              <a:p>
                <a:r>
                  <a:rPr lang="en-US" dirty="0"/>
                  <a:t>The </a:t>
                </a:r>
                <a:r>
                  <a:rPr lang="en-US" dirty="0" err="1"/>
                  <a:t>i</a:t>
                </a:r>
                <a:r>
                  <a:rPr lang="en-US" baseline="30000" dirty="0" err="1"/>
                  <a:t>th</a:t>
                </a:r>
                <a:r>
                  <a:rPr lang="en-US" dirty="0"/>
                  <a:t> item is either included (1) or excluded (0)</a:t>
                </a:r>
              </a:p>
              <a:p>
                <a:r>
                  <a:rPr lang="en-US" dirty="0"/>
                  <a:t>The time complexity of the algorithm is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𝑛</m:t>
                        </m:r>
                      </m:sup>
                    </m:sSup>
                    <m:r>
                      <a:rPr lang="en-US" b="0" i="1" smtClean="0">
                        <a:latin typeface="Cambria Math" panose="02040503050406030204" pitchFamily="18" charset="0"/>
                        <a:ea typeface="Cambria Math" panose="02040503050406030204" pitchFamily="18" charset="0"/>
                      </a:rPr>
                      <m:t>)</m:t>
                    </m:r>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800371" y="0"/>
                <a:ext cx="5448671" cy="2435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b="0" i="1" smtClean="0">
                                  <a:latin typeface="Cambria Math" panose="02040503050406030204" pitchFamily="18" charset="0"/>
                                </a:rPr>
                                <m:t>𝑥</m:t>
                              </m:r>
                            </m:lim>
                          </m:limLow>
                        </m:fName>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e>
                      </m:func>
                    </m:oMath>
                  </m:oMathPara>
                </a14:m>
                <a:endParaRPr lang="en-US" i="1" dirty="0"/>
              </a:p>
              <a:p>
                <a:r>
                  <a:rPr lang="en-US" dirty="0"/>
                  <a:t>                 Subject to </a:t>
                </a:r>
              </a:p>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oMath>
                  </m:oMathPara>
                </a14:m>
                <a:endParaRPr lang="en-US" b="0" dirty="0">
                  <a:ea typeface="Cambria Math" panose="02040503050406030204" pitchFamily="18" charset="0"/>
                </a:endParaRPr>
              </a:p>
              <a:p>
                <a:pPr algn="ct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i="1" dirty="0"/>
                  <a:t>            </a:t>
                </a:r>
                <a14:m>
                  <m:oMath xmlns:m="http://schemas.openxmlformats.org/officeDocument/2006/math">
                    <m:r>
                      <a:rPr lang="en-US" b="0" i="1" dirty="0" smtClean="0">
                        <a:latin typeface="Cambria Math" panose="02040503050406030204" pitchFamily="18" charset="0"/>
                      </a:rPr>
                      <m:t>𝑖</m:t>
                    </m:r>
                    <m:r>
                      <a:rPr lang="en-US" b="0" i="1" dirty="0" smtClean="0">
                        <a:latin typeface="Cambria Math" panose="02040503050406030204" pitchFamily="18" charset="0"/>
                      </a:rPr>
                      <m:t>=1, 2, …,</m:t>
                    </m:r>
                    <m:r>
                      <a:rPr lang="en-US" b="0" i="1" dirty="0" smtClean="0">
                        <a:latin typeface="Cambria Math" panose="02040503050406030204" pitchFamily="18" charset="0"/>
                      </a:rPr>
                      <m:t>𝑛</m:t>
                    </m:r>
                  </m:oMath>
                </a14:m>
                <a:r>
                  <a:rPr lang="en-US" i="1" dirty="0"/>
                  <a:t>       </a:t>
                </a:r>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800371" y="0"/>
                <a:ext cx="5448671" cy="2435795"/>
              </a:xfrm>
              <a:prstGeom prst="rect">
                <a:avLst/>
              </a:prstGeom>
              <a:blipFill>
                <a:blip r:embed="rId3"/>
                <a:stretch>
                  <a:fillRect/>
                </a:stretch>
              </a:blipFill>
            </p:spPr>
            <p:txBody>
              <a:bodyPr/>
              <a:lstStyle/>
              <a:p>
                <a:r>
                  <a:rPr lang="en-US">
                    <a:noFill/>
                  </a:rPr>
                  <a:t> </a:t>
                </a:r>
              </a:p>
            </p:txBody>
          </p:sp>
        </mc:Fallback>
      </mc:AlternateContent>
      <p:graphicFrame>
        <p:nvGraphicFramePr>
          <p:cNvPr id="16" name="Table 15"/>
          <p:cNvGraphicFramePr>
            <a:graphicFrameLocks noGrp="1"/>
          </p:cNvGraphicFramePr>
          <p:nvPr/>
        </p:nvGraphicFramePr>
        <p:xfrm>
          <a:off x="1396706" y="3332238"/>
          <a:ext cx="6264276" cy="3337560"/>
        </p:xfrm>
        <a:graphic>
          <a:graphicData uri="http://schemas.openxmlformats.org/drawingml/2006/table">
            <a:tbl>
              <a:tblPr firstRow="1" bandRow="1">
                <a:tableStyleId>{5C22544A-7EE6-4342-B048-85BDC9FD1C3A}</a:tableStyleId>
              </a:tblPr>
              <a:tblGrid>
                <a:gridCol w="1382486">
                  <a:extLst>
                    <a:ext uri="{9D8B030D-6E8A-4147-A177-3AD203B41FA5}">
                      <a16:colId xmlns:a16="http://schemas.microsoft.com/office/drawing/2014/main" val="3770760585"/>
                    </a:ext>
                  </a:extLst>
                </a:gridCol>
                <a:gridCol w="1313969">
                  <a:extLst>
                    <a:ext uri="{9D8B030D-6E8A-4147-A177-3AD203B41FA5}">
                      <a16:colId xmlns:a16="http://schemas.microsoft.com/office/drawing/2014/main" val="3544717696"/>
                    </a:ext>
                  </a:extLst>
                </a:gridCol>
                <a:gridCol w="1398495">
                  <a:extLst>
                    <a:ext uri="{9D8B030D-6E8A-4147-A177-3AD203B41FA5}">
                      <a16:colId xmlns:a16="http://schemas.microsoft.com/office/drawing/2014/main" val="1233244369"/>
                    </a:ext>
                  </a:extLst>
                </a:gridCol>
                <a:gridCol w="2169326">
                  <a:extLst>
                    <a:ext uri="{9D8B030D-6E8A-4147-A177-3AD203B41FA5}">
                      <a16:colId xmlns:a16="http://schemas.microsoft.com/office/drawing/2014/main" val="1443558563"/>
                    </a:ext>
                  </a:extLst>
                </a:gridCol>
              </a:tblGrid>
              <a:tr h="370840">
                <a:tc>
                  <a:txBody>
                    <a:bodyPr/>
                    <a:lstStyle/>
                    <a:p>
                      <a:pPr algn="ctr"/>
                      <a:r>
                        <a:rPr lang="en-US" dirty="0"/>
                        <a:t>Item 1</a:t>
                      </a:r>
                    </a:p>
                  </a:txBody>
                  <a:tcPr/>
                </a:tc>
                <a:tc>
                  <a:txBody>
                    <a:bodyPr/>
                    <a:lstStyle/>
                    <a:p>
                      <a:pPr algn="ctr"/>
                      <a:r>
                        <a:rPr lang="en-US" dirty="0"/>
                        <a:t>Item 2</a:t>
                      </a:r>
                    </a:p>
                  </a:txBody>
                  <a:tcPr/>
                </a:tc>
                <a:tc>
                  <a:txBody>
                    <a:bodyPr/>
                    <a:lstStyle/>
                    <a:p>
                      <a:pPr algn="ctr"/>
                      <a:r>
                        <a:rPr lang="en-US" dirty="0"/>
                        <a:t>Item 3</a:t>
                      </a:r>
                    </a:p>
                  </a:txBody>
                  <a:tcPr/>
                </a:tc>
                <a:tc>
                  <a:txBody>
                    <a:bodyPr/>
                    <a:lstStyle/>
                    <a:p>
                      <a:pPr algn="ctr"/>
                      <a:r>
                        <a:rPr lang="en-US" dirty="0"/>
                        <a:t>Value</a:t>
                      </a:r>
                    </a:p>
                  </a:txBody>
                  <a:tcPr/>
                </a:tc>
                <a:extLst>
                  <a:ext uri="{0D108BD9-81ED-4DB2-BD59-A6C34878D82A}">
                    <a16:rowId xmlns:a16="http://schemas.microsoft.com/office/drawing/2014/main" val="2646500587"/>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227893739"/>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V3</a:t>
                      </a:r>
                    </a:p>
                  </a:txBody>
                  <a:tcPr/>
                </a:tc>
                <a:extLst>
                  <a:ext uri="{0D108BD9-81ED-4DB2-BD59-A6C34878D82A}">
                    <a16:rowId xmlns:a16="http://schemas.microsoft.com/office/drawing/2014/main" val="138581509"/>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V2</a:t>
                      </a:r>
                    </a:p>
                  </a:txBody>
                  <a:tcPr/>
                </a:tc>
                <a:extLst>
                  <a:ext uri="{0D108BD9-81ED-4DB2-BD59-A6C34878D82A}">
                    <a16:rowId xmlns:a16="http://schemas.microsoft.com/office/drawing/2014/main" val="1953342959"/>
                  </a:ext>
                </a:extLst>
              </a:tr>
              <a:tr h="370840">
                <a:tc>
                  <a:txBody>
                    <a:bodyPr/>
                    <a:lstStyle/>
                    <a:p>
                      <a:pPr algn="ctr"/>
                      <a:r>
                        <a:rPr lang="en-US" dirty="0"/>
                        <a:t>0</a:t>
                      </a:r>
                    </a:p>
                  </a:txBody>
                  <a:tcPr/>
                </a:tc>
                <a:tc>
                  <a:txBody>
                    <a:bodyPr/>
                    <a:lstStyle/>
                    <a:p>
                      <a:pPr algn="ctr"/>
                      <a:r>
                        <a:rPr lang="en-US" dirty="0">
                          <a:solidFill>
                            <a:srgbClr val="FF0000"/>
                          </a:solidFill>
                        </a:rPr>
                        <a:t>1</a:t>
                      </a:r>
                    </a:p>
                  </a:txBody>
                  <a:tcPr/>
                </a:tc>
                <a:tc>
                  <a:txBody>
                    <a:bodyPr/>
                    <a:lstStyle/>
                    <a:p>
                      <a:pPr algn="ctr"/>
                      <a:r>
                        <a:rPr lang="en-US" dirty="0">
                          <a:solidFill>
                            <a:srgbClr val="FF0000"/>
                          </a:solidFill>
                        </a:rPr>
                        <a:t>1</a:t>
                      </a:r>
                    </a:p>
                  </a:txBody>
                  <a:tcPr/>
                </a:tc>
                <a:tc>
                  <a:txBody>
                    <a:bodyPr/>
                    <a:lstStyle/>
                    <a:p>
                      <a:pPr algn="ctr"/>
                      <a:r>
                        <a:rPr lang="en-US" dirty="0">
                          <a:solidFill>
                            <a:srgbClr val="FF0000"/>
                          </a:solidFill>
                        </a:rPr>
                        <a:t>V2+V3</a:t>
                      </a:r>
                    </a:p>
                  </a:txBody>
                  <a:tcPr/>
                </a:tc>
                <a:extLst>
                  <a:ext uri="{0D108BD9-81ED-4DB2-BD59-A6C34878D82A}">
                    <a16:rowId xmlns:a16="http://schemas.microsoft.com/office/drawing/2014/main" val="2102334069"/>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V1</a:t>
                      </a:r>
                    </a:p>
                  </a:txBody>
                  <a:tcPr/>
                </a:tc>
                <a:extLst>
                  <a:ext uri="{0D108BD9-81ED-4DB2-BD59-A6C34878D82A}">
                    <a16:rowId xmlns:a16="http://schemas.microsoft.com/office/drawing/2014/main" val="919144533"/>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V1+V3</a:t>
                      </a:r>
                    </a:p>
                  </a:txBody>
                  <a:tcPr/>
                </a:tc>
                <a:extLst>
                  <a:ext uri="{0D108BD9-81ED-4DB2-BD59-A6C34878D82A}">
                    <a16:rowId xmlns:a16="http://schemas.microsoft.com/office/drawing/2014/main" val="1439629653"/>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V1+V2</a:t>
                      </a:r>
                    </a:p>
                  </a:txBody>
                  <a:tcPr/>
                </a:tc>
                <a:extLst>
                  <a:ext uri="{0D108BD9-81ED-4DB2-BD59-A6C34878D82A}">
                    <a16:rowId xmlns:a16="http://schemas.microsoft.com/office/drawing/2014/main" val="304110208"/>
                  </a:ext>
                </a:extLst>
              </a:tr>
              <a:tr h="370840">
                <a:tc>
                  <a:txBody>
                    <a:bodyPr/>
                    <a:lstStyle/>
                    <a:p>
                      <a:pPr algn="ctr"/>
                      <a:r>
                        <a:rPr lang="en-US" dirty="0"/>
                        <a:t>1</a:t>
                      </a:r>
                    </a:p>
                  </a:txBody>
                  <a:tcPr/>
                </a:tc>
                <a:tc>
                  <a:txBody>
                    <a:bodyPr/>
                    <a:lstStyle/>
                    <a:p>
                      <a:pPr algn="ctr"/>
                      <a:r>
                        <a:rPr lang="en-US" dirty="0">
                          <a:solidFill>
                            <a:srgbClr val="FF0000"/>
                          </a:solidFill>
                        </a:rPr>
                        <a:t>1</a:t>
                      </a:r>
                    </a:p>
                  </a:txBody>
                  <a:tcPr/>
                </a:tc>
                <a:tc>
                  <a:txBody>
                    <a:bodyPr/>
                    <a:lstStyle/>
                    <a:p>
                      <a:pPr algn="ctr"/>
                      <a:r>
                        <a:rPr lang="en-US" dirty="0">
                          <a:solidFill>
                            <a:srgbClr val="FF0000"/>
                          </a:solidFill>
                        </a:rPr>
                        <a:t>1</a:t>
                      </a:r>
                    </a:p>
                  </a:txBody>
                  <a:tcPr/>
                </a:tc>
                <a:tc>
                  <a:txBody>
                    <a:bodyPr/>
                    <a:lstStyle/>
                    <a:p>
                      <a:pPr algn="ctr"/>
                      <a:r>
                        <a:rPr lang="en-US" dirty="0"/>
                        <a:t>V1+</a:t>
                      </a:r>
                      <a:r>
                        <a:rPr lang="en-US" dirty="0">
                          <a:solidFill>
                            <a:srgbClr val="FF0000"/>
                          </a:solidFill>
                        </a:rPr>
                        <a:t>V2+V3</a:t>
                      </a:r>
                    </a:p>
                  </a:txBody>
                  <a:tcPr/>
                </a:tc>
                <a:extLst>
                  <a:ext uri="{0D108BD9-81ED-4DB2-BD59-A6C34878D82A}">
                    <a16:rowId xmlns:a16="http://schemas.microsoft.com/office/drawing/2014/main" val="3364380860"/>
                  </a:ext>
                </a:extLst>
              </a:tr>
            </a:tbl>
          </a:graphicData>
        </a:graphic>
      </p:graphicFrame>
      <p:sp>
        <p:nvSpPr>
          <p:cNvPr id="17" name="TextBox 16"/>
          <p:cNvSpPr txBox="1"/>
          <p:nvPr/>
        </p:nvSpPr>
        <p:spPr>
          <a:xfrm>
            <a:off x="7922238" y="3830491"/>
            <a:ext cx="3845859" cy="646331"/>
          </a:xfrm>
          <a:prstGeom prst="rect">
            <a:avLst/>
          </a:prstGeom>
          <a:noFill/>
        </p:spPr>
        <p:txBody>
          <a:bodyPr wrap="square" rtlCol="0">
            <a:spAutoFit/>
          </a:bodyPr>
          <a:lstStyle/>
          <a:p>
            <a:r>
              <a:rPr lang="en-US" dirty="0"/>
              <a:t>Can you see that some sub-problems are overlapping?</a:t>
            </a:r>
          </a:p>
        </p:txBody>
      </p:sp>
    </p:spTree>
    <p:extLst>
      <p:ext uri="{BB962C8B-B14F-4D97-AF65-F5344CB8AC3E}">
        <p14:creationId xmlns:p14="http://schemas.microsoft.com/office/powerpoint/2010/main" val="197797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5792137" cy="1183502"/>
          </a:xfrm>
        </p:spPr>
        <p:txBody>
          <a:bodyPr>
            <a:normAutofit fontScale="90000"/>
          </a:bodyPr>
          <a:lstStyle/>
          <a:p>
            <a:r>
              <a:rPr lang="en-US" dirty="0"/>
              <a:t>Using DP to solve 0/1 Knapsack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Cambria Math" panose="02040503050406030204" pitchFamily="18" charset="0"/>
                  </a:rPr>
                  <a:t>The recursive formula</a:t>
                </a:r>
              </a:p>
              <a:p>
                <a:pPr lvl="1"/>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limLow>
                      </m:fName>
                      <m:e>
                        <m:r>
                          <a:rPr lang="en-US" b="0" i="1" smtClean="0">
                            <a:latin typeface="Cambria Math" panose="02040503050406030204" pitchFamily="18" charset="0"/>
                          </a:rPr>
                          <m:t>{</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2"/>
                <a:r>
                  <a:rPr lang="en-US" dirty="0"/>
                  <a:t>i = 1, … n      </a:t>
                </a:r>
              </a:p>
              <a:p>
                <a:pPr lvl="2"/>
                <a:r>
                  <a:rPr lang="en-US" dirty="0"/>
                  <a:t>j = 1, … 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SG">
                    <a:noFill/>
                  </a:rPr>
                  <a:t> </a:t>
                </a:r>
              </a:p>
            </p:txBody>
          </p:sp>
        </mc:Fallback>
      </mc:AlternateContent>
      <p:graphicFrame>
        <p:nvGraphicFramePr>
          <p:cNvPr id="4" name="Table 3"/>
          <p:cNvGraphicFramePr>
            <a:graphicFrameLocks noGrp="1"/>
          </p:cNvGraphicFramePr>
          <p:nvPr/>
        </p:nvGraphicFramePr>
        <p:xfrm>
          <a:off x="7115233" y="332925"/>
          <a:ext cx="4751238" cy="1828800"/>
        </p:xfrm>
        <a:graphic>
          <a:graphicData uri="http://schemas.openxmlformats.org/drawingml/2006/table">
            <a:tbl>
              <a:tblPr firstRow="1" firstCol="1" bandRow="1">
                <a:tableStyleId>{5C22544A-7EE6-4342-B048-85BDC9FD1C3A}</a:tableStyleId>
              </a:tblPr>
              <a:tblGrid>
                <a:gridCol w="791873">
                  <a:extLst>
                    <a:ext uri="{9D8B030D-6E8A-4147-A177-3AD203B41FA5}">
                      <a16:colId xmlns:a16="http://schemas.microsoft.com/office/drawing/2014/main" val="3157503117"/>
                    </a:ext>
                  </a:extLst>
                </a:gridCol>
                <a:gridCol w="791873">
                  <a:extLst>
                    <a:ext uri="{9D8B030D-6E8A-4147-A177-3AD203B41FA5}">
                      <a16:colId xmlns:a16="http://schemas.microsoft.com/office/drawing/2014/main" val="3356627286"/>
                    </a:ext>
                  </a:extLst>
                </a:gridCol>
                <a:gridCol w="791873">
                  <a:extLst>
                    <a:ext uri="{9D8B030D-6E8A-4147-A177-3AD203B41FA5}">
                      <a16:colId xmlns:a16="http://schemas.microsoft.com/office/drawing/2014/main" val="1303983068"/>
                    </a:ext>
                  </a:extLst>
                </a:gridCol>
                <a:gridCol w="791873">
                  <a:extLst>
                    <a:ext uri="{9D8B030D-6E8A-4147-A177-3AD203B41FA5}">
                      <a16:colId xmlns:a16="http://schemas.microsoft.com/office/drawing/2014/main" val="3068394751"/>
                    </a:ext>
                  </a:extLst>
                </a:gridCol>
                <a:gridCol w="791873">
                  <a:extLst>
                    <a:ext uri="{9D8B030D-6E8A-4147-A177-3AD203B41FA5}">
                      <a16:colId xmlns:a16="http://schemas.microsoft.com/office/drawing/2014/main" val="2126035329"/>
                    </a:ext>
                  </a:extLst>
                </a:gridCol>
                <a:gridCol w="791873">
                  <a:extLst>
                    <a:ext uri="{9D8B030D-6E8A-4147-A177-3AD203B41FA5}">
                      <a16:colId xmlns:a16="http://schemas.microsoft.com/office/drawing/2014/main" val="1040720225"/>
                    </a:ext>
                  </a:extLst>
                </a:gridCol>
              </a:tblGrid>
              <a:tr h="354921">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C</a:t>
                      </a:r>
                    </a:p>
                  </a:txBody>
                  <a:tcPr/>
                </a:tc>
                <a:extLst>
                  <a:ext uri="{0D108BD9-81ED-4DB2-BD59-A6C34878D82A}">
                    <a16:rowId xmlns:a16="http://schemas.microsoft.com/office/drawing/2014/main" val="1997480792"/>
                  </a:ext>
                </a:extLst>
              </a:tr>
              <a:tr h="354921">
                <a:tc>
                  <a:txBody>
                    <a:bodyPr/>
                    <a:lstStyle/>
                    <a:p>
                      <a:pPr algn="ctr"/>
                      <a:r>
                        <a:rPr lang="en-US" dirty="0"/>
                        <a:t>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69872542"/>
                  </a:ext>
                </a:extLst>
              </a:tr>
              <a:tr h="354921">
                <a:tc>
                  <a:txBody>
                    <a:bodyPr/>
                    <a:lstStyle/>
                    <a:p>
                      <a:pPr algn="ctr"/>
                      <a:r>
                        <a:rPr lang="en-US" dirty="0"/>
                        <a:t>2</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32084458"/>
                  </a:ext>
                </a:extLst>
              </a:tr>
              <a:tr h="354921">
                <a:tc>
                  <a:txBody>
                    <a:bodyPr/>
                    <a:lstStyle/>
                    <a:p>
                      <a:pPr algn="ctr"/>
                      <a:r>
                        <a:rPr lang="en-US" dirty="0"/>
                        <a:t>…</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243724002"/>
                  </a:ext>
                </a:extLst>
              </a:tr>
              <a:tr h="354921">
                <a:tc>
                  <a:txBody>
                    <a:bodyPr/>
                    <a:lstStyle/>
                    <a:p>
                      <a:pPr algn="ctr"/>
                      <a:r>
                        <a:rPr lang="en-US" dirty="0"/>
                        <a:t>n</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852404787"/>
                  </a:ext>
                </a:extLst>
              </a:tr>
            </a:tbl>
          </a:graphicData>
        </a:graphic>
      </p:graphicFrame>
      <p:cxnSp>
        <p:nvCxnSpPr>
          <p:cNvPr id="6" name="Straight Arrow Connector 5"/>
          <p:cNvCxnSpPr/>
          <p:nvPr/>
        </p:nvCxnSpPr>
        <p:spPr>
          <a:xfrm>
            <a:off x="7339521" y="182603"/>
            <a:ext cx="43908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308322" y="156628"/>
            <a:ext cx="292068" cy="369332"/>
          </a:xfrm>
          <a:prstGeom prst="rect">
            <a:avLst/>
          </a:prstGeom>
          <a:noFill/>
        </p:spPr>
        <p:txBody>
          <a:bodyPr wrap="none" rtlCol="0">
            <a:spAutoFit/>
          </a:bodyPr>
          <a:lstStyle/>
          <a:p>
            <a:r>
              <a:rPr lang="en-US" dirty="0"/>
              <a:t>j </a:t>
            </a:r>
          </a:p>
        </p:txBody>
      </p:sp>
      <p:cxnSp>
        <p:nvCxnSpPr>
          <p:cNvPr id="8" name="Straight Arrow Connector 7"/>
          <p:cNvCxnSpPr/>
          <p:nvPr/>
        </p:nvCxnSpPr>
        <p:spPr>
          <a:xfrm>
            <a:off x="6941268" y="524784"/>
            <a:ext cx="11501" cy="12711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670630" y="975708"/>
            <a:ext cx="290464" cy="369332"/>
          </a:xfrm>
          <a:prstGeom prst="rect">
            <a:avLst/>
          </a:prstGeom>
          <a:noFill/>
        </p:spPr>
        <p:txBody>
          <a:bodyPr wrap="none" rtlCol="0">
            <a:spAutoFit/>
          </a:bodyPr>
          <a:lstStyle/>
          <a:p>
            <a:r>
              <a:rPr lang="en-US" dirty="0"/>
              <a:t>i </a:t>
            </a:r>
          </a:p>
        </p:txBody>
      </p:sp>
      <p:cxnSp>
        <p:nvCxnSpPr>
          <p:cNvPr id="12" name="Straight Connector 11"/>
          <p:cNvCxnSpPr/>
          <p:nvPr/>
        </p:nvCxnSpPr>
        <p:spPr>
          <a:xfrm>
            <a:off x="3623094" y="2725947"/>
            <a:ext cx="11214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35268" y="2725947"/>
            <a:ext cx="1297086" cy="276999"/>
          </a:xfrm>
          <a:prstGeom prst="rect">
            <a:avLst/>
          </a:prstGeom>
          <a:noFill/>
        </p:spPr>
        <p:txBody>
          <a:bodyPr wrap="none" rtlCol="0">
            <a:spAutoFit/>
          </a:bodyPr>
          <a:lstStyle/>
          <a:p>
            <a:r>
              <a:rPr lang="en-US" sz="1200" dirty="0" err="1"/>
              <a:t>ith</a:t>
            </a:r>
            <a:r>
              <a:rPr lang="en-US" sz="1200" dirty="0"/>
              <a:t> item is unused</a:t>
            </a:r>
          </a:p>
        </p:txBody>
      </p:sp>
      <p:cxnSp>
        <p:nvCxnSpPr>
          <p:cNvPr id="14" name="Straight Connector 13"/>
          <p:cNvCxnSpPr/>
          <p:nvPr/>
        </p:nvCxnSpPr>
        <p:spPr>
          <a:xfrm>
            <a:off x="5916159" y="2748873"/>
            <a:ext cx="168080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28332" y="2748873"/>
            <a:ext cx="1944067" cy="276999"/>
          </a:xfrm>
          <a:prstGeom prst="rect">
            <a:avLst/>
          </a:prstGeom>
          <a:noFill/>
        </p:spPr>
        <p:txBody>
          <a:bodyPr wrap="square" rtlCol="0">
            <a:spAutoFit/>
          </a:bodyPr>
          <a:lstStyle/>
          <a:p>
            <a:r>
              <a:rPr lang="en-US" sz="1200" dirty="0" err="1"/>
              <a:t>ith</a:t>
            </a:r>
            <a:r>
              <a:rPr lang="en-US" sz="1200" dirty="0"/>
              <a:t> item is used</a:t>
            </a:r>
          </a:p>
        </p:txBody>
      </p:sp>
      <p:sp>
        <p:nvSpPr>
          <p:cNvPr id="17" name="TextBox 16"/>
          <p:cNvSpPr txBox="1"/>
          <p:nvPr/>
        </p:nvSpPr>
        <p:spPr>
          <a:xfrm>
            <a:off x="8131766" y="693327"/>
            <a:ext cx="3797008" cy="369332"/>
          </a:xfrm>
          <a:prstGeom prst="rect">
            <a:avLst/>
          </a:prstGeom>
          <a:noFill/>
        </p:spPr>
        <p:txBody>
          <a:bodyPr wrap="square" rtlCol="0">
            <a:spAutoFit/>
          </a:bodyPr>
          <a:lstStyle/>
          <a:p>
            <a:r>
              <a:rPr lang="en-US" dirty="0"/>
              <a:t>0              v</a:t>
            </a:r>
            <a:r>
              <a:rPr lang="en-US" baseline="-25000" dirty="0"/>
              <a:t>1</a:t>
            </a:r>
            <a:r>
              <a:rPr lang="en-US" dirty="0"/>
              <a:t>            v</a:t>
            </a:r>
            <a:r>
              <a:rPr lang="en-US" baseline="-25000" dirty="0"/>
              <a:t>1               </a:t>
            </a:r>
            <a:r>
              <a:rPr lang="en-US" dirty="0"/>
              <a:t>v</a:t>
            </a:r>
            <a:r>
              <a:rPr lang="en-US" baseline="-25000" dirty="0"/>
              <a:t>1                </a:t>
            </a:r>
            <a:r>
              <a:rPr lang="en-US" dirty="0"/>
              <a:t>   v</a:t>
            </a:r>
            <a:r>
              <a:rPr lang="en-US" baseline="-25000" dirty="0"/>
              <a:t>1</a:t>
            </a:r>
          </a:p>
        </p:txBody>
      </p:sp>
      <p:sp>
        <p:nvSpPr>
          <p:cNvPr id="18" name="TextBox 17"/>
          <p:cNvSpPr txBox="1"/>
          <p:nvPr/>
        </p:nvSpPr>
        <p:spPr>
          <a:xfrm>
            <a:off x="8131766" y="1053729"/>
            <a:ext cx="3797008" cy="369332"/>
          </a:xfrm>
          <a:prstGeom prst="rect">
            <a:avLst/>
          </a:prstGeom>
          <a:noFill/>
        </p:spPr>
        <p:txBody>
          <a:bodyPr wrap="square" rtlCol="0">
            <a:spAutoFit/>
          </a:bodyPr>
          <a:lstStyle/>
          <a:p>
            <a:r>
              <a:rPr lang="en-US" dirty="0"/>
              <a:t>v</a:t>
            </a:r>
            <a:r>
              <a:rPr lang="en-US" baseline="-25000" dirty="0"/>
              <a:t>2</a:t>
            </a:r>
            <a:r>
              <a:rPr lang="en-US" dirty="0"/>
              <a:t>             v</a:t>
            </a:r>
            <a:r>
              <a:rPr lang="en-US" baseline="-25000" dirty="0"/>
              <a:t>1</a:t>
            </a:r>
            <a:r>
              <a:rPr lang="en-US" dirty="0"/>
              <a:t>      v</a:t>
            </a:r>
            <a:r>
              <a:rPr lang="en-US" baseline="-25000" dirty="0"/>
              <a:t>1</a:t>
            </a:r>
            <a:r>
              <a:rPr lang="en-US" dirty="0"/>
              <a:t> + v</a:t>
            </a:r>
            <a:r>
              <a:rPr lang="en-US" baseline="-25000" dirty="0"/>
              <a:t>2       </a:t>
            </a:r>
            <a:r>
              <a:rPr lang="en-US" dirty="0"/>
              <a:t>v</a:t>
            </a:r>
            <a:r>
              <a:rPr lang="en-US" baseline="-25000" dirty="0"/>
              <a:t>1</a:t>
            </a:r>
            <a:r>
              <a:rPr lang="en-US" dirty="0"/>
              <a:t> + v</a:t>
            </a:r>
            <a:r>
              <a:rPr lang="en-US" baseline="-25000" dirty="0"/>
              <a:t>2      </a:t>
            </a:r>
            <a:r>
              <a:rPr lang="en-US" dirty="0"/>
              <a:t>v</a:t>
            </a:r>
            <a:r>
              <a:rPr lang="en-US" baseline="-25000" dirty="0"/>
              <a:t>1</a:t>
            </a:r>
            <a:r>
              <a:rPr lang="en-US" dirty="0"/>
              <a:t> + v</a:t>
            </a:r>
            <a:r>
              <a:rPr lang="en-US" baseline="-25000" dirty="0"/>
              <a:t>2</a:t>
            </a:r>
          </a:p>
        </p:txBody>
      </p:sp>
      <p:cxnSp>
        <p:nvCxnSpPr>
          <p:cNvPr id="21" name="Straight Arrow Connector 20"/>
          <p:cNvCxnSpPr/>
          <p:nvPr/>
        </p:nvCxnSpPr>
        <p:spPr>
          <a:xfrm>
            <a:off x="9133200" y="1345040"/>
            <a:ext cx="630343" cy="226528"/>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7324306" y="823865"/>
                <a:ext cx="1665199" cy="369332"/>
              </a:xfrm>
              <a:prstGeom prst="rect">
                <a:avLst/>
              </a:prstGeom>
              <a:solidFill>
                <a:schemeClr val="accent2">
                  <a:lumMod val="40000"/>
                  <a:lumOff val="60000"/>
                </a:schemeClr>
              </a:solidFill>
            </p:spPr>
            <p:txBody>
              <a:bodyPr wrap="none" rtlCol="0">
                <a:spAutoFit/>
              </a:bodyPr>
              <a:lstStyle/>
              <a:p>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a:t>
                </a:r>
              </a:p>
            </p:txBody>
          </p:sp>
        </mc:Choice>
        <mc:Fallback xmlns="">
          <p:sp>
            <p:nvSpPr>
              <p:cNvPr id="22" name="TextBox 21"/>
              <p:cNvSpPr txBox="1">
                <a:spLocks noRot="1" noChangeAspect="1" noMove="1" noResize="1" noEditPoints="1" noAdjustHandles="1" noChangeArrowheads="1" noChangeShapeType="1" noTextEdit="1"/>
              </p:cNvSpPr>
              <p:nvPr/>
            </p:nvSpPr>
            <p:spPr>
              <a:xfrm>
                <a:off x="7324306" y="823865"/>
                <a:ext cx="1665199" cy="369332"/>
              </a:xfrm>
              <a:prstGeom prst="rect">
                <a:avLst/>
              </a:prstGeom>
              <a:blipFill>
                <a:blip r:embed="rId4"/>
                <a:stretch>
                  <a:fillRect t="-8197" r="-2190" b="-24590"/>
                </a:stretch>
              </a:blipFill>
            </p:spPr>
            <p:txBody>
              <a:bodyPr/>
              <a:lstStyle/>
              <a:p>
                <a:r>
                  <a:rPr lang="en-US">
                    <a:noFill/>
                  </a:rPr>
                  <a:t> </a:t>
                </a:r>
              </a:p>
            </p:txBody>
          </p:sp>
        </mc:Fallback>
      </mc:AlternateContent>
      <p:cxnSp>
        <p:nvCxnSpPr>
          <p:cNvPr id="23" name="Straight Arrow Connector 22"/>
          <p:cNvCxnSpPr/>
          <p:nvPr/>
        </p:nvCxnSpPr>
        <p:spPr>
          <a:xfrm>
            <a:off x="9926007" y="1238395"/>
            <a:ext cx="0" cy="318528"/>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9879264" y="686813"/>
                <a:ext cx="1213089" cy="369332"/>
              </a:xfrm>
              <a:prstGeom prst="rect">
                <a:avLst/>
              </a:prstGeom>
              <a:solidFill>
                <a:schemeClr val="accent2">
                  <a:lumMod val="40000"/>
                  <a:lumOff val="60000"/>
                </a:schemeClr>
              </a:solidFill>
            </p:spPr>
            <p:txBody>
              <a:bodyPr wrap="none" rtlCol="0">
                <a:spAutoFit/>
              </a:bodyPr>
              <a:lstStyle/>
              <a:p>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oMath>
                </a14:m>
                <a:r>
                  <a:rPr lang="en-US" dirty="0"/>
                  <a:t>)</a:t>
                </a:r>
              </a:p>
            </p:txBody>
          </p:sp>
        </mc:Choice>
        <mc:Fallback xmlns="">
          <p:sp>
            <p:nvSpPr>
              <p:cNvPr id="24" name="TextBox 23"/>
              <p:cNvSpPr txBox="1">
                <a:spLocks noRot="1" noChangeAspect="1" noMove="1" noResize="1" noEditPoints="1" noAdjustHandles="1" noChangeArrowheads="1" noChangeShapeType="1" noTextEdit="1"/>
              </p:cNvSpPr>
              <p:nvPr/>
            </p:nvSpPr>
            <p:spPr>
              <a:xfrm>
                <a:off x="9879264" y="686813"/>
                <a:ext cx="1213089" cy="369332"/>
              </a:xfrm>
              <a:prstGeom prst="rect">
                <a:avLst/>
              </a:prstGeom>
              <a:blipFill>
                <a:blip r:embed="rId5"/>
                <a:stretch>
                  <a:fillRect t="-10000" r="-3518" b="-26667"/>
                </a:stretch>
              </a:blipFill>
            </p:spPr>
            <p:txBody>
              <a:bodyPr/>
              <a:lstStyle/>
              <a:p>
                <a:r>
                  <a:rPr lang="en-US">
                    <a:noFill/>
                  </a:rPr>
                  <a:t> </a:t>
                </a:r>
              </a:p>
            </p:txBody>
          </p:sp>
        </mc:Fallback>
      </mc:AlternateContent>
      <p:sp>
        <p:nvSpPr>
          <p:cNvPr id="29" name="TextBox 28"/>
          <p:cNvSpPr txBox="1"/>
          <p:nvPr/>
        </p:nvSpPr>
        <p:spPr>
          <a:xfrm>
            <a:off x="9579598" y="1425913"/>
            <a:ext cx="692818" cy="369332"/>
          </a:xfrm>
          <a:prstGeom prst="rect">
            <a:avLst/>
          </a:prstGeom>
          <a:noFill/>
          <a:ln>
            <a:solidFill>
              <a:schemeClr val="accent2">
                <a:lumMod val="60000"/>
                <a:lumOff val="40000"/>
              </a:schemeClr>
            </a:solidFill>
          </a:ln>
        </p:spPr>
        <p:txBody>
          <a:bodyPr wrap="none" rtlCol="0">
            <a:spAutoFit/>
          </a:bodyPr>
          <a:lstStyle/>
          <a:p>
            <a:r>
              <a:rPr lang="en-US" dirty="0"/>
              <a:t>M(</a:t>
            </a:r>
            <a:r>
              <a:rPr lang="en-US" dirty="0" err="1"/>
              <a:t>i,j</a:t>
            </a:r>
            <a:r>
              <a:rPr lang="en-US" dirty="0"/>
              <a:t>)</a:t>
            </a:r>
          </a:p>
        </p:txBody>
      </p:sp>
      <p:graphicFrame>
        <p:nvGraphicFramePr>
          <p:cNvPr id="5" name="Table 4"/>
          <p:cNvGraphicFramePr>
            <a:graphicFrameLocks noGrp="1"/>
          </p:cNvGraphicFramePr>
          <p:nvPr/>
        </p:nvGraphicFramePr>
        <p:xfrm>
          <a:off x="506516" y="3766180"/>
          <a:ext cx="5064633" cy="2687780"/>
        </p:xfrm>
        <a:graphic>
          <a:graphicData uri="http://schemas.openxmlformats.org/drawingml/2006/table">
            <a:tbl>
              <a:tblPr firstRow="1" bandRow="1">
                <a:tableStyleId>{21E4AEA4-8DFA-4A89-87EB-49C32662AFE0}</a:tableStyleId>
              </a:tblPr>
              <a:tblGrid>
                <a:gridCol w="1688211">
                  <a:extLst>
                    <a:ext uri="{9D8B030D-6E8A-4147-A177-3AD203B41FA5}">
                      <a16:colId xmlns:a16="http://schemas.microsoft.com/office/drawing/2014/main" val="3707130721"/>
                    </a:ext>
                  </a:extLst>
                </a:gridCol>
                <a:gridCol w="1688211">
                  <a:extLst>
                    <a:ext uri="{9D8B030D-6E8A-4147-A177-3AD203B41FA5}">
                      <a16:colId xmlns:a16="http://schemas.microsoft.com/office/drawing/2014/main" val="2698694067"/>
                    </a:ext>
                  </a:extLst>
                </a:gridCol>
                <a:gridCol w="1688211">
                  <a:extLst>
                    <a:ext uri="{9D8B030D-6E8A-4147-A177-3AD203B41FA5}">
                      <a16:colId xmlns:a16="http://schemas.microsoft.com/office/drawing/2014/main" val="552079145"/>
                    </a:ext>
                  </a:extLst>
                </a:gridCol>
              </a:tblGrid>
              <a:tr h="537556">
                <a:tc>
                  <a:txBody>
                    <a:bodyPr/>
                    <a:lstStyle/>
                    <a:p>
                      <a:pPr algn="ctr"/>
                      <a:r>
                        <a:rPr lang="en-US" dirty="0"/>
                        <a:t>Item</a:t>
                      </a:r>
                      <a:endParaRPr lang="en-SG" dirty="0"/>
                    </a:p>
                  </a:txBody>
                  <a:tcPr/>
                </a:tc>
                <a:tc>
                  <a:txBody>
                    <a:bodyPr/>
                    <a:lstStyle/>
                    <a:p>
                      <a:pPr algn="ctr"/>
                      <a:r>
                        <a:rPr lang="en-US" dirty="0"/>
                        <a:t>Weight</a:t>
                      </a:r>
                      <a:endParaRPr lang="en-SG" dirty="0"/>
                    </a:p>
                  </a:txBody>
                  <a:tcPr/>
                </a:tc>
                <a:tc>
                  <a:txBody>
                    <a:bodyPr/>
                    <a:lstStyle/>
                    <a:p>
                      <a:pPr algn="ctr"/>
                      <a:r>
                        <a:rPr lang="en-US" dirty="0"/>
                        <a:t>Value</a:t>
                      </a:r>
                      <a:endParaRPr lang="en-SG" dirty="0"/>
                    </a:p>
                  </a:txBody>
                  <a:tcPr/>
                </a:tc>
                <a:extLst>
                  <a:ext uri="{0D108BD9-81ED-4DB2-BD59-A6C34878D82A}">
                    <a16:rowId xmlns:a16="http://schemas.microsoft.com/office/drawing/2014/main" val="3902271766"/>
                  </a:ext>
                </a:extLst>
              </a:tr>
              <a:tr h="537556">
                <a:tc>
                  <a:txBody>
                    <a:bodyPr/>
                    <a:lstStyle/>
                    <a:p>
                      <a:pPr algn="ctr"/>
                      <a:r>
                        <a:rPr lang="en-US" dirty="0"/>
                        <a:t>1</a:t>
                      </a:r>
                      <a:endParaRPr lang="en-SG" dirty="0"/>
                    </a:p>
                  </a:txBody>
                  <a:tcPr/>
                </a:tc>
                <a:tc>
                  <a:txBody>
                    <a:bodyPr/>
                    <a:lstStyle/>
                    <a:p>
                      <a:pPr algn="ctr"/>
                      <a:r>
                        <a:rPr lang="en-US" dirty="0"/>
                        <a:t>2kg</a:t>
                      </a:r>
                      <a:endParaRPr lang="en-SG" dirty="0"/>
                    </a:p>
                  </a:txBody>
                  <a:tcPr/>
                </a:tc>
                <a:tc>
                  <a:txBody>
                    <a:bodyPr/>
                    <a:lstStyle/>
                    <a:p>
                      <a:pPr algn="ctr"/>
                      <a:r>
                        <a:rPr lang="en-US" dirty="0"/>
                        <a:t>$12</a:t>
                      </a:r>
                      <a:endParaRPr lang="en-SG" dirty="0"/>
                    </a:p>
                  </a:txBody>
                  <a:tcPr/>
                </a:tc>
                <a:extLst>
                  <a:ext uri="{0D108BD9-81ED-4DB2-BD59-A6C34878D82A}">
                    <a16:rowId xmlns:a16="http://schemas.microsoft.com/office/drawing/2014/main" val="1728681178"/>
                  </a:ext>
                </a:extLst>
              </a:tr>
              <a:tr h="537556">
                <a:tc>
                  <a:txBody>
                    <a:bodyPr/>
                    <a:lstStyle/>
                    <a:p>
                      <a:pPr algn="ctr"/>
                      <a:r>
                        <a:rPr lang="en-US" dirty="0"/>
                        <a:t>2</a:t>
                      </a:r>
                      <a:endParaRPr lang="en-SG" dirty="0"/>
                    </a:p>
                  </a:txBody>
                  <a:tcPr/>
                </a:tc>
                <a:tc>
                  <a:txBody>
                    <a:bodyPr/>
                    <a:lstStyle/>
                    <a:p>
                      <a:pPr algn="ctr"/>
                      <a:r>
                        <a:rPr lang="en-US" dirty="0"/>
                        <a:t>1kg</a:t>
                      </a:r>
                      <a:endParaRPr lang="en-SG" dirty="0"/>
                    </a:p>
                  </a:txBody>
                  <a:tcPr/>
                </a:tc>
                <a:tc>
                  <a:txBody>
                    <a:bodyPr/>
                    <a:lstStyle/>
                    <a:p>
                      <a:pPr algn="ctr"/>
                      <a:r>
                        <a:rPr lang="en-US" dirty="0"/>
                        <a:t>$10</a:t>
                      </a:r>
                      <a:endParaRPr lang="en-SG" dirty="0"/>
                    </a:p>
                  </a:txBody>
                  <a:tcPr/>
                </a:tc>
                <a:extLst>
                  <a:ext uri="{0D108BD9-81ED-4DB2-BD59-A6C34878D82A}">
                    <a16:rowId xmlns:a16="http://schemas.microsoft.com/office/drawing/2014/main" val="300794260"/>
                  </a:ext>
                </a:extLst>
              </a:tr>
              <a:tr h="537556">
                <a:tc>
                  <a:txBody>
                    <a:bodyPr/>
                    <a:lstStyle/>
                    <a:p>
                      <a:pPr algn="ctr"/>
                      <a:r>
                        <a:rPr lang="en-US" dirty="0"/>
                        <a:t>3</a:t>
                      </a:r>
                      <a:endParaRPr lang="en-SG" dirty="0"/>
                    </a:p>
                  </a:txBody>
                  <a:tcPr/>
                </a:tc>
                <a:tc>
                  <a:txBody>
                    <a:bodyPr/>
                    <a:lstStyle/>
                    <a:p>
                      <a:pPr algn="ctr"/>
                      <a:r>
                        <a:rPr lang="en-US" dirty="0"/>
                        <a:t>3kg</a:t>
                      </a:r>
                      <a:endParaRPr lang="en-SG" dirty="0"/>
                    </a:p>
                  </a:txBody>
                  <a:tcPr/>
                </a:tc>
                <a:tc>
                  <a:txBody>
                    <a:bodyPr/>
                    <a:lstStyle/>
                    <a:p>
                      <a:pPr algn="ctr"/>
                      <a:r>
                        <a:rPr lang="en-US" dirty="0"/>
                        <a:t>$20</a:t>
                      </a:r>
                      <a:endParaRPr lang="en-SG" dirty="0"/>
                    </a:p>
                  </a:txBody>
                  <a:tcPr/>
                </a:tc>
                <a:extLst>
                  <a:ext uri="{0D108BD9-81ED-4DB2-BD59-A6C34878D82A}">
                    <a16:rowId xmlns:a16="http://schemas.microsoft.com/office/drawing/2014/main" val="3999420125"/>
                  </a:ext>
                </a:extLst>
              </a:tr>
              <a:tr h="537556">
                <a:tc>
                  <a:txBody>
                    <a:bodyPr/>
                    <a:lstStyle/>
                    <a:p>
                      <a:pPr algn="ctr"/>
                      <a:r>
                        <a:rPr lang="en-US" dirty="0"/>
                        <a:t>4</a:t>
                      </a:r>
                      <a:endParaRPr lang="en-SG" dirty="0"/>
                    </a:p>
                  </a:txBody>
                  <a:tcPr/>
                </a:tc>
                <a:tc>
                  <a:txBody>
                    <a:bodyPr/>
                    <a:lstStyle/>
                    <a:p>
                      <a:pPr algn="ctr"/>
                      <a:r>
                        <a:rPr lang="en-US" dirty="0"/>
                        <a:t>2kg</a:t>
                      </a:r>
                      <a:endParaRPr lang="en-SG" dirty="0"/>
                    </a:p>
                  </a:txBody>
                  <a:tcPr/>
                </a:tc>
                <a:tc>
                  <a:txBody>
                    <a:bodyPr/>
                    <a:lstStyle/>
                    <a:p>
                      <a:pPr algn="ctr"/>
                      <a:r>
                        <a:rPr lang="en-US" dirty="0"/>
                        <a:t>$15</a:t>
                      </a:r>
                      <a:endParaRPr lang="en-SG" dirty="0"/>
                    </a:p>
                  </a:txBody>
                  <a:tcPr/>
                </a:tc>
                <a:extLst>
                  <a:ext uri="{0D108BD9-81ED-4DB2-BD59-A6C34878D82A}">
                    <a16:rowId xmlns:a16="http://schemas.microsoft.com/office/drawing/2014/main" val="3841124161"/>
                  </a:ext>
                </a:extLst>
              </a:tr>
            </a:tbl>
          </a:graphicData>
        </a:graphic>
      </p:graphicFrame>
      <p:graphicFrame>
        <p:nvGraphicFramePr>
          <p:cNvPr id="9" name="Table 8"/>
          <p:cNvGraphicFramePr>
            <a:graphicFrameLocks noGrp="1"/>
          </p:cNvGraphicFramePr>
          <p:nvPr/>
        </p:nvGraphicFramePr>
        <p:xfrm>
          <a:off x="6160016" y="4012796"/>
          <a:ext cx="5676384" cy="2276491"/>
        </p:xfrm>
        <a:graphic>
          <a:graphicData uri="http://schemas.openxmlformats.org/drawingml/2006/table">
            <a:tbl>
              <a:tblPr firstRow="1" bandRow="1">
                <a:tableStyleId>{5C22544A-7EE6-4342-B048-85BDC9FD1C3A}</a:tableStyleId>
              </a:tblPr>
              <a:tblGrid>
                <a:gridCol w="946064">
                  <a:extLst>
                    <a:ext uri="{9D8B030D-6E8A-4147-A177-3AD203B41FA5}">
                      <a16:colId xmlns:a16="http://schemas.microsoft.com/office/drawing/2014/main" val="2206105905"/>
                    </a:ext>
                  </a:extLst>
                </a:gridCol>
                <a:gridCol w="946064">
                  <a:extLst>
                    <a:ext uri="{9D8B030D-6E8A-4147-A177-3AD203B41FA5}">
                      <a16:colId xmlns:a16="http://schemas.microsoft.com/office/drawing/2014/main" val="131831831"/>
                    </a:ext>
                  </a:extLst>
                </a:gridCol>
                <a:gridCol w="946064">
                  <a:extLst>
                    <a:ext uri="{9D8B030D-6E8A-4147-A177-3AD203B41FA5}">
                      <a16:colId xmlns:a16="http://schemas.microsoft.com/office/drawing/2014/main" val="1809251448"/>
                    </a:ext>
                  </a:extLst>
                </a:gridCol>
                <a:gridCol w="946064">
                  <a:extLst>
                    <a:ext uri="{9D8B030D-6E8A-4147-A177-3AD203B41FA5}">
                      <a16:colId xmlns:a16="http://schemas.microsoft.com/office/drawing/2014/main" val="1569745772"/>
                    </a:ext>
                  </a:extLst>
                </a:gridCol>
                <a:gridCol w="946064">
                  <a:extLst>
                    <a:ext uri="{9D8B030D-6E8A-4147-A177-3AD203B41FA5}">
                      <a16:colId xmlns:a16="http://schemas.microsoft.com/office/drawing/2014/main" val="312300552"/>
                    </a:ext>
                  </a:extLst>
                </a:gridCol>
                <a:gridCol w="946064">
                  <a:extLst>
                    <a:ext uri="{9D8B030D-6E8A-4147-A177-3AD203B41FA5}">
                      <a16:colId xmlns:a16="http://schemas.microsoft.com/office/drawing/2014/main" val="1305665267"/>
                    </a:ext>
                  </a:extLst>
                </a:gridCol>
              </a:tblGrid>
              <a:tr h="450295">
                <a:tc>
                  <a:txBody>
                    <a:bodyPr/>
                    <a:lstStyle/>
                    <a:p>
                      <a:pPr algn="ctr"/>
                      <a:r>
                        <a:rPr lang="en-US" dirty="0" err="1"/>
                        <a:t>i</a:t>
                      </a:r>
                      <a:r>
                        <a:rPr lang="en-US" dirty="0"/>
                        <a:t> \ j</a:t>
                      </a:r>
                      <a:endParaRPr lang="en-SG" dirty="0"/>
                    </a:p>
                  </a:txBody>
                  <a:tcPr/>
                </a:tc>
                <a:tc>
                  <a:txBody>
                    <a:bodyPr/>
                    <a:lstStyle/>
                    <a:p>
                      <a:pPr algn="ctr"/>
                      <a:r>
                        <a:rPr lang="en-US" dirty="0"/>
                        <a:t>1</a:t>
                      </a:r>
                      <a:endParaRPr lang="en-SG" dirty="0"/>
                    </a:p>
                  </a:txBody>
                  <a:tcPr/>
                </a:tc>
                <a:tc>
                  <a:txBody>
                    <a:bodyPr/>
                    <a:lstStyle/>
                    <a:p>
                      <a:pPr algn="ctr"/>
                      <a:r>
                        <a:rPr lang="en-US" dirty="0"/>
                        <a:t>2</a:t>
                      </a:r>
                      <a:endParaRPr lang="en-SG" dirty="0"/>
                    </a:p>
                  </a:txBody>
                  <a:tcPr/>
                </a:tc>
                <a:tc>
                  <a:txBody>
                    <a:bodyPr/>
                    <a:lstStyle/>
                    <a:p>
                      <a:pPr algn="ctr"/>
                      <a:r>
                        <a:rPr lang="en-US" dirty="0"/>
                        <a:t>3</a:t>
                      </a:r>
                      <a:endParaRPr lang="en-SG" dirty="0"/>
                    </a:p>
                  </a:txBody>
                  <a:tcPr/>
                </a:tc>
                <a:tc>
                  <a:txBody>
                    <a:bodyPr/>
                    <a:lstStyle/>
                    <a:p>
                      <a:pPr algn="ctr"/>
                      <a:r>
                        <a:rPr lang="en-US" dirty="0"/>
                        <a:t>4</a:t>
                      </a:r>
                      <a:endParaRPr lang="en-SG" dirty="0"/>
                    </a:p>
                  </a:txBody>
                  <a:tcPr/>
                </a:tc>
                <a:tc>
                  <a:txBody>
                    <a:bodyPr/>
                    <a:lstStyle/>
                    <a:p>
                      <a:pPr algn="ctr"/>
                      <a:r>
                        <a:rPr lang="en-US" dirty="0"/>
                        <a:t>5</a:t>
                      </a:r>
                      <a:endParaRPr lang="en-SG" dirty="0"/>
                    </a:p>
                  </a:txBody>
                  <a:tcPr/>
                </a:tc>
                <a:extLst>
                  <a:ext uri="{0D108BD9-81ED-4DB2-BD59-A6C34878D82A}">
                    <a16:rowId xmlns:a16="http://schemas.microsoft.com/office/drawing/2014/main" val="4294860654"/>
                  </a:ext>
                </a:extLst>
              </a:tr>
              <a:tr h="456549">
                <a:tc>
                  <a:txBody>
                    <a:bodyPr/>
                    <a:lstStyle/>
                    <a:p>
                      <a:pPr algn="ctr"/>
                      <a:r>
                        <a:rPr lang="en-US" dirty="0"/>
                        <a:t>1</a:t>
                      </a:r>
                      <a:endParaRPr lang="en-SG" dirty="0"/>
                    </a:p>
                  </a:txBody>
                  <a:tcPr/>
                </a:tc>
                <a:tc>
                  <a:txBody>
                    <a:bodyPr/>
                    <a:lstStyle/>
                    <a:p>
                      <a:pPr algn="ctr"/>
                      <a:endParaRPr lang="en-SG" dirty="0"/>
                    </a:p>
                  </a:txBody>
                  <a:tcPr/>
                </a:tc>
                <a:tc>
                  <a:txBody>
                    <a:bodyPr/>
                    <a:lstStyle/>
                    <a:p>
                      <a:pPr algn="ctr"/>
                      <a:endParaRPr lang="en-SG" dirty="0"/>
                    </a:p>
                  </a:txBody>
                  <a:tcPr/>
                </a:tc>
                <a:tc>
                  <a:txBody>
                    <a:bodyPr/>
                    <a:lstStyle/>
                    <a:p>
                      <a:pPr algn="ctr"/>
                      <a:endParaRPr lang="en-SG" dirty="0"/>
                    </a:p>
                  </a:txBody>
                  <a:tcPr/>
                </a:tc>
                <a:tc>
                  <a:txBody>
                    <a:bodyPr/>
                    <a:lstStyle/>
                    <a:p>
                      <a:pPr algn="ctr"/>
                      <a:endParaRPr lang="en-SG"/>
                    </a:p>
                  </a:txBody>
                  <a:tcPr/>
                </a:tc>
                <a:tc>
                  <a:txBody>
                    <a:bodyPr/>
                    <a:lstStyle/>
                    <a:p>
                      <a:pPr algn="ctr"/>
                      <a:endParaRPr lang="en-SG"/>
                    </a:p>
                  </a:txBody>
                  <a:tcPr/>
                </a:tc>
                <a:extLst>
                  <a:ext uri="{0D108BD9-81ED-4DB2-BD59-A6C34878D82A}">
                    <a16:rowId xmlns:a16="http://schemas.microsoft.com/office/drawing/2014/main" val="3318139813"/>
                  </a:ext>
                </a:extLst>
              </a:tr>
              <a:tr h="456549">
                <a:tc>
                  <a:txBody>
                    <a:bodyPr/>
                    <a:lstStyle/>
                    <a:p>
                      <a:pPr algn="ctr"/>
                      <a:r>
                        <a:rPr lang="en-US" dirty="0"/>
                        <a:t>2</a:t>
                      </a:r>
                      <a:endParaRPr lang="en-SG" dirty="0"/>
                    </a:p>
                  </a:txBody>
                  <a:tcPr/>
                </a:tc>
                <a:tc>
                  <a:txBody>
                    <a:bodyPr/>
                    <a:lstStyle/>
                    <a:p>
                      <a:pPr algn="ctr"/>
                      <a:endParaRPr lang="en-SG" dirty="0"/>
                    </a:p>
                  </a:txBody>
                  <a:tcPr/>
                </a:tc>
                <a:tc>
                  <a:txBody>
                    <a:bodyPr/>
                    <a:lstStyle/>
                    <a:p>
                      <a:pPr algn="ctr"/>
                      <a:endParaRPr lang="en-SG"/>
                    </a:p>
                  </a:txBody>
                  <a:tcPr/>
                </a:tc>
                <a:tc>
                  <a:txBody>
                    <a:bodyPr/>
                    <a:lstStyle/>
                    <a:p>
                      <a:pPr algn="ctr"/>
                      <a:endParaRPr lang="en-SG" dirty="0"/>
                    </a:p>
                  </a:txBody>
                  <a:tcPr/>
                </a:tc>
                <a:tc>
                  <a:txBody>
                    <a:bodyPr/>
                    <a:lstStyle/>
                    <a:p>
                      <a:pPr algn="ctr"/>
                      <a:endParaRPr lang="en-SG"/>
                    </a:p>
                  </a:txBody>
                  <a:tcPr/>
                </a:tc>
                <a:tc>
                  <a:txBody>
                    <a:bodyPr/>
                    <a:lstStyle/>
                    <a:p>
                      <a:pPr algn="ctr"/>
                      <a:endParaRPr lang="en-SG"/>
                    </a:p>
                  </a:txBody>
                  <a:tcPr/>
                </a:tc>
                <a:extLst>
                  <a:ext uri="{0D108BD9-81ED-4DB2-BD59-A6C34878D82A}">
                    <a16:rowId xmlns:a16="http://schemas.microsoft.com/office/drawing/2014/main" val="2811214400"/>
                  </a:ext>
                </a:extLst>
              </a:tr>
              <a:tr h="456549">
                <a:tc>
                  <a:txBody>
                    <a:bodyPr/>
                    <a:lstStyle/>
                    <a:p>
                      <a:pPr algn="ctr"/>
                      <a:r>
                        <a:rPr lang="en-US" dirty="0"/>
                        <a:t>3</a:t>
                      </a:r>
                      <a:endParaRPr lang="en-SG" dirty="0"/>
                    </a:p>
                  </a:txBody>
                  <a:tcPr/>
                </a:tc>
                <a:tc>
                  <a:txBody>
                    <a:bodyPr/>
                    <a:lstStyle/>
                    <a:p>
                      <a:pPr algn="ctr"/>
                      <a:endParaRPr lang="en-SG" dirty="0"/>
                    </a:p>
                  </a:txBody>
                  <a:tcPr/>
                </a:tc>
                <a:tc>
                  <a:txBody>
                    <a:bodyPr/>
                    <a:lstStyle/>
                    <a:p>
                      <a:pPr algn="ctr"/>
                      <a:endParaRPr lang="en-SG"/>
                    </a:p>
                  </a:txBody>
                  <a:tcPr/>
                </a:tc>
                <a:tc>
                  <a:txBody>
                    <a:bodyPr/>
                    <a:lstStyle/>
                    <a:p>
                      <a:pPr algn="ctr"/>
                      <a:endParaRPr lang="en-SG"/>
                    </a:p>
                  </a:txBody>
                  <a:tcPr/>
                </a:tc>
                <a:tc>
                  <a:txBody>
                    <a:bodyPr/>
                    <a:lstStyle/>
                    <a:p>
                      <a:pPr algn="ctr"/>
                      <a:endParaRPr lang="en-SG"/>
                    </a:p>
                  </a:txBody>
                  <a:tcPr/>
                </a:tc>
                <a:tc>
                  <a:txBody>
                    <a:bodyPr/>
                    <a:lstStyle/>
                    <a:p>
                      <a:pPr algn="ctr"/>
                      <a:endParaRPr lang="en-SG"/>
                    </a:p>
                  </a:txBody>
                  <a:tcPr/>
                </a:tc>
                <a:extLst>
                  <a:ext uri="{0D108BD9-81ED-4DB2-BD59-A6C34878D82A}">
                    <a16:rowId xmlns:a16="http://schemas.microsoft.com/office/drawing/2014/main" val="2633793923"/>
                  </a:ext>
                </a:extLst>
              </a:tr>
              <a:tr h="456549">
                <a:tc>
                  <a:txBody>
                    <a:bodyPr/>
                    <a:lstStyle/>
                    <a:p>
                      <a:pPr algn="ctr"/>
                      <a:r>
                        <a:rPr lang="en-US" dirty="0"/>
                        <a:t>4</a:t>
                      </a:r>
                      <a:endParaRPr lang="en-SG" dirty="0"/>
                    </a:p>
                  </a:txBody>
                  <a:tcPr/>
                </a:tc>
                <a:tc>
                  <a:txBody>
                    <a:bodyPr/>
                    <a:lstStyle/>
                    <a:p>
                      <a:pPr algn="ctr"/>
                      <a:endParaRPr lang="en-SG"/>
                    </a:p>
                  </a:txBody>
                  <a:tcPr/>
                </a:tc>
                <a:tc>
                  <a:txBody>
                    <a:bodyPr/>
                    <a:lstStyle/>
                    <a:p>
                      <a:pPr algn="ctr"/>
                      <a:endParaRPr lang="en-SG"/>
                    </a:p>
                  </a:txBody>
                  <a:tcPr/>
                </a:tc>
                <a:tc>
                  <a:txBody>
                    <a:bodyPr/>
                    <a:lstStyle/>
                    <a:p>
                      <a:pPr algn="ctr"/>
                      <a:endParaRPr lang="en-SG"/>
                    </a:p>
                  </a:txBody>
                  <a:tcPr/>
                </a:tc>
                <a:tc>
                  <a:txBody>
                    <a:bodyPr/>
                    <a:lstStyle/>
                    <a:p>
                      <a:pPr algn="ctr"/>
                      <a:endParaRPr lang="en-SG"/>
                    </a:p>
                  </a:txBody>
                  <a:tcPr/>
                </a:tc>
                <a:tc>
                  <a:txBody>
                    <a:bodyPr/>
                    <a:lstStyle/>
                    <a:p>
                      <a:pPr algn="ctr"/>
                      <a:endParaRPr lang="en-SG" dirty="0"/>
                    </a:p>
                  </a:txBody>
                  <a:tcPr/>
                </a:tc>
                <a:extLst>
                  <a:ext uri="{0D108BD9-81ED-4DB2-BD59-A6C34878D82A}">
                    <a16:rowId xmlns:a16="http://schemas.microsoft.com/office/drawing/2014/main" val="396136702"/>
                  </a:ext>
                </a:extLst>
              </a:tr>
            </a:tbl>
          </a:graphicData>
        </a:graphic>
      </p:graphicFrame>
      <p:sp>
        <p:nvSpPr>
          <p:cNvPr id="11" name="TextBox 10"/>
          <p:cNvSpPr txBox="1"/>
          <p:nvPr/>
        </p:nvSpPr>
        <p:spPr>
          <a:xfrm>
            <a:off x="7164298" y="3122764"/>
            <a:ext cx="3807581" cy="369332"/>
          </a:xfrm>
          <a:prstGeom prst="rect">
            <a:avLst/>
          </a:prstGeom>
          <a:noFill/>
        </p:spPr>
        <p:txBody>
          <a:bodyPr wrap="none" rtlCol="0">
            <a:spAutoFit/>
          </a:bodyPr>
          <a:lstStyle/>
          <a:p>
            <a:r>
              <a:rPr lang="en-US" dirty="0"/>
              <a:t>The capacity of knapsack is 5kg. (C = 5)</a:t>
            </a:r>
            <a:endParaRPr lang="en-SG" dirty="0"/>
          </a:p>
        </p:txBody>
      </p:sp>
      <p:cxnSp>
        <p:nvCxnSpPr>
          <p:cNvPr id="20" name="Straight Arrow Connector 19"/>
          <p:cNvCxnSpPr/>
          <p:nvPr/>
        </p:nvCxnSpPr>
        <p:spPr>
          <a:xfrm>
            <a:off x="7043633" y="3866354"/>
            <a:ext cx="449412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728035" y="3620186"/>
            <a:ext cx="982961" cy="369332"/>
          </a:xfrm>
          <a:prstGeom prst="rect">
            <a:avLst/>
          </a:prstGeom>
          <a:noFill/>
        </p:spPr>
        <p:txBody>
          <a:bodyPr wrap="none" rtlCol="0">
            <a:spAutoFit/>
          </a:bodyPr>
          <a:lstStyle/>
          <a:p>
            <a:r>
              <a:rPr lang="en-US" dirty="0"/>
              <a:t>Capacity</a:t>
            </a:r>
            <a:endParaRPr lang="en-SG" dirty="0"/>
          </a:p>
        </p:txBody>
      </p:sp>
      <p:cxnSp>
        <p:nvCxnSpPr>
          <p:cNvPr id="27" name="Straight Arrow Connector 26"/>
          <p:cNvCxnSpPr/>
          <p:nvPr/>
        </p:nvCxnSpPr>
        <p:spPr>
          <a:xfrm>
            <a:off x="6038915" y="4085644"/>
            <a:ext cx="0" cy="227649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6200000">
            <a:off x="5626916" y="4921398"/>
            <a:ext cx="616579" cy="369332"/>
          </a:xfrm>
          <a:prstGeom prst="rect">
            <a:avLst/>
          </a:prstGeom>
          <a:noFill/>
        </p:spPr>
        <p:txBody>
          <a:bodyPr wrap="none" rtlCol="0">
            <a:spAutoFit/>
          </a:bodyPr>
          <a:lstStyle/>
          <a:p>
            <a:r>
              <a:rPr lang="en-US" dirty="0"/>
              <a:t>Item</a:t>
            </a:r>
            <a:endParaRPr lang="en-SG" dirty="0"/>
          </a:p>
        </p:txBody>
      </p:sp>
      <p:sp>
        <p:nvSpPr>
          <p:cNvPr id="30" name="TextBox 29"/>
          <p:cNvSpPr txBox="1"/>
          <p:nvPr/>
        </p:nvSpPr>
        <p:spPr>
          <a:xfrm>
            <a:off x="7338624" y="4517313"/>
            <a:ext cx="418704" cy="369332"/>
          </a:xfrm>
          <a:prstGeom prst="rect">
            <a:avLst/>
          </a:prstGeom>
          <a:noFill/>
        </p:spPr>
        <p:txBody>
          <a:bodyPr wrap="none" rtlCol="0">
            <a:spAutoFit/>
          </a:bodyPr>
          <a:lstStyle/>
          <a:p>
            <a:r>
              <a:rPr lang="en-US" dirty="0"/>
              <a:t>$0</a:t>
            </a:r>
            <a:endParaRPr lang="en-SG" dirty="0"/>
          </a:p>
        </p:txBody>
      </p:sp>
      <p:sp>
        <p:nvSpPr>
          <p:cNvPr id="31" name="TextBox 30"/>
          <p:cNvSpPr txBox="1"/>
          <p:nvPr/>
        </p:nvSpPr>
        <p:spPr>
          <a:xfrm>
            <a:off x="8249676" y="4522171"/>
            <a:ext cx="535724" cy="369332"/>
          </a:xfrm>
          <a:prstGeom prst="rect">
            <a:avLst/>
          </a:prstGeom>
          <a:noFill/>
        </p:spPr>
        <p:txBody>
          <a:bodyPr wrap="none" rtlCol="0">
            <a:spAutoFit/>
          </a:bodyPr>
          <a:lstStyle/>
          <a:p>
            <a:r>
              <a:rPr lang="en-US" dirty="0"/>
              <a:t>$12</a:t>
            </a:r>
            <a:endParaRPr lang="en-SG" dirty="0"/>
          </a:p>
        </p:txBody>
      </p:sp>
      <p:sp>
        <p:nvSpPr>
          <p:cNvPr id="32" name="TextBox 31"/>
          <p:cNvSpPr txBox="1"/>
          <p:nvPr/>
        </p:nvSpPr>
        <p:spPr>
          <a:xfrm>
            <a:off x="9175272" y="4502811"/>
            <a:ext cx="535724" cy="369332"/>
          </a:xfrm>
          <a:prstGeom prst="rect">
            <a:avLst/>
          </a:prstGeom>
          <a:noFill/>
        </p:spPr>
        <p:txBody>
          <a:bodyPr wrap="none" rtlCol="0">
            <a:spAutoFit/>
          </a:bodyPr>
          <a:lstStyle/>
          <a:p>
            <a:r>
              <a:rPr lang="en-US" dirty="0"/>
              <a:t>$12</a:t>
            </a:r>
            <a:endParaRPr lang="en-SG" dirty="0"/>
          </a:p>
        </p:txBody>
      </p:sp>
      <p:sp>
        <p:nvSpPr>
          <p:cNvPr id="33" name="TextBox 32"/>
          <p:cNvSpPr txBox="1"/>
          <p:nvPr/>
        </p:nvSpPr>
        <p:spPr>
          <a:xfrm>
            <a:off x="10111502" y="4522171"/>
            <a:ext cx="535724" cy="369332"/>
          </a:xfrm>
          <a:prstGeom prst="rect">
            <a:avLst/>
          </a:prstGeom>
          <a:noFill/>
        </p:spPr>
        <p:txBody>
          <a:bodyPr wrap="none" rtlCol="0">
            <a:spAutoFit/>
          </a:bodyPr>
          <a:lstStyle/>
          <a:p>
            <a:r>
              <a:rPr lang="en-US" dirty="0"/>
              <a:t>$12</a:t>
            </a:r>
            <a:endParaRPr lang="en-SG" dirty="0"/>
          </a:p>
        </p:txBody>
      </p:sp>
      <p:sp>
        <p:nvSpPr>
          <p:cNvPr id="34" name="TextBox 33"/>
          <p:cNvSpPr txBox="1"/>
          <p:nvPr/>
        </p:nvSpPr>
        <p:spPr>
          <a:xfrm>
            <a:off x="11047732" y="4526136"/>
            <a:ext cx="535724" cy="369332"/>
          </a:xfrm>
          <a:prstGeom prst="rect">
            <a:avLst/>
          </a:prstGeom>
          <a:noFill/>
        </p:spPr>
        <p:txBody>
          <a:bodyPr wrap="none" rtlCol="0">
            <a:spAutoFit/>
          </a:bodyPr>
          <a:lstStyle/>
          <a:p>
            <a:r>
              <a:rPr lang="en-US" dirty="0"/>
              <a:t>$12</a:t>
            </a:r>
            <a:endParaRPr lang="en-SG" dirty="0"/>
          </a:p>
        </p:txBody>
      </p:sp>
      <p:sp>
        <p:nvSpPr>
          <p:cNvPr id="35" name="TextBox 34"/>
          <p:cNvSpPr txBox="1"/>
          <p:nvPr/>
        </p:nvSpPr>
        <p:spPr>
          <a:xfrm>
            <a:off x="7329098" y="4963808"/>
            <a:ext cx="535724" cy="369332"/>
          </a:xfrm>
          <a:prstGeom prst="rect">
            <a:avLst/>
          </a:prstGeom>
          <a:noFill/>
        </p:spPr>
        <p:txBody>
          <a:bodyPr wrap="none" rtlCol="0">
            <a:spAutoFit/>
          </a:bodyPr>
          <a:lstStyle/>
          <a:p>
            <a:r>
              <a:rPr lang="en-US" dirty="0"/>
              <a:t>$10</a:t>
            </a:r>
            <a:endParaRPr lang="en-SG" dirty="0"/>
          </a:p>
        </p:txBody>
      </p:sp>
      <p:sp>
        <p:nvSpPr>
          <p:cNvPr id="36" name="TextBox 35"/>
          <p:cNvSpPr txBox="1"/>
          <p:nvPr/>
        </p:nvSpPr>
        <p:spPr>
          <a:xfrm>
            <a:off x="8249676" y="4929588"/>
            <a:ext cx="535724" cy="369332"/>
          </a:xfrm>
          <a:prstGeom prst="rect">
            <a:avLst/>
          </a:prstGeom>
          <a:noFill/>
        </p:spPr>
        <p:txBody>
          <a:bodyPr wrap="none" rtlCol="0">
            <a:spAutoFit/>
          </a:bodyPr>
          <a:lstStyle/>
          <a:p>
            <a:r>
              <a:rPr lang="en-US" dirty="0"/>
              <a:t>$12</a:t>
            </a:r>
            <a:endParaRPr lang="en-SG" dirty="0"/>
          </a:p>
        </p:txBody>
      </p:sp>
      <p:cxnSp>
        <p:nvCxnSpPr>
          <p:cNvPr id="37" name="Straight Arrow Connector 36"/>
          <p:cNvCxnSpPr/>
          <p:nvPr/>
        </p:nvCxnSpPr>
        <p:spPr>
          <a:xfrm>
            <a:off x="8649993" y="4811416"/>
            <a:ext cx="630343" cy="226528"/>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75272" y="4970555"/>
            <a:ext cx="535724" cy="369332"/>
          </a:xfrm>
          <a:prstGeom prst="rect">
            <a:avLst/>
          </a:prstGeom>
          <a:noFill/>
        </p:spPr>
        <p:txBody>
          <a:bodyPr wrap="none" rtlCol="0">
            <a:spAutoFit/>
          </a:bodyPr>
          <a:lstStyle/>
          <a:p>
            <a:r>
              <a:rPr lang="en-US" dirty="0"/>
              <a:t>$22</a:t>
            </a:r>
            <a:endParaRPr lang="en-SG" dirty="0"/>
          </a:p>
        </p:txBody>
      </p:sp>
      <p:sp>
        <p:nvSpPr>
          <p:cNvPr id="39" name="TextBox 38"/>
          <p:cNvSpPr txBox="1"/>
          <p:nvPr/>
        </p:nvSpPr>
        <p:spPr>
          <a:xfrm>
            <a:off x="10107556" y="4963808"/>
            <a:ext cx="535724" cy="369332"/>
          </a:xfrm>
          <a:prstGeom prst="rect">
            <a:avLst/>
          </a:prstGeom>
          <a:noFill/>
        </p:spPr>
        <p:txBody>
          <a:bodyPr wrap="none" rtlCol="0">
            <a:spAutoFit/>
          </a:bodyPr>
          <a:lstStyle/>
          <a:p>
            <a:r>
              <a:rPr lang="en-US" dirty="0"/>
              <a:t>$22</a:t>
            </a:r>
            <a:endParaRPr lang="en-SG" dirty="0"/>
          </a:p>
        </p:txBody>
      </p:sp>
      <p:sp>
        <p:nvSpPr>
          <p:cNvPr id="40" name="TextBox 39"/>
          <p:cNvSpPr txBox="1"/>
          <p:nvPr/>
        </p:nvSpPr>
        <p:spPr>
          <a:xfrm>
            <a:off x="11039840" y="4962995"/>
            <a:ext cx="535724" cy="369332"/>
          </a:xfrm>
          <a:prstGeom prst="rect">
            <a:avLst/>
          </a:prstGeom>
          <a:noFill/>
        </p:spPr>
        <p:txBody>
          <a:bodyPr wrap="none" rtlCol="0">
            <a:spAutoFit/>
          </a:bodyPr>
          <a:lstStyle/>
          <a:p>
            <a:r>
              <a:rPr lang="en-US" dirty="0"/>
              <a:t>$22</a:t>
            </a:r>
            <a:endParaRPr lang="en-SG" dirty="0"/>
          </a:p>
        </p:txBody>
      </p:sp>
      <p:sp>
        <p:nvSpPr>
          <p:cNvPr id="41" name="TextBox 40"/>
          <p:cNvSpPr txBox="1"/>
          <p:nvPr/>
        </p:nvSpPr>
        <p:spPr>
          <a:xfrm>
            <a:off x="7329098" y="5425471"/>
            <a:ext cx="535724" cy="369332"/>
          </a:xfrm>
          <a:prstGeom prst="rect">
            <a:avLst/>
          </a:prstGeom>
          <a:noFill/>
        </p:spPr>
        <p:txBody>
          <a:bodyPr wrap="none" rtlCol="0">
            <a:spAutoFit/>
          </a:bodyPr>
          <a:lstStyle/>
          <a:p>
            <a:r>
              <a:rPr lang="en-US" dirty="0"/>
              <a:t>$10</a:t>
            </a:r>
            <a:endParaRPr lang="en-SG" dirty="0"/>
          </a:p>
        </p:txBody>
      </p:sp>
      <p:sp>
        <p:nvSpPr>
          <p:cNvPr id="42" name="TextBox 41"/>
          <p:cNvSpPr txBox="1"/>
          <p:nvPr/>
        </p:nvSpPr>
        <p:spPr>
          <a:xfrm>
            <a:off x="8245310" y="5413860"/>
            <a:ext cx="535724" cy="369332"/>
          </a:xfrm>
          <a:prstGeom prst="rect">
            <a:avLst/>
          </a:prstGeom>
          <a:noFill/>
        </p:spPr>
        <p:txBody>
          <a:bodyPr wrap="none" rtlCol="0">
            <a:spAutoFit/>
          </a:bodyPr>
          <a:lstStyle/>
          <a:p>
            <a:r>
              <a:rPr lang="en-US" dirty="0"/>
              <a:t>$12</a:t>
            </a:r>
            <a:endParaRPr lang="en-SG" dirty="0"/>
          </a:p>
        </p:txBody>
      </p:sp>
      <p:sp>
        <p:nvSpPr>
          <p:cNvPr id="43" name="TextBox 42"/>
          <p:cNvSpPr txBox="1"/>
          <p:nvPr/>
        </p:nvSpPr>
        <p:spPr>
          <a:xfrm>
            <a:off x="9175272" y="5425471"/>
            <a:ext cx="535724" cy="369332"/>
          </a:xfrm>
          <a:prstGeom prst="rect">
            <a:avLst/>
          </a:prstGeom>
          <a:noFill/>
        </p:spPr>
        <p:txBody>
          <a:bodyPr wrap="none" rtlCol="0">
            <a:spAutoFit/>
          </a:bodyPr>
          <a:lstStyle/>
          <a:p>
            <a:r>
              <a:rPr lang="en-US" dirty="0"/>
              <a:t>$22</a:t>
            </a:r>
            <a:endParaRPr lang="en-SG" dirty="0"/>
          </a:p>
        </p:txBody>
      </p:sp>
      <p:cxnSp>
        <p:nvCxnSpPr>
          <p:cNvPr id="44" name="Straight Arrow Connector 43"/>
          <p:cNvCxnSpPr/>
          <p:nvPr/>
        </p:nvCxnSpPr>
        <p:spPr>
          <a:xfrm>
            <a:off x="8566302" y="5223889"/>
            <a:ext cx="11216" cy="284813"/>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9489300" y="5254596"/>
            <a:ext cx="1552" cy="28782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898900" y="5285242"/>
            <a:ext cx="2208656" cy="191064"/>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134772" y="5419085"/>
            <a:ext cx="535724" cy="369332"/>
          </a:xfrm>
          <a:prstGeom prst="rect">
            <a:avLst/>
          </a:prstGeom>
          <a:noFill/>
        </p:spPr>
        <p:txBody>
          <a:bodyPr wrap="none" rtlCol="0">
            <a:spAutoFit/>
          </a:bodyPr>
          <a:lstStyle/>
          <a:p>
            <a:r>
              <a:rPr lang="en-US" dirty="0"/>
              <a:t>$30</a:t>
            </a:r>
            <a:endParaRPr lang="en-SG" dirty="0"/>
          </a:p>
        </p:txBody>
      </p:sp>
      <p:cxnSp>
        <p:nvCxnSpPr>
          <p:cNvPr id="51" name="Straight Arrow Connector 50"/>
          <p:cNvCxnSpPr/>
          <p:nvPr/>
        </p:nvCxnSpPr>
        <p:spPr>
          <a:xfrm>
            <a:off x="8774936" y="5274015"/>
            <a:ext cx="2208656" cy="191064"/>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1010808" y="5407711"/>
            <a:ext cx="535724" cy="369332"/>
          </a:xfrm>
          <a:prstGeom prst="rect">
            <a:avLst/>
          </a:prstGeom>
          <a:noFill/>
        </p:spPr>
        <p:txBody>
          <a:bodyPr wrap="none" rtlCol="0">
            <a:spAutoFit/>
          </a:bodyPr>
          <a:lstStyle/>
          <a:p>
            <a:r>
              <a:rPr lang="en-US" dirty="0"/>
              <a:t>$32</a:t>
            </a:r>
            <a:endParaRPr lang="en-SG" dirty="0"/>
          </a:p>
        </p:txBody>
      </p:sp>
      <p:sp>
        <p:nvSpPr>
          <p:cNvPr id="53" name="TextBox 52"/>
          <p:cNvSpPr txBox="1"/>
          <p:nvPr/>
        </p:nvSpPr>
        <p:spPr>
          <a:xfrm>
            <a:off x="7329098" y="5853797"/>
            <a:ext cx="535724" cy="369332"/>
          </a:xfrm>
          <a:prstGeom prst="rect">
            <a:avLst/>
          </a:prstGeom>
          <a:noFill/>
        </p:spPr>
        <p:txBody>
          <a:bodyPr wrap="none" rtlCol="0">
            <a:spAutoFit/>
          </a:bodyPr>
          <a:lstStyle/>
          <a:p>
            <a:r>
              <a:rPr lang="en-US" dirty="0"/>
              <a:t>$10</a:t>
            </a:r>
            <a:endParaRPr lang="en-SG" dirty="0"/>
          </a:p>
        </p:txBody>
      </p:sp>
      <p:sp>
        <p:nvSpPr>
          <p:cNvPr id="54" name="TextBox 53"/>
          <p:cNvSpPr txBox="1"/>
          <p:nvPr/>
        </p:nvSpPr>
        <p:spPr>
          <a:xfrm>
            <a:off x="8209101" y="5852829"/>
            <a:ext cx="535724" cy="369332"/>
          </a:xfrm>
          <a:prstGeom prst="rect">
            <a:avLst/>
          </a:prstGeom>
          <a:noFill/>
        </p:spPr>
        <p:txBody>
          <a:bodyPr wrap="none" rtlCol="0">
            <a:spAutoFit/>
          </a:bodyPr>
          <a:lstStyle/>
          <a:p>
            <a:r>
              <a:rPr lang="en-US" dirty="0"/>
              <a:t>$15</a:t>
            </a:r>
            <a:endParaRPr lang="en-SG" dirty="0"/>
          </a:p>
        </p:txBody>
      </p:sp>
      <p:sp>
        <p:nvSpPr>
          <p:cNvPr id="55" name="TextBox 54"/>
          <p:cNvSpPr txBox="1"/>
          <p:nvPr/>
        </p:nvSpPr>
        <p:spPr>
          <a:xfrm>
            <a:off x="9186494" y="5859067"/>
            <a:ext cx="535724" cy="369332"/>
          </a:xfrm>
          <a:prstGeom prst="rect">
            <a:avLst/>
          </a:prstGeom>
          <a:noFill/>
        </p:spPr>
        <p:txBody>
          <a:bodyPr wrap="none" rtlCol="0">
            <a:spAutoFit/>
          </a:bodyPr>
          <a:lstStyle/>
          <a:p>
            <a:r>
              <a:rPr lang="en-US" dirty="0"/>
              <a:t>$25</a:t>
            </a:r>
            <a:endParaRPr lang="en-SG" dirty="0"/>
          </a:p>
        </p:txBody>
      </p:sp>
      <p:sp>
        <p:nvSpPr>
          <p:cNvPr id="56" name="TextBox 55"/>
          <p:cNvSpPr txBox="1"/>
          <p:nvPr/>
        </p:nvSpPr>
        <p:spPr>
          <a:xfrm>
            <a:off x="10142047" y="5842515"/>
            <a:ext cx="535724" cy="369332"/>
          </a:xfrm>
          <a:prstGeom prst="rect">
            <a:avLst/>
          </a:prstGeom>
          <a:noFill/>
        </p:spPr>
        <p:txBody>
          <a:bodyPr wrap="none" rtlCol="0">
            <a:spAutoFit/>
          </a:bodyPr>
          <a:lstStyle/>
          <a:p>
            <a:r>
              <a:rPr lang="en-US" dirty="0"/>
              <a:t>$30</a:t>
            </a:r>
            <a:endParaRPr lang="en-SG" dirty="0"/>
          </a:p>
        </p:txBody>
      </p:sp>
      <p:sp>
        <p:nvSpPr>
          <p:cNvPr id="57" name="TextBox 56"/>
          <p:cNvSpPr txBox="1"/>
          <p:nvPr/>
        </p:nvSpPr>
        <p:spPr>
          <a:xfrm>
            <a:off x="10997214" y="5850982"/>
            <a:ext cx="535724" cy="369332"/>
          </a:xfrm>
          <a:prstGeom prst="rect">
            <a:avLst/>
          </a:prstGeom>
          <a:noFill/>
        </p:spPr>
        <p:txBody>
          <a:bodyPr wrap="none" rtlCol="0">
            <a:spAutoFit/>
          </a:bodyPr>
          <a:lstStyle/>
          <a:p>
            <a:r>
              <a:rPr lang="en-US" b="1" dirty="0">
                <a:solidFill>
                  <a:srgbClr val="FF0000"/>
                </a:solidFill>
              </a:rPr>
              <a:t>$37</a:t>
            </a:r>
            <a:endParaRPr lang="en-SG" b="1" dirty="0">
              <a:solidFill>
                <a:srgbClr val="FF0000"/>
              </a:solidFill>
            </a:endParaRPr>
          </a:p>
        </p:txBody>
      </p:sp>
    </p:spTree>
    <p:extLst>
      <p:ext uri="{BB962C8B-B14F-4D97-AF65-F5344CB8AC3E}">
        <p14:creationId xmlns:p14="http://schemas.microsoft.com/office/powerpoint/2010/main" val="216177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4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4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4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51"/>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animBg="1"/>
      <p:bldP spid="24" grpId="0" animBg="1"/>
      <p:bldP spid="30" grpId="0"/>
      <p:bldP spid="31" grpId="0"/>
      <p:bldP spid="32" grpId="0"/>
      <p:bldP spid="33" grpId="0"/>
      <p:bldP spid="34" grpId="0"/>
      <p:bldP spid="35" grpId="0"/>
      <p:bldP spid="36" grpId="0"/>
      <p:bldP spid="38" grpId="0"/>
      <p:bldP spid="39" grpId="0"/>
      <p:bldP spid="40" grpId="0"/>
      <p:bldP spid="41" grpId="0"/>
      <p:bldP spid="42" grpId="0"/>
      <p:bldP spid="43" grpId="0"/>
      <p:bldP spid="50" grpId="0"/>
      <p:bldP spid="52" grpId="0"/>
      <p:bldP spid="53" grpId="0"/>
      <p:bldP spid="54" grpId="0"/>
      <p:bldP spid="55" grpId="0"/>
      <p:bldP spid="56" grpId="0"/>
      <p:bldP spid="5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DP to solve 0/1 Knapsack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latin typeface="Cambria Math" panose="02040503050406030204" pitchFamily="18" charset="0"/>
                  </a:rPr>
                  <a:t>The recursive formula</a:t>
                </a:r>
              </a:p>
              <a:p>
                <a:pPr lvl="1"/>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limLow>
                      </m:fName>
                      <m:e>
                        <m:r>
                          <a:rPr lang="en-US" b="0" i="1" smtClean="0">
                            <a:latin typeface="Cambria Math" panose="02040503050406030204" pitchFamily="18" charset="0"/>
                          </a:rPr>
                          <m:t>{</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func>
                  </m:oMath>
                </a14:m>
                <a:endParaRPr lang="en-US" dirty="0"/>
              </a:p>
              <a:p>
                <a:pPr lvl="2"/>
                <a:r>
                  <a:rPr lang="en-US" dirty="0"/>
                  <a:t>i = 1, … n      </a:t>
                </a:r>
              </a:p>
              <a:p>
                <a:pPr lvl="2"/>
                <a:r>
                  <a:rPr lang="en-US" dirty="0"/>
                  <a:t>j = 1, … C</a:t>
                </a:r>
              </a:p>
              <a:p>
                <a:r>
                  <a:rPr lang="en-US" dirty="0"/>
                  <a:t>Create a n-by-C matrix, M</a:t>
                </a:r>
              </a:p>
              <a:p>
                <a:r>
                  <a:rPr lang="en-US" dirty="0"/>
                  <a:t>All the possible sizes from 1 to C</a:t>
                </a:r>
              </a:p>
              <a:p>
                <a:endParaRPr lang="en-US" dirty="0"/>
              </a:p>
              <a:p>
                <a:r>
                  <a:rPr lang="en-US" dirty="0"/>
                  <a:t>Bottom up approach</a:t>
                </a:r>
              </a:p>
              <a:p>
                <a:r>
                  <a:rPr lang="en-US" dirty="0"/>
                  <a:t>Time Complexity is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𝑛𝐶</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b="-700"/>
                </a:stretch>
              </a:blipFill>
            </p:spPr>
            <p:txBody>
              <a:bodyPr/>
              <a:lstStyle/>
              <a:p>
                <a:r>
                  <a:rPr lang="en-US">
                    <a:noFill/>
                  </a:rPr>
                  <a:t> </a:t>
                </a:r>
              </a:p>
            </p:txBody>
          </p:sp>
        </mc:Fallback>
      </mc:AlternateContent>
      <p:graphicFrame>
        <p:nvGraphicFramePr>
          <p:cNvPr id="4" name="Table 3"/>
          <p:cNvGraphicFramePr>
            <a:graphicFrameLocks noGrp="1"/>
          </p:cNvGraphicFramePr>
          <p:nvPr/>
        </p:nvGraphicFramePr>
        <p:xfrm>
          <a:off x="6901131" y="3557757"/>
          <a:ext cx="4751238" cy="1828800"/>
        </p:xfrm>
        <a:graphic>
          <a:graphicData uri="http://schemas.openxmlformats.org/drawingml/2006/table">
            <a:tbl>
              <a:tblPr firstRow="1" firstCol="1" bandRow="1">
                <a:tableStyleId>{5C22544A-7EE6-4342-B048-85BDC9FD1C3A}</a:tableStyleId>
              </a:tblPr>
              <a:tblGrid>
                <a:gridCol w="791873">
                  <a:extLst>
                    <a:ext uri="{9D8B030D-6E8A-4147-A177-3AD203B41FA5}">
                      <a16:colId xmlns:a16="http://schemas.microsoft.com/office/drawing/2014/main" val="3157503117"/>
                    </a:ext>
                  </a:extLst>
                </a:gridCol>
                <a:gridCol w="791873">
                  <a:extLst>
                    <a:ext uri="{9D8B030D-6E8A-4147-A177-3AD203B41FA5}">
                      <a16:colId xmlns:a16="http://schemas.microsoft.com/office/drawing/2014/main" val="3356627286"/>
                    </a:ext>
                  </a:extLst>
                </a:gridCol>
                <a:gridCol w="791873">
                  <a:extLst>
                    <a:ext uri="{9D8B030D-6E8A-4147-A177-3AD203B41FA5}">
                      <a16:colId xmlns:a16="http://schemas.microsoft.com/office/drawing/2014/main" val="1303983068"/>
                    </a:ext>
                  </a:extLst>
                </a:gridCol>
                <a:gridCol w="791873">
                  <a:extLst>
                    <a:ext uri="{9D8B030D-6E8A-4147-A177-3AD203B41FA5}">
                      <a16:colId xmlns:a16="http://schemas.microsoft.com/office/drawing/2014/main" val="3068394751"/>
                    </a:ext>
                  </a:extLst>
                </a:gridCol>
                <a:gridCol w="791873">
                  <a:extLst>
                    <a:ext uri="{9D8B030D-6E8A-4147-A177-3AD203B41FA5}">
                      <a16:colId xmlns:a16="http://schemas.microsoft.com/office/drawing/2014/main" val="2126035329"/>
                    </a:ext>
                  </a:extLst>
                </a:gridCol>
                <a:gridCol w="791873">
                  <a:extLst>
                    <a:ext uri="{9D8B030D-6E8A-4147-A177-3AD203B41FA5}">
                      <a16:colId xmlns:a16="http://schemas.microsoft.com/office/drawing/2014/main" val="1040720225"/>
                    </a:ext>
                  </a:extLst>
                </a:gridCol>
              </a:tblGrid>
              <a:tr h="354921">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C</a:t>
                      </a:r>
                    </a:p>
                  </a:txBody>
                  <a:tcPr/>
                </a:tc>
                <a:extLst>
                  <a:ext uri="{0D108BD9-81ED-4DB2-BD59-A6C34878D82A}">
                    <a16:rowId xmlns:a16="http://schemas.microsoft.com/office/drawing/2014/main" val="1997480792"/>
                  </a:ext>
                </a:extLst>
              </a:tr>
              <a:tr h="354921">
                <a:tc>
                  <a:txBody>
                    <a:bodyPr/>
                    <a:lstStyle/>
                    <a:p>
                      <a:pPr algn="ctr"/>
                      <a:r>
                        <a:rPr lang="en-US" dirty="0"/>
                        <a:t>1</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69872542"/>
                  </a:ext>
                </a:extLst>
              </a:tr>
              <a:tr h="354921">
                <a:tc>
                  <a:txBody>
                    <a:bodyPr/>
                    <a:lstStyle/>
                    <a:p>
                      <a:pPr algn="ctr"/>
                      <a:r>
                        <a:rPr lang="en-US" dirty="0"/>
                        <a:t>2</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32084458"/>
                  </a:ext>
                </a:extLst>
              </a:tr>
              <a:tr h="354921">
                <a:tc>
                  <a:txBody>
                    <a:bodyPr/>
                    <a:lstStyle/>
                    <a:p>
                      <a:pPr algn="ctr"/>
                      <a:r>
                        <a:rPr lang="en-US" dirty="0"/>
                        <a:t>…</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243724002"/>
                  </a:ext>
                </a:extLst>
              </a:tr>
              <a:tr h="354921">
                <a:tc>
                  <a:txBody>
                    <a:bodyPr/>
                    <a:lstStyle/>
                    <a:p>
                      <a:pPr algn="ctr"/>
                      <a:r>
                        <a:rPr lang="en-US" dirty="0"/>
                        <a:t>n</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852404787"/>
                  </a:ext>
                </a:extLst>
              </a:tr>
            </a:tbl>
          </a:graphicData>
        </a:graphic>
      </p:graphicFrame>
      <p:cxnSp>
        <p:nvCxnSpPr>
          <p:cNvPr id="6" name="Straight Arrow Connector 5"/>
          <p:cNvCxnSpPr/>
          <p:nvPr/>
        </p:nvCxnSpPr>
        <p:spPr>
          <a:xfrm>
            <a:off x="7125419" y="3407435"/>
            <a:ext cx="43908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773064" y="3038103"/>
            <a:ext cx="292068" cy="369332"/>
          </a:xfrm>
          <a:prstGeom prst="rect">
            <a:avLst/>
          </a:prstGeom>
          <a:noFill/>
        </p:spPr>
        <p:txBody>
          <a:bodyPr wrap="none" rtlCol="0">
            <a:spAutoFit/>
          </a:bodyPr>
          <a:lstStyle/>
          <a:p>
            <a:r>
              <a:rPr lang="en-US" dirty="0"/>
              <a:t>j </a:t>
            </a:r>
          </a:p>
        </p:txBody>
      </p:sp>
      <p:cxnSp>
        <p:nvCxnSpPr>
          <p:cNvPr id="8" name="Straight Arrow Connector 7"/>
          <p:cNvCxnSpPr/>
          <p:nvPr/>
        </p:nvCxnSpPr>
        <p:spPr>
          <a:xfrm>
            <a:off x="6727166" y="3749616"/>
            <a:ext cx="11501" cy="12711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456528" y="4200540"/>
            <a:ext cx="290464" cy="369332"/>
          </a:xfrm>
          <a:prstGeom prst="rect">
            <a:avLst/>
          </a:prstGeom>
          <a:noFill/>
        </p:spPr>
        <p:txBody>
          <a:bodyPr wrap="none" rtlCol="0">
            <a:spAutoFit/>
          </a:bodyPr>
          <a:lstStyle/>
          <a:p>
            <a:r>
              <a:rPr lang="en-US" dirty="0"/>
              <a:t>i </a:t>
            </a:r>
          </a:p>
        </p:txBody>
      </p:sp>
      <p:cxnSp>
        <p:nvCxnSpPr>
          <p:cNvPr id="12" name="Straight Connector 11"/>
          <p:cNvCxnSpPr/>
          <p:nvPr/>
        </p:nvCxnSpPr>
        <p:spPr>
          <a:xfrm>
            <a:off x="3623094" y="2725947"/>
            <a:ext cx="11214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35268" y="2725947"/>
            <a:ext cx="1297086" cy="276999"/>
          </a:xfrm>
          <a:prstGeom prst="rect">
            <a:avLst/>
          </a:prstGeom>
          <a:noFill/>
        </p:spPr>
        <p:txBody>
          <a:bodyPr wrap="none" rtlCol="0">
            <a:spAutoFit/>
          </a:bodyPr>
          <a:lstStyle/>
          <a:p>
            <a:r>
              <a:rPr lang="en-US" sz="1200" dirty="0" err="1"/>
              <a:t>ith</a:t>
            </a:r>
            <a:r>
              <a:rPr lang="en-US" sz="1200" dirty="0"/>
              <a:t> item is unused</a:t>
            </a:r>
          </a:p>
        </p:txBody>
      </p:sp>
      <p:cxnSp>
        <p:nvCxnSpPr>
          <p:cNvPr id="14" name="Straight Connector 13"/>
          <p:cNvCxnSpPr/>
          <p:nvPr/>
        </p:nvCxnSpPr>
        <p:spPr>
          <a:xfrm>
            <a:off x="5916159" y="2748873"/>
            <a:ext cx="168080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28332" y="2748873"/>
            <a:ext cx="1944067" cy="276999"/>
          </a:xfrm>
          <a:prstGeom prst="rect">
            <a:avLst/>
          </a:prstGeom>
          <a:noFill/>
        </p:spPr>
        <p:txBody>
          <a:bodyPr wrap="square" rtlCol="0">
            <a:spAutoFit/>
          </a:bodyPr>
          <a:lstStyle/>
          <a:p>
            <a:r>
              <a:rPr lang="en-US" sz="1200" dirty="0" err="1"/>
              <a:t>ith</a:t>
            </a:r>
            <a:r>
              <a:rPr lang="en-US" sz="1200" dirty="0"/>
              <a:t> item is used</a:t>
            </a:r>
          </a:p>
        </p:txBody>
      </p:sp>
      <p:sp>
        <p:nvSpPr>
          <p:cNvPr id="17" name="TextBox 16"/>
          <p:cNvSpPr txBox="1"/>
          <p:nvPr/>
        </p:nvSpPr>
        <p:spPr>
          <a:xfrm>
            <a:off x="7917664" y="3918159"/>
            <a:ext cx="3797008" cy="369332"/>
          </a:xfrm>
          <a:prstGeom prst="rect">
            <a:avLst/>
          </a:prstGeom>
          <a:noFill/>
        </p:spPr>
        <p:txBody>
          <a:bodyPr wrap="square" rtlCol="0">
            <a:spAutoFit/>
          </a:bodyPr>
          <a:lstStyle/>
          <a:p>
            <a:r>
              <a:rPr lang="en-US" dirty="0"/>
              <a:t>0              0            v</a:t>
            </a:r>
            <a:r>
              <a:rPr lang="en-US" baseline="-25000" dirty="0"/>
              <a:t>1               </a:t>
            </a:r>
            <a:r>
              <a:rPr lang="en-US" dirty="0" err="1"/>
              <a:t>v</a:t>
            </a:r>
            <a:r>
              <a:rPr lang="en-US" baseline="-25000" dirty="0" err="1"/>
              <a:t>1</a:t>
            </a:r>
            <a:r>
              <a:rPr lang="en-US" baseline="-25000" dirty="0"/>
              <a:t>                </a:t>
            </a:r>
            <a:r>
              <a:rPr lang="en-US" dirty="0"/>
              <a:t>   </a:t>
            </a:r>
            <a:r>
              <a:rPr lang="en-US" dirty="0" err="1"/>
              <a:t>v</a:t>
            </a:r>
            <a:r>
              <a:rPr lang="en-US" baseline="-25000" dirty="0" err="1"/>
              <a:t>1</a:t>
            </a:r>
            <a:endParaRPr lang="en-US" baseline="-25000" dirty="0"/>
          </a:p>
        </p:txBody>
      </p:sp>
      <p:sp>
        <p:nvSpPr>
          <p:cNvPr id="18" name="TextBox 17"/>
          <p:cNvSpPr txBox="1"/>
          <p:nvPr/>
        </p:nvSpPr>
        <p:spPr>
          <a:xfrm>
            <a:off x="7917664" y="4278561"/>
            <a:ext cx="3797008" cy="369332"/>
          </a:xfrm>
          <a:prstGeom prst="rect">
            <a:avLst/>
          </a:prstGeom>
          <a:noFill/>
        </p:spPr>
        <p:txBody>
          <a:bodyPr wrap="square" rtlCol="0">
            <a:spAutoFit/>
          </a:bodyPr>
          <a:lstStyle/>
          <a:p>
            <a:r>
              <a:rPr lang="en-US" dirty="0"/>
              <a:t>0              v</a:t>
            </a:r>
            <a:r>
              <a:rPr lang="en-US" baseline="-25000" dirty="0"/>
              <a:t>2</a:t>
            </a:r>
            <a:r>
              <a:rPr lang="en-US" dirty="0"/>
              <a:t>            v</a:t>
            </a:r>
            <a:r>
              <a:rPr lang="en-US" baseline="-25000" dirty="0"/>
              <a:t>1         </a:t>
            </a:r>
            <a:r>
              <a:rPr lang="en-US" dirty="0" err="1"/>
              <a:t>v</a:t>
            </a:r>
            <a:r>
              <a:rPr lang="en-US" baseline="-25000" dirty="0" err="1"/>
              <a:t>1</a:t>
            </a:r>
            <a:r>
              <a:rPr lang="en-US" dirty="0"/>
              <a:t> + v</a:t>
            </a:r>
            <a:r>
              <a:rPr lang="en-US" baseline="-25000" dirty="0"/>
              <a:t>2       </a:t>
            </a:r>
            <a:r>
              <a:rPr lang="en-US" dirty="0"/>
              <a:t>v</a:t>
            </a:r>
            <a:r>
              <a:rPr lang="en-US" baseline="-25000" dirty="0"/>
              <a:t>1</a:t>
            </a:r>
            <a:r>
              <a:rPr lang="en-US" dirty="0"/>
              <a:t> + v</a:t>
            </a:r>
            <a:r>
              <a:rPr lang="en-US" baseline="-25000" dirty="0"/>
              <a:t>2</a:t>
            </a:r>
          </a:p>
        </p:txBody>
      </p:sp>
      <p:sp>
        <p:nvSpPr>
          <p:cNvPr id="19" name="TextBox 18"/>
          <p:cNvSpPr txBox="1"/>
          <p:nvPr/>
        </p:nvSpPr>
        <p:spPr>
          <a:xfrm>
            <a:off x="7908422" y="4653596"/>
            <a:ext cx="3797008" cy="369332"/>
          </a:xfrm>
          <a:prstGeom prst="rect">
            <a:avLst/>
          </a:prstGeom>
          <a:noFill/>
        </p:spPr>
        <p:txBody>
          <a:bodyPr wrap="square" rtlCol="0">
            <a:spAutoFit/>
          </a:bodyPr>
          <a:lstStyle/>
          <a:p>
            <a:r>
              <a:rPr lang="en-US" dirty="0"/>
              <a:t>0</a:t>
            </a:r>
            <a:endParaRPr lang="en-US" baseline="-25000" dirty="0"/>
          </a:p>
        </p:txBody>
      </p:sp>
      <p:cxnSp>
        <p:nvCxnSpPr>
          <p:cNvPr id="21" name="Straight Arrow Connector 20"/>
          <p:cNvCxnSpPr/>
          <p:nvPr/>
        </p:nvCxnSpPr>
        <p:spPr>
          <a:xfrm>
            <a:off x="8919098" y="4569872"/>
            <a:ext cx="630343" cy="226528"/>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7017630" y="4096322"/>
                <a:ext cx="1665199" cy="369332"/>
              </a:xfrm>
              <a:prstGeom prst="rect">
                <a:avLst/>
              </a:prstGeom>
              <a:solidFill>
                <a:schemeClr val="accent2">
                  <a:lumMod val="40000"/>
                  <a:lumOff val="60000"/>
                </a:schemeClr>
              </a:solidFill>
            </p:spPr>
            <p:txBody>
              <a:bodyPr wrap="none" rtlCol="0">
                <a:spAutoFit/>
              </a:bodyPr>
              <a:lstStyle/>
              <a:p>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a:t>
                </a:r>
              </a:p>
            </p:txBody>
          </p:sp>
        </mc:Choice>
        <mc:Fallback xmlns="">
          <p:sp>
            <p:nvSpPr>
              <p:cNvPr id="22" name="TextBox 21"/>
              <p:cNvSpPr txBox="1">
                <a:spLocks noRot="1" noChangeAspect="1" noMove="1" noResize="1" noEditPoints="1" noAdjustHandles="1" noChangeArrowheads="1" noChangeShapeType="1" noTextEdit="1"/>
              </p:cNvSpPr>
              <p:nvPr/>
            </p:nvSpPr>
            <p:spPr>
              <a:xfrm>
                <a:off x="7017630" y="4096322"/>
                <a:ext cx="1665199" cy="369332"/>
              </a:xfrm>
              <a:prstGeom prst="rect">
                <a:avLst/>
              </a:prstGeom>
              <a:blipFill>
                <a:blip r:embed="rId3"/>
                <a:stretch>
                  <a:fillRect t="-9836" r="-2564" b="-24590"/>
                </a:stretch>
              </a:blipFill>
            </p:spPr>
            <p:txBody>
              <a:bodyPr/>
              <a:lstStyle/>
              <a:p>
                <a:r>
                  <a:rPr lang="en-US">
                    <a:noFill/>
                  </a:rPr>
                  <a:t> </a:t>
                </a:r>
              </a:p>
            </p:txBody>
          </p:sp>
        </mc:Fallback>
      </mc:AlternateContent>
      <p:cxnSp>
        <p:nvCxnSpPr>
          <p:cNvPr id="23" name="Straight Arrow Connector 22"/>
          <p:cNvCxnSpPr/>
          <p:nvPr/>
        </p:nvCxnSpPr>
        <p:spPr>
          <a:xfrm>
            <a:off x="9711905" y="4463227"/>
            <a:ext cx="0" cy="318528"/>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9837885" y="3974012"/>
                <a:ext cx="1213089" cy="369332"/>
              </a:xfrm>
              <a:prstGeom prst="rect">
                <a:avLst/>
              </a:prstGeom>
              <a:solidFill>
                <a:schemeClr val="accent2">
                  <a:lumMod val="40000"/>
                  <a:lumOff val="60000"/>
                </a:schemeClr>
              </a:solidFill>
            </p:spPr>
            <p:txBody>
              <a:bodyPr wrap="none" rtlCol="0">
                <a:spAutoFit/>
              </a:bodyPr>
              <a:lstStyle/>
              <a:p>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oMath>
                </a14:m>
                <a:r>
                  <a:rPr lang="en-US" dirty="0"/>
                  <a:t>)</a:t>
                </a:r>
              </a:p>
            </p:txBody>
          </p:sp>
        </mc:Choice>
        <mc:Fallback xmlns="">
          <p:sp>
            <p:nvSpPr>
              <p:cNvPr id="24" name="TextBox 23"/>
              <p:cNvSpPr txBox="1">
                <a:spLocks noRot="1" noChangeAspect="1" noMove="1" noResize="1" noEditPoints="1" noAdjustHandles="1" noChangeArrowheads="1" noChangeShapeType="1" noTextEdit="1"/>
              </p:cNvSpPr>
              <p:nvPr/>
            </p:nvSpPr>
            <p:spPr>
              <a:xfrm>
                <a:off x="9837885" y="3974012"/>
                <a:ext cx="1213089" cy="369332"/>
              </a:xfrm>
              <a:prstGeom prst="rect">
                <a:avLst/>
              </a:prstGeom>
              <a:blipFill>
                <a:blip r:embed="rId4"/>
                <a:stretch>
                  <a:fillRect t="-10000" r="-3518" b="-26667"/>
                </a:stretch>
              </a:blipFill>
            </p:spPr>
            <p:txBody>
              <a:bodyPr/>
              <a:lstStyle/>
              <a:p>
                <a:r>
                  <a:rPr lang="en-US">
                    <a:noFill/>
                  </a:rPr>
                  <a:t> </a:t>
                </a:r>
              </a:p>
            </p:txBody>
          </p:sp>
        </mc:Fallback>
      </mc:AlternateContent>
      <p:sp>
        <p:nvSpPr>
          <p:cNvPr id="29" name="TextBox 28"/>
          <p:cNvSpPr txBox="1"/>
          <p:nvPr/>
        </p:nvSpPr>
        <p:spPr>
          <a:xfrm>
            <a:off x="9365496" y="4650745"/>
            <a:ext cx="692818" cy="369332"/>
          </a:xfrm>
          <a:prstGeom prst="rect">
            <a:avLst/>
          </a:prstGeom>
          <a:noFill/>
          <a:ln>
            <a:solidFill>
              <a:schemeClr val="accent2">
                <a:lumMod val="60000"/>
                <a:lumOff val="40000"/>
              </a:schemeClr>
            </a:solidFill>
          </a:ln>
        </p:spPr>
        <p:txBody>
          <a:bodyPr wrap="none" rtlCol="0">
            <a:spAutoFit/>
          </a:bodyPr>
          <a:lstStyle/>
          <a:p>
            <a:r>
              <a:rPr lang="en-US" dirty="0"/>
              <a:t>M(</a:t>
            </a:r>
            <a:r>
              <a:rPr lang="en-US" dirty="0" err="1"/>
              <a:t>i,j</a:t>
            </a:r>
            <a:r>
              <a:rPr lang="en-US" dirty="0"/>
              <a:t>)</a:t>
            </a:r>
          </a:p>
        </p:txBody>
      </p:sp>
    </p:spTree>
    <p:extLst>
      <p:ext uri="{BB962C8B-B14F-4D97-AF65-F5344CB8AC3E}">
        <p14:creationId xmlns:p14="http://schemas.microsoft.com/office/powerpoint/2010/main" val="328706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2" grpId="0" animBg="1"/>
      <p:bldP spid="2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a:t>Dynamic </a:t>
            </a:r>
            <a:r>
              <a:rPr lang="en-US" dirty="0"/>
              <a:t>Programming</a:t>
            </a:r>
          </a:p>
          <a:p>
            <a:pPr lvl="1"/>
            <a:r>
              <a:rPr lang="en-US" dirty="0"/>
              <a:t>Rod Cutting Problem</a:t>
            </a:r>
          </a:p>
          <a:p>
            <a:pPr lvl="1"/>
            <a:r>
              <a:rPr lang="en-US" dirty="0"/>
              <a:t>0/1 Knapsack Problem</a:t>
            </a:r>
          </a:p>
        </p:txBody>
      </p:sp>
    </p:spTree>
    <p:extLst>
      <p:ext uri="{BB962C8B-B14F-4D97-AF65-F5344CB8AC3E}">
        <p14:creationId xmlns:p14="http://schemas.microsoft.com/office/powerpoint/2010/main" val="3199780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Resolutions</a:t>
            </a:r>
          </a:p>
        </p:txBody>
      </p:sp>
      <p:sp>
        <p:nvSpPr>
          <p:cNvPr id="3" name="Content Placeholder 2"/>
          <p:cNvSpPr>
            <a:spLocks noGrp="1"/>
          </p:cNvSpPr>
          <p:nvPr>
            <p:ph idx="1"/>
          </p:nvPr>
        </p:nvSpPr>
        <p:spPr/>
        <p:txBody>
          <a:bodyPr/>
          <a:lstStyle/>
          <a:p>
            <a:r>
              <a:rPr lang="en-US" dirty="0"/>
              <a:t>Closed Addressing Hashing – </a:t>
            </a:r>
            <a:r>
              <a:rPr lang="en-US" dirty="0" err="1"/>
              <a:t>a.k.a</a:t>
            </a:r>
            <a:r>
              <a:rPr lang="en-US" dirty="0"/>
              <a:t> separate chaining</a:t>
            </a:r>
          </a:p>
          <a:p>
            <a:endParaRPr lang="en-US" dirty="0"/>
          </a:p>
          <a:p>
            <a:r>
              <a:rPr lang="en-US" dirty="0"/>
              <a:t>Open Addressing Hashing</a:t>
            </a:r>
          </a:p>
          <a:p>
            <a:pPr lvl="1"/>
            <a:r>
              <a:rPr lang="en-US" dirty="0"/>
              <a:t>Linear Probing</a:t>
            </a:r>
          </a:p>
          <a:p>
            <a:pPr lvl="1"/>
            <a:r>
              <a:rPr lang="en-US" dirty="0"/>
              <a:t>Quadratic Probing</a:t>
            </a:r>
          </a:p>
          <a:p>
            <a:pPr lvl="1"/>
            <a:r>
              <a:rPr lang="en-US" dirty="0"/>
              <a:t>Double Probing</a:t>
            </a:r>
          </a:p>
        </p:txBody>
      </p:sp>
    </p:spTree>
    <p:extLst>
      <p:ext uri="{BB962C8B-B14F-4D97-AF65-F5344CB8AC3E}">
        <p14:creationId xmlns:p14="http://schemas.microsoft.com/office/powerpoint/2010/main" val="905919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12015</TotalTime>
  <Words>6279</Words>
  <Application>Microsoft Office PowerPoint</Application>
  <PresentationFormat>Widescreen</PresentationFormat>
  <Paragraphs>1554</Paragraphs>
  <Slides>88</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88</vt:i4>
      </vt:variant>
    </vt:vector>
  </HeadingPairs>
  <TitlesOfParts>
    <vt:vector size="100" baseType="lpstr">
      <vt:lpstr>Monotype Sorts</vt:lpstr>
      <vt:lpstr>Arial</vt:lpstr>
      <vt:lpstr>Calibri</vt:lpstr>
      <vt:lpstr>Calibri Light</vt:lpstr>
      <vt:lpstr>Cambria Math</vt:lpstr>
      <vt:lpstr>Cooper Black</vt:lpstr>
      <vt:lpstr>Courier New</vt:lpstr>
      <vt:lpstr>Maiandra GD</vt:lpstr>
      <vt:lpstr>Times New Roman</vt:lpstr>
      <vt:lpstr>Trebuchet MS</vt:lpstr>
      <vt:lpstr>Wingdings</vt:lpstr>
      <vt:lpstr>Office Theme</vt:lpstr>
      <vt:lpstr>SC1007  Data Structures and Algorithms</vt:lpstr>
      <vt:lpstr>Overview</vt:lpstr>
      <vt:lpstr>Hashing</vt:lpstr>
      <vt:lpstr>What is hashing?</vt:lpstr>
      <vt:lpstr>What is hashing?</vt:lpstr>
      <vt:lpstr>Hash Functions</vt:lpstr>
      <vt:lpstr>Hash Functions </vt:lpstr>
      <vt:lpstr>Hash Functions</vt:lpstr>
      <vt:lpstr>Collision Resolutions</vt:lpstr>
      <vt:lpstr>Closed Addressing: Separate Chaining</vt:lpstr>
      <vt:lpstr>Closed Addressing: Separate Chaining</vt:lpstr>
      <vt:lpstr>Closed Address Hashing: Separate Chaining</vt:lpstr>
      <vt:lpstr>Open Addressing</vt:lpstr>
      <vt:lpstr>Open Addressing</vt:lpstr>
      <vt:lpstr>Open Addressing</vt:lpstr>
      <vt:lpstr>Time Complexity</vt:lpstr>
      <vt:lpstr>Delete A Key Under Open Addressing</vt:lpstr>
      <vt:lpstr>Rehashing: Expanding the Hash Table</vt:lpstr>
      <vt:lpstr>Hash Table: Summary</vt:lpstr>
      <vt:lpstr>Graph Terminology</vt:lpstr>
      <vt:lpstr>Graph Terminology</vt:lpstr>
      <vt:lpstr>Graph Terminology</vt:lpstr>
      <vt:lpstr>Graph Terminology</vt:lpstr>
      <vt:lpstr>Graph Terminology</vt:lpstr>
      <vt:lpstr>Graph Applications</vt:lpstr>
      <vt:lpstr>Graph Representation</vt:lpstr>
      <vt:lpstr>Adjacency Matrix</vt:lpstr>
      <vt:lpstr>Adjacency Matrix</vt:lpstr>
      <vt:lpstr>Adjacency List</vt:lpstr>
      <vt:lpstr>Adjacency List</vt:lpstr>
      <vt:lpstr>Represent Weighted Graphs</vt:lpstr>
      <vt:lpstr>Represent Weighted Graphs</vt:lpstr>
      <vt:lpstr>Summary</vt:lpstr>
      <vt:lpstr>SC1007  Data Structures and Algorithms</vt:lpstr>
      <vt:lpstr>Overview</vt:lpstr>
      <vt:lpstr>Traversal of Graphs</vt:lpstr>
      <vt:lpstr>Breadth First Search (BFS)</vt:lpstr>
      <vt:lpstr>Breadth First Search (BFS)</vt:lpstr>
      <vt:lpstr>Breadth First Search (BFS)</vt:lpstr>
      <vt:lpstr>BFS Algorithm</vt:lpstr>
      <vt:lpstr>Breadth First Search (BFS)</vt:lpstr>
      <vt:lpstr>Applications of BFS</vt:lpstr>
      <vt:lpstr>Time Complexity of BFS</vt:lpstr>
      <vt:lpstr>Depth First Search (DFS)</vt:lpstr>
      <vt:lpstr>Depth First Search (DFS)</vt:lpstr>
      <vt:lpstr>Depth First Search (DFS)</vt:lpstr>
      <vt:lpstr>DFS Algorithm</vt:lpstr>
      <vt:lpstr>Depth First Search (DFS)</vt:lpstr>
      <vt:lpstr>Applications of DFS</vt:lpstr>
      <vt:lpstr>Time Complexity of DFS</vt:lpstr>
      <vt:lpstr>Summary</vt:lpstr>
      <vt:lpstr>SC1007  Data Structures and Algorithms</vt:lpstr>
      <vt:lpstr>Backtracking</vt:lpstr>
      <vt:lpstr>Backtracking (animation)</vt:lpstr>
      <vt:lpstr>Solving a maze</vt:lpstr>
      <vt:lpstr>Coloring a map</vt:lpstr>
      <vt:lpstr>Terminology </vt:lpstr>
      <vt:lpstr>The backtracking algorithm</vt:lpstr>
      <vt:lpstr>Backtracking Algorithm</vt:lpstr>
      <vt:lpstr>Coloring problem</vt:lpstr>
      <vt:lpstr>Backtracking</vt:lpstr>
      <vt:lpstr>Coloring problem: Backtracking</vt:lpstr>
      <vt:lpstr>PowerPoint Presentation</vt:lpstr>
      <vt:lpstr>The Eight Queens Problem</vt:lpstr>
      <vt:lpstr>Backtracking Algorithm</vt:lpstr>
      <vt:lpstr>Backtracking Algorithm</vt:lpstr>
      <vt:lpstr>N-Queens Problem</vt:lpstr>
      <vt:lpstr>The Eight Queens Problem’s Algorithm</vt:lpstr>
      <vt:lpstr>SC1007  Data Structures and Algorithms</vt:lpstr>
      <vt:lpstr>Fibonacci sequence</vt:lpstr>
      <vt:lpstr>Fibonacci sequence: recursive algorithm</vt:lpstr>
      <vt:lpstr>Recursion tree</vt:lpstr>
      <vt:lpstr>What is Dynamic Programming (DP)?</vt:lpstr>
      <vt:lpstr>What is Dynamic Programming (DP)?</vt:lpstr>
      <vt:lpstr>Dynamic Programming Approaches</vt:lpstr>
      <vt:lpstr>Fibonacci: Top-down approach</vt:lpstr>
      <vt:lpstr>Fibonacci: Bottom-up approach</vt:lpstr>
      <vt:lpstr>Other examples of DP</vt:lpstr>
      <vt:lpstr>Rod Cutting Problem</vt:lpstr>
      <vt:lpstr>Rod Cutting Problem</vt:lpstr>
      <vt:lpstr>Naïve Top-down Recursive Approach</vt:lpstr>
      <vt:lpstr>Top-down Memoized Approach</vt:lpstr>
      <vt:lpstr>Bottom-up DP Approach</vt:lpstr>
      <vt:lpstr>0/1 Knapsack</vt:lpstr>
      <vt:lpstr>0/1 Knapsack</vt:lpstr>
      <vt:lpstr>Using DP to solve 0/1 Knapsack</vt:lpstr>
      <vt:lpstr>Using DP to solve 0/1 Knapsack</vt:lpstr>
      <vt:lpstr>Summary</vt:lpstr>
    </vt:vector>
  </TitlesOfParts>
  <Company>National University of Singapore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CX1107  Data Structures and Algorithms</dc:title>
  <dc:creator>Loke Yuan Ren</dc:creator>
  <cp:lastModifiedBy>#HENDY#</cp:lastModifiedBy>
  <cp:revision>35</cp:revision>
  <dcterms:created xsi:type="dcterms:W3CDTF">2021-01-04T09:41:26Z</dcterms:created>
  <dcterms:modified xsi:type="dcterms:W3CDTF">2022-04-18T18:41:32Z</dcterms:modified>
</cp:coreProperties>
</file>